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tags/tag18.xml" ContentType="application/vnd.openxmlformats-officedocument.presentationml.tags+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tags/tag19.xml" ContentType="application/vnd.openxmlformats-officedocument.presentationml.tags+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tags/tag20.xml" ContentType="application/vnd.openxmlformats-officedocument.presentationml.tags+xml"/>
  <Override PartName="/ppt/tags/tag21.xml" ContentType="application/vnd.openxmlformats-officedocument.presentationml.tags+xml"/>
  <Override PartName="/ppt/notesSlides/notesSlide31.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2">
  <p:sldMasterIdLst>
    <p:sldMasterId id="2147483648" r:id="rId1"/>
  </p:sldMasterIdLst>
  <p:notesMasterIdLst>
    <p:notesMasterId r:id="rId75"/>
  </p:notesMasterIdLst>
  <p:handoutMasterIdLst>
    <p:handoutMasterId r:id="rId76"/>
  </p:handoutMasterIdLst>
  <p:sldIdLst>
    <p:sldId id="1228" r:id="rId2"/>
    <p:sldId id="902" r:id="rId3"/>
    <p:sldId id="1136" r:id="rId4"/>
    <p:sldId id="1188" r:id="rId5"/>
    <p:sldId id="1025" r:id="rId6"/>
    <p:sldId id="1235" r:id="rId7"/>
    <p:sldId id="1236" r:id="rId8"/>
    <p:sldId id="1237" r:id="rId9"/>
    <p:sldId id="1238" r:id="rId10"/>
    <p:sldId id="1239" r:id="rId11"/>
    <p:sldId id="1240" r:id="rId12"/>
    <p:sldId id="1241" r:id="rId13"/>
    <p:sldId id="1242" r:id="rId14"/>
    <p:sldId id="1243" r:id="rId15"/>
    <p:sldId id="1244" r:id="rId16"/>
    <p:sldId id="1245" r:id="rId17"/>
    <p:sldId id="1246" r:id="rId18"/>
    <p:sldId id="1247" r:id="rId19"/>
    <p:sldId id="1248" r:id="rId20"/>
    <p:sldId id="1249" r:id="rId21"/>
    <p:sldId id="1250" r:id="rId22"/>
    <p:sldId id="1251" r:id="rId23"/>
    <p:sldId id="1252" r:id="rId24"/>
    <p:sldId id="1253" r:id="rId25"/>
    <p:sldId id="1254" r:id="rId26"/>
    <p:sldId id="1255" r:id="rId27"/>
    <p:sldId id="1256" r:id="rId28"/>
    <p:sldId id="1257" r:id="rId29"/>
    <p:sldId id="1258" r:id="rId30"/>
    <p:sldId id="1259" r:id="rId31"/>
    <p:sldId id="1260" r:id="rId32"/>
    <p:sldId id="1262" r:id="rId33"/>
    <p:sldId id="1263" r:id="rId34"/>
    <p:sldId id="1264" r:id="rId35"/>
    <p:sldId id="1269" r:id="rId36"/>
    <p:sldId id="1270" r:id="rId37"/>
    <p:sldId id="1189" r:id="rId38"/>
    <p:sldId id="1225" r:id="rId39"/>
    <p:sldId id="804" r:id="rId40"/>
    <p:sldId id="936" r:id="rId41"/>
    <p:sldId id="937" r:id="rId42"/>
    <p:sldId id="1068" r:id="rId43"/>
    <p:sldId id="925" r:id="rId44"/>
    <p:sldId id="1143" r:id="rId45"/>
    <p:sldId id="463" r:id="rId46"/>
    <p:sldId id="464" r:id="rId47"/>
    <p:sldId id="450" r:id="rId48"/>
    <p:sldId id="1193" r:id="rId49"/>
    <p:sldId id="1182" r:id="rId50"/>
    <p:sldId id="1183" r:id="rId51"/>
    <p:sldId id="1195" r:id="rId52"/>
    <p:sldId id="1274" r:id="rId53"/>
    <p:sldId id="1275" r:id="rId54"/>
    <p:sldId id="1276" r:id="rId55"/>
    <p:sldId id="1277" r:id="rId56"/>
    <p:sldId id="1161" r:id="rId57"/>
    <p:sldId id="1185" r:id="rId58"/>
    <p:sldId id="467" r:id="rId59"/>
    <p:sldId id="468" r:id="rId60"/>
    <p:sldId id="1152" r:id="rId61"/>
    <p:sldId id="469" r:id="rId62"/>
    <p:sldId id="1156" r:id="rId63"/>
    <p:sldId id="484" r:id="rId64"/>
    <p:sldId id="1157" r:id="rId65"/>
    <p:sldId id="486" r:id="rId66"/>
    <p:sldId id="821" r:id="rId67"/>
    <p:sldId id="473" r:id="rId68"/>
    <p:sldId id="1158" r:id="rId69"/>
    <p:sldId id="476" r:id="rId70"/>
    <p:sldId id="706" r:id="rId71"/>
    <p:sldId id="823" r:id="rId72"/>
    <p:sldId id="1198" r:id="rId73"/>
    <p:sldId id="701" r:id="rId74"/>
  </p:sldIdLst>
  <p:sldSz cx="12192000" cy="6858000"/>
  <p:notesSz cx="7104063" cy="102346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845" userDrawn="1">
          <p15:clr>
            <a:srgbClr val="A4A3A4"/>
          </p15:clr>
        </p15:guide>
        <p15:guide id="2" orient="horz" pos="4065" userDrawn="1">
          <p15:clr>
            <a:srgbClr val="A4A3A4"/>
          </p15:clr>
        </p15:guide>
        <p15:guide id="3" orient="horz" pos="3339" userDrawn="1">
          <p15:clr>
            <a:srgbClr val="A4A3A4"/>
          </p15:clr>
        </p15:guide>
        <p15:guide id="4" orient="horz" pos="2432" userDrawn="1">
          <p15:clr>
            <a:srgbClr val="A4A3A4"/>
          </p15:clr>
        </p15:guide>
        <p15:guide id="5" orient="horz" pos="3067" userDrawn="1">
          <p15:clr>
            <a:srgbClr val="A4A3A4"/>
          </p15:clr>
        </p15:guide>
        <p15:guide id="6" pos="393" userDrawn="1">
          <p15:clr>
            <a:srgbClr val="A4A3A4"/>
          </p15:clr>
        </p15:guide>
        <p15:guide id="7" pos="7227" userDrawn="1">
          <p15:clr>
            <a:srgbClr val="A4A3A4"/>
          </p15:clr>
        </p15:guide>
      </p15:sldGuideLst>
    </p:ext>
    <p:ext uri="{2D200454-40CA-4A62-9FC3-DE9A4176ACB9}">
      <p15:notesGuideLst xmlns:p15="http://schemas.microsoft.com/office/powerpoint/2012/main">
        <p15:guide id="1" orient="horz" pos="3224" userDrawn="1">
          <p15:clr>
            <a:srgbClr val="A4A3A4"/>
          </p15:clr>
        </p15:guide>
        <p15:guide id="2" pos="2238"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62616"/>
    <a:srgbClr val="E33D21"/>
    <a:srgbClr val="EEF16F"/>
    <a:srgbClr val="F1F896"/>
    <a:srgbClr val="FFE3CC"/>
    <a:srgbClr val="F7FBC5"/>
    <a:srgbClr val="DCF8D8"/>
    <a:srgbClr val="E6E6E6"/>
    <a:srgbClr val="F0F5FA"/>
    <a:srgbClr val="F3FE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4C454F9-967F-40B2-9CCE-FE9404783B8A}" v="1" dt="2025-03-29T07:20:12.96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279" autoAdjust="0"/>
    <p:restoredTop sz="99626" autoAdjust="0"/>
  </p:normalViewPr>
  <p:slideViewPr>
    <p:cSldViewPr>
      <p:cViewPr varScale="1">
        <p:scale>
          <a:sx n="60" d="100"/>
          <a:sy n="60" d="100"/>
        </p:scale>
        <p:origin x="944" y="32"/>
      </p:cViewPr>
      <p:guideLst>
        <p:guide orient="horz" pos="845"/>
        <p:guide orient="horz" pos="4065"/>
        <p:guide orient="horz" pos="3339"/>
        <p:guide orient="horz" pos="2432"/>
        <p:guide orient="horz" pos="3067"/>
        <p:guide pos="393"/>
        <p:guide pos="7227"/>
      </p:guideLst>
    </p:cSldViewPr>
  </p:slideViewPr>
  <p:outlineViewPr>
    <p:cViewPr>
      <p:scale>
        <a:sx n="33" d="100"/>
        <a:sy n="33" d="100"/>
      </p:scale>
      <p:origin x="0" y="3894"/>
    </p:cViewPr>
  </p:outlineViewPr>
  <p:notesTextViewPr>
    <p:cViewPr>
      <p:scale>
        <a:sx n="100" d="100"/>
        <a:sy n="100" d="100"/>
      </p:scale>
      <p:origin x="0" y="0"/>
    </p:cViewPr>
  </p:notesTextViewPr>
  <p:sorterViewPr>
    <p:cViewPr>
      <p:scale>
        <a:sx n="100" d="100"/>
        <a:sy n="100" d="100"/>
      </p:scale>
      <p:origin x="0" y="0"/>
    </p:cViewPr>
  </p:sorterViewPr>
  <p:notesViewPr>
    <p:cSldViewPr showGuides="1">
      <p:cViewPr varScale="1">
        <p:scale>
          <a:sx n="52" d="100"/>
          <a:sy n="52" d="100"/>
        </p:scale>
        <p:origin x="-2892" y="-108"/>
      </p:cViewPr>
      <p:guideLst>
        <p:guide orient="horz" pos="3224"/>
        <p:guide pos="2238"/>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82" Type="http://schemas.microsoft.com/office/2015/10/relationships/revisionInfo" Target="revisionInfo.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viewProps" Target="viewProps.xml"/><Relationship Id="rId81"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handoutMaster" Target="handoutMasters/handoutMaster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il K Saxena" userId="c9708df80a4d0434" providerId="LiveId" clId="{F4C454F9-967F-40B2-9CCE-FE9404783B8A}"/>
    <pc:docChg chg="undo custSel addSld delSld modSld modNotesMaster modHandout">
      <pc:chgData name="Anil K Saxena" userId="c9708df80a4d0434" providerId="LiveId" clId="{F4C454F9-967F-40B2-9CCE-FE9404783B8A}" dt="2025-03-29T07:20:12.965" v="75"/>
      <pc:docMkLst>
        <pc:docMk/>
      </pc:docMkLst>
      <pc:sldChg chg="modNotes">
        <pc:chgData name="Anil K Saxena" userId="c9708df80a4d0434" providerId="LiveId" clId="{F4C454F9-967F-40B2-9CCE-FE9404783B8A}" dt="2025-03-29T07:20:12.965" v="75"/>
        <pc:sldMkLst>
          <pc:docMk/>
          <pc:sldMk cId="0" sldId="450"/>
        </pc:sldMkLst>
      </pc:sldChg>
      <pc:sldChg chg="del">
        <pc:chgData name="Anil K Saxena" userId="c9708df80a4d0434" providerId="LiveId" clId="{F4C454F9-967F-40B2-9CCE-FE9404783B8A}" dt="2025-03-29T07:17:52.494" v="21" actId="47"/>
        <pc:sldMkLst>
          <pc:docMk/>
          <pc:sldMk cId="0" sldId="459"/>
        </pc:sldMkLst>
      </pc:sldChg>
      <pc:sldChg chg="del">
        <pc:chgData name="Anil K Saxena" userId="c9708df80a4d0434" providerId="LiveId" clId="{F4C454F9-967F-40B2-9CCE-FE9404783B8A}" dt="2025-03-29T07:17:56.155" v="23" actId="47"/>
        <pc:sldMkLst>
          <pc:docMk/>
          <pc:sldMk cId="0" sldId="460"/>
        </pc:sldMkLst>
      </pc:sldChg>
      <pc:sldChg chg="del">
        <pc:chgData name="Anil K Saxena" userId="c9708df80a4d0434" providerId="LiveId" clId="{F4C454F9-967F-40B2-9CCE-FE9404783B8A}" dt="2025-03-29T07:18:18.039" v="33" actId="47"/>
        <pc:sldMkLst>
          <pc:docMk/>
          <pc:sldMk cId="2444185047" sldId="461"/>
        </pc:sldMkLst>
      </pc:sldChg>
      <pc:sldChg chg="del">
        <pc:chgData name="Anil K Saxena" userId="c9708df80a4d0434" providerId="LiveId" clId="{F4C454F9-967F-40B2-9CCE-FE9404783B8A}" dt="2025-03-29T07:18:18.918" v="34" actId="47"/>
        <pc:sldMkLst>
          <pc:docMk/>
          <pc:sldMk cId="2770682789" sldId="462"/>
        </pc:sldMkLst>
      </pc:sldChg>
      <pc:sldChg chg="modNotes">
        <pc:chgData name="Anil K Saxena" userId="c9708df80a4d0434" providerId="LiveId" clId="{F4C454F9-967F-40B2-9CCE-FE9404783B8A}" dt="2025-03-29T07:20:12.965" v="75"/>
        <pc:sldMkLst>
          <pc:docMk/>
          <pc:sldMk cId="2118994369" sldId="463"/>
        </pc:sldMkLst>
      </pc:sldChg>
      <pc:sldChg chg="modNotes">
        <pc:chgData name="Anil K Saxena" userId="c9708df80a4d0434" providerId="LiveId" clId="{F4C454F9-967F-40B2-9CCE-FE9404783B8A}" dt="2025-03-29T07:20:12.965" v="75"/>
        <pc:sldMkLst>
          <pc:docMk/>
          <pc:sldMk cId="860513543" sldId="464"/>
        </pc:sldMkLst>
      </pc:sldChg>
      <pc:sldChg chg="modNotes">
        <pc:chgData name="Anil K Saxena" userId="c9708df80a4d0434" providerId="LiveId" clId="{F4C454F9-967F-40B2-9CCE-FE9404783B8A}" dt="2025-03-29T07:20:12.965" v="75"/>
        <pc:sldMkLst>
          <pc:docMk/>
          <pc:sldMk cId="1709069974" sldId="467"/>
        </pc:sldMkLst>
      </pc:sldChg>
      <pc:sldChg chg="modNotes">
        <pc:chgData name="Anil K Saxena" userId="c9708df80a4d0434" providerId="LiveId" clId="{F4C454F9-967F-40B2-9CCE-FE9404783B8A}" dt="2025-03-29T07:20:12.965" v="75"/>
        <pc:sldMkLst>
          <pc:docMk/>
          <pc:sldMk cId="919424209" sldId="468"/>
        </pc:sldMkLst>
      </pc:sldChg>
      <pc:sldChg chg="modNotes">
        <pc:chgData name="Anil K Saxena" userId="c9708df80a4d0434" providerId="LiveId" clId="{F4C454F9-967F-40B2-9CCE-FE9404783B8A}" dt="2025-03-29T07:20:12.965" v="75"/>
        <pc:sldMkLst>
          <pc:docMk/>
          <pc:sldMk cId="1620467731" sldId="469"/>
        </pc:sldMkLst>
      </pc:sldChg>
      <pc:sldChg chg="modNotes">
        <pc:chgData name="Anil K Saxena" userId="c9708df80a4d0434" providerId="LiveId" clId="{F4C454F9-967F-40B2-9CCE-FE9404783B8A}" dt="2025-03-29T07:20:12.965" v="75"/>
        <pc:sldMkLst>
          <pc:docMk/>
          <pc:sldMk cId="3508514001" sldId="473"/>
        </pc:sldMkLst>
      </pc:sldChg>
      <pc:sldChg chg="modNotes">
        <pc:chgData name="Anil K Saxena" userId="c9708df80a4d0434" providerId="LiveId" clId="{F4C454F9-967F-40B2-9CCE-FE9404783B8A}" dt="2025-03-29T07:20:12.965" v="75"/>
        <pc:sldMkLst>
          <pc:docMk/>
          <pc:sldMk cId="3112878568" sldId="476"/>
        </pc:sldMkLst>
      </pc:sldChg>
      <pc:sldChg chg="modNotes">
        <pc:chgData name="Anil K Saxena" userId="c9708df80a4d0434" providerId="LiveId" clId="{F4C454F9-967F-40B2-9CCE-FE9404783B8A}" dt="2025-03-29T07:20:12.965" v="75"/>
        <pc:sldMkLst>
          <pc:docMk/>
          <pc:sldMk cId="3803268636" sldId="486"/>
        </pc:sldMkLst>
      </pc:sldChg>
      <pc:sldChg chg="del">
        <pc:chgData name="Anil K Saxena" userId="c9708df80a4d0434" providerId="LiveId" clId="{F4C454F9-967F-40B2-9CCE-FE9404783B8A}" dt="2025-03-29T07:18:22.403" v="38" actId="47"/>
        <pc:sldMkLst>
          <pc:docMk/>
          <pc:sldMk cId="1725986303" sldId="492"/>
        </pc:sldMkLst>
      </pc:sldChg>
      <pc:sldChg chg="del">
        <pc:chgData name="Anil K Saxena" userId="c9708df80a4d0434" providerId="LiveId" clId="{F4C454F9-967F-40B2-9CCE-FE9404783B8A}" dt="2025-03-29T07:18:23.371" v="40" actId="47"/>
        <pc:sldMkLst>
          <pc:docMk/>
          <pc:sldMk cId="16081122" sldId="494"/>
        </pc:sldMkLst>
      </pc:sldChg>
      <pc:sldChg chg="del">
        <pc:chgData name="Anil K Saxena" userId="c9708df80a4d0434" providerId="LiveId" clId="{F4C454F9-967F-40B2-9CCE-FE9404783B8A}" dt="2025-03-29T07:18:23.822" v="41" actId="47"/>
        <pc:sldMkLst>
          <pc:docMk/>
          <pc:sldMk cId="1204525043" sldId="495"/>
        </pc:sldMkLst>
      </pc:sldChg>
      <pc:sldChg chg="del">
        <pc:chgData name="Anil K Saxena" userId="c9708df80a4d0434" providerId="LiveId" clId="{F4C454F9-967F-40B2-9CCE-FE9404783B8A}" dt="2025-03-29T07:18:24.204" v="42" actId="47"/>
        <pc:sldMkLst>
          <pc:docMk/>
          <pc:sldMk cId="1441072448" sldId="496"/>
        </pc:sldMkLst>
      </pc:sldChg>
      <pc:sldChg chg="del">
        <pc:chgData name="Anil K Saxena" userId="c9708df80a4d0434" providerId="LiveId" clId="{F4C454F9-967F-40B2-9CCE-FE9404783B8A}" dt="2025-03-29T07:18:24.823" v="43" actId="47"/>
        <pc:sldMkLst>
          <pc:docMk/>
          <pc:sldMk cId="0" sldId="498"/>
        </pc:sldMkLst>
      </pc:sldChg>
      <pc:sldChg chg="del">
        <pc:chgData name="Anil K Saxena" userId="c9708df80a4d0434" providerId="LiveId" clId="{F4C454F9-967F-40B2-9CCE-FE9404783B8A}" dt="2025-03-29T07:18:39.765" v="47" actId="47"/>
        <pc:sldMkLst>
          <pc:docMk/>
          <pc:sldMk cId="1642237221" sldId="561"/>
        </pc:sldMkLst>
      </pc:sldChg>
      <pc:sldChg chg="del">
        <pc:chgData name="Anil K Saxena" userId="c9708df80a4d0434" providerId="LiveId" clId="{F4C454F9-967F-40B2-9CCE-FE9404783B8A}" dt="2025-03-29T07:17:55.199" v="22" actId="47"/>
        <pc:sldMkLst>
          <pc:docMk/>
          <pc:sldMk cId="0" sldId="659"/>
        </pc:sldMkLst>
      </pc:sldChg>
      <pc:sldChg chg="del">
        <pc:chgData name="Anil K Saxena" userId="c9708df80a4d0434" providerId="LiveId" clId="{F4C454F9-967F-40B2-9CCE-FE9404783B8A}" dt="2025-03-29T07:18:21.512" v="37" actId="47"/>
        <pc:sldMkLst>
          <pc:docMk/>
          <pc:sldMk cId="154782183" sldId="684"/>
        </pc:sldMkLst>
      </pc:sldChg>
      <pc:sldChg chg="del">
        <pc:chgData name="Anil K Saxena" userId="c9708df80a4d0434" providerId="LiveId" clId="{F4C454F9-967F-40B2-9CCE-FE9404783B8A}" dt="2025-03-29T07:17:46.014" v="19" actId="47"/>
        <pc:sldMkLst>
          <pc:docMk/>
          <pc:sldMk cId="0" sldId="695"/>
        </pc:sldMkLst>
      </pc:sldChg>
      <pc:sldChg chg="modNotes">
        <pc:chgData name="Anil K Saxena" userId="c9708df80a4d0434" providerId="LiveId" clId="{F4C454F9-967F-40B2-9CCE-FE9404783B8A}" dt="2025-03-29T07:20:12.965" v="75"/>
        <pc:sldMkLst>
          <pc:docMk/>
          <pc:sldMk cId="3201120528" sldId="706"/>
        </pc:sldMkLst>
      </pc:sldChg>
      <pc:sldChg chg="del">
        <pc:chgData name="Anil K Saxena" userId="c9708df80a4d0434" providerId="LiveId" clId="{F4C454F9-967F-40B2-9CCE-FE9404783B8A}" dt="2025-03-29T07:15:55.670" v="0" actId="47"/>
        <pc:sldMkLst>
          <pc:docMk/>
          <pc:sldMk cId="4167163817" sldId="752"/>
        </pc:sldMkLst>
      </pc:sldChg>
      <pc:sldChg chg="modNotes">
        <pc:chgData name="Anil K Saxena" userId="c9708df80a4d0434" providerId="LiveId" clId="{F4C454F9-967F-40B2-9CCE-FE9404783B8A}" dt="2025-03-29T07:20:12.965" v="75"/>
        <pc:sldMkLst>
          <pc:docMk/>
          <pc:sldMk cId="3504371271" sldId="804"/>
        </pc:sldMkLst>
      </pc:sldChg>
      <pc:sldChg chg="del">
        <pc:chgData name="Anil K Saxena" userId="c9708df80a4d0434" providerId="LiveId" clId="{F4C454F9-967F-40B2-9CCE-FE9404783B8A}" dt="2025-03-29T07:17:45.602" v="18" actId="47"/>
        <pc:sldMkLst>
          <pc:docMk/>
          <pc:sldMk cId="4233877246" sldId="817"/>
        </pc:sldMkLst>
      </pc:sldChg>
      <pc:sldChg chg="del">
        <pc:chgData name="Anil K Saxena" userId="c9708df80a4d0434" providerId="LiveId" clId="{F4C454F9-967F-40B2-9CCE-FE9404783B8A}" dt="2025-03-29T07:17:46.666" v="20" actId="47"/>
        <pc:sldMkLst>
          <pc:docMk/>
          <pc:sldMk cId="650177417" sldId="818"/>
        </pc:sldMkLst>
      </pc:sldChg>
      <pc:sldChg chg="del">
        <pc:chgData name="Anil K Saxena" userId="c9708df80a4d0434" providerId="LiveId" clId="{F4C454F9-967F-40B2-9CCE-FE9404783B8A}" dt="2025-03-29T07:18:16.302" v="31" actId="47"/>
        <pc:sldMkLst>
          <pc:docMk/>
          <pc:sldMk cId="1764404270" sldId="819"/>
        </pc:sldMkLst>
      </pc:sldChg>
      <pc:sldChg chg="del">
        <pc:chgData name="Anil K Saxena" userId="c9708df80a4d0434" providerId="LiveId" clId="{F4C454F9-967F-40B2-9CCE-FE9404783B8A}" dt="2025-03-29T07:18:34.999" v="46" actId="47"/>
        <pc:sldMkLst>
          <pc:docMk/>
          <pc:sldMk cId="217624701" sldId="820"/>
        </pc:sldMkLst>
      </pc:sldChg>
      <pc:sldChg chg="modNotes">
        <pc:chgData name="Anil K Saxena" userId="c9708df80a4d0434" providerId="LiveId" clId="{F4C454F9-967F-40B2-9CCE-FE9404783B8A}" dt="2025-03-29T07:20:12.965" v="75"/>
        <pc:sldMkLst>
          <pc:docMk/>
          <pc:sldMk cId="1351857480" sldId="821"/>
        </pc:sldMkLst>
      </pc:sldChg>
      <pc:sldChg chg="modNotes">
        <pc:chgData name="Anil K Saxena" userId="c9708df80a4d0434" providerId="LiveId" clId="{F4C454F9-967F-40B2-9CCE-FE9404783B8A}" dt="2025-03-29T07:20:12.965" v="75"/>
        <pc:sldMkLst>
          <pc:docMk/>
          <pc:sldMk cId="2353945390" sldId="823"/>
        </pc:sldMkLst>
      </pc:sldChg>
      <pc:sldChg chg="del">
        <pc:chgData name="Anil K Saxena" userId="c9708df80a4d0434" providerId="LiveId" clId="{F4C454F9-967F-40B2-9CCE-FE9404783B8A}" dt="2025-03-29T07:18:22.917" v="39" actId="47"/>
        <pc:sldMkLst>
          <pc:docMk/>
          <pc:sldMk cId="3258386463" sldId="827"/>
        </pc:sldMkLst>
      </pc:sldChg>
      <pc:sldChg chg="del">
        <pc:chgData name="Anil K Saxena" userId="c9708df80a4d0434" providerId="LiveId" clId="{F4C454F9-967F-40B2-9CCE-FE9404783B8A}" dt="2025-03-29T07:18:25.301" v="44" actId="47"/>
        <pc:sldMkLst>
          <pc:docMk/>
          <pc:sldMk cId="1837091523" sldId="828"/>
        </pc:sldMkLst>
      </pc:sldChg>
      <pc:sldChg chg="del">
        <pc:chgData name="Anil K Saxena" userId="c9708df80a4d0434" providerId="LiveId" clId="{F4C454F9-967F-40B2-9CCE-FE9404783B8A}" dt="2025-03-29T07:18:25.940" v="45" actId="47"/>
        <pc:sldMkLst>
          <pc:docMk/>
          <pc:sldMk cId="704973054" sldId="829"/>
        </pc:sldMkLst>
      </pc:sldChg>
      <pc:sldChg chg="del">
        <pc:chgData name="Anil K Saxena" userId="c9708df80a4d0434" providerId="LiveId" clId="{F4C454F9-967F-40B2-9CCE-FE9404783B8A}" dt="2025-03-29T07:17:22.901" v="16" actId="47"/>
        <pc:sldMkLst>
          <pc:docMk/>
          <pc:sldMk cId="982605549" sldId="923"/>
        </pc:sldMkLst>
      </pc:sldChg>
      <pc:sldChg chg="add del">
        <pc:chgData name="Anil K Saxena" userId="c9708df80a4d0434" providerId="LiveId" clId="{F4C454F9-967F-40B2-9CCE-FE9404783B8A}" dt="2025-03-29T07:17:13.247" v="10" actId="47"/>
        <pc:sldMkLst>
          <pc:docMk/>
          <pc:sldMk cId="2965975785" sldId="924"/>
        </pc:sldMkLst>
      </pc:sldChg>
      <pc:sldChg chg="add del">
        <pc:chgData name="Anil K Saxena" userId="c9708df80a4d0434" providerId="LiveId" clId="{F4C454F9-967F-40B2-9CCE-FE9404783B8A}" dt="2025-03-29T07:17:14.782" v="11" actId="47"/>
        <pc:sldMkLst>
          <pc:docMk/>
          <pc:sldMk cId="156334965" sldId="939"/>
        </pc:sldMkLst>
      </pc:sldChg>
      <pc:sldChg chg="add del">
        <pc:chgData name="Anil K Saxena" userId="c9708df80a4d0434" providerId="LiveId" clId="{F4C454F9-967F-40B2-9CCE-FE9404783B8A}" dt="2025-03-29T07:17:15.807" v="12" actId="47"/>
        <pc:sldMkLst>
          <pc:docMk/>
          <pc:sldMk cId="3113576535" sldId="940"/>
        </pc:sldMkLst>
      </pc:sldChg>
      <pc:sldChg chg="add del">
        <pc:chgData name="Anil K Saxena" userId="c9708df80a4d0434" providerId="LiveId" clId="{F4C454F9-967F-40B2-9CCE-FE9404783B8A}" dt="2025-03-29T07:17:16.447" v="13" actId="47"/>
        <pc:sldMkLst>
          <pc:docMk/>
          <pc:sldMk cId="650117111" sldId="941"/>
        </pc:sldMkLst>
      </pc:sldChg>
      <pc:sldChg chg="del">
        <pc:chgData name="Anil K Saxena" userId="c9708df80a4d0434" providerId="LiveId" clId="{F4C454F9-967F-40B2-9CCE-FE9404783B8A}" dt="2025-03-29T07:19:23.683" v="53" actId="47"/>
        <pc:sldMkLst>
          <pc:docMk/>
          <pc:sldMk cId="1727856772" sldId="957"/>
        </pc:sldMkLst>
      </pc:sldChg>
      <pc:sldChg chg="del">
        <pc:chgData name="Anil K Saxena" userId="c9708df80a4d0434" providerId="LiveId" clId="{F4C454F9-967F-40B2-9CCE-FE9404783B8A}" dt="2025-03-29T07:19:24.480" v="54" actId="47"/>
        <pc:sldMkLst>
          <pc:docMk/>
          <pc:sldMk cId="2299488206" sldId="958"/>
        </pc:sldMkLst>
      </pc:sldChg>
      <pc:sldChg chg="del">
        <pc:chgData name="Anil K Saxena" userId="c9708df80a4d0434" providerId="LiveId" clId="{F4C454F9-967F-40B2-9CCE-FE9404783B8A}" dt="2025-03-29T07:19:25.010" v="55" actId="47"/>
        <pc:sldMkLst>
          <pc:docMk/>
          <pc:sldMk cId="1641026900" sldId="959"/>
        </pc:sldMkLst>
      </pc:sldChg>
      <pc:sldChg chg="del">
        <pc:chgData name="Anil K Saxena" userId="c9708df80a4d0434" providerId="LiveId" clId="{F4C454F9-967F-40B2-9CCE-FE9404783B8A}" dt="2025-03-29T07:19:25.577" v="56" actId="47"/>
        <pc:sldMkLst>
          <pc:docMk/>
          <pc:sldMk cId="3559017112" sldId="960"/>
        </pc:sldMkLst>
      </pc:sldChg>
      <pc:sldChg chg="del">
        <pc:chgData name="Anil K Saxena" userId="c9708df80a4d0434" providerId="LiveId" clId="{F4C454F9-967F-40B2-9CCE-FE9404783B8A}" dt="2025-03-29T07:19:21.843" v="51" actId="47"/>
        <pc:sldMkLst>
          <pc:docMk/>
          <pc:sldMk cId="3521200520" sldId="961"/>
        </pc:sldMkLst>
      </pc:sldChg>
      <pc:sldChg chg="del">
        <pc:chgData name="Anil K Saxena" userId="c9708df80a4d0434" providerId="LiveId" clId="{F4C454F9-967F-40B2-9CCE-FE9404783B8A}" dt="2025-03-29T07:19:21.843" v="51" actId="47"/>
        <pc:sldMkLst>
          <pc:docMk/>
          <pc:sldMk cId="3414371115" sldId="962"/>
        </pc:sldMkLst>
      </pc:sldChg>
      <pc:sldChg chg="del">
        <pc:chgData name="Anil K Saxena" userId="c9708df80a4d0434" providerId="LiveId" clId="{F4C454F9-967F-40B2-9CCE-FE9404783B8A}" dt="2025-03-29T07:19:21.843" v="51" actId="47"/>
        <pc:sldMkLst>
          <pc:docMk/>
          <pc:sldMk cId="1273023629" sldId="973"/>
        </pc:sldMkLst>
      </pc:sldChg>
      <pc:sldChg chg="del">
        <pc:chgData name="Anil K Saxena" userId="c9708df80a4d0434" providerId="LiveId" clId="{F4C454F9-967F-40B2-9CCE-FE9404783B8A}" dt="2025-03-29T07:19:21.843" v="51" actId="47"/>
        <pc:sldMkLst>
          <pc:docMk/>
          <pc:sldMk cId="2388267216" sldId="978"/>
        </pc:sldMkLst>
      </pc:sldChg>
      <pc:sldChg chg="del">
        <pc:chgData name="Anil K Saxena" userId="c9708df80a4d0434" providerId="LiveId" clId="{F4C454F9-967F-40B2-9CCE-FE9404783B8A}" dt="2025-03-29T07:19:21.843" v="51" actId="47"/>
        <pc:sldMkLst>
          <pc:docMk/>
          <pc:sldMk cId="3321690280" sldId="979"/>
        </pc:sldMkLst>
      </pc:sldChg>
      <pc:sldChg chg="del">
        <pc:chgData name="Anil K Saxena" userId="c9708df80a4d0434" providerId="LiveId" clId="{F4C454F9-967F-40B2-9CCE-FE9404783B8A}" dt="2025-03-29T07:19:21.843" v="51" actId="47"/>
        <pc:sldMkLst>
          <pc:docMk/>
          <pc:sldMk cId="4159713658" sldId="982"/>
        </pc:sldMkLst>
      </pc:sldChg>
      <pc:sldChg chg="del">
        <pc:chgData name="Anil K Saxena" userId="c9708df80a4d0434" providerId="LiveId" clId="{F4C454F9-967F-40B2-9CCE-FE9404783B8A}" dt="2025-03-29T07:15:55.670" v="0" actId="47"/>
        <pc:sldMkLst>
          <pc:docMk/>
          <pc:sldMk cId="3909551377" sldId="1015"/>
        </pc:sldMkLst>
      </pc:sldChg>
      <pc:sldChg chg="del">
        <pc:chgData name="Anil K Saxena" userId="c9708df80a4d0434" providerId="LiveId" clId="{F4C454F9-967F-40B2-9CCE-FE9404783B8A}" dt="2025-03-29T07:15:55.670" v="0" actId="47"/>
        <pc:sldMkLst>
          <pc:docMk/>
          <pc:sldMk cId="2332544500" sldId="1027"/>
        </pc:sldMkLst>
      </pc:sldChg>
      <pc:sldChg chg="del">
        <pc:chgData name="Anil K Saxena" userId="c9708df80a4d0434" providerId="LiveId" clId="{F4C454F9-967F-40B2-9CCE-FE9404783B8A}" dt="2025-03-29T07:15:55.670" v="0" actId="47"/>
        <pc:sldMkLst>
          <pc:docMk/>
          <pc:sldMk cId="3300988889" sldId="1028"/>
        </pc:sldMkLst>
      </pc:sldChg>
      <pc:sldChg chg="add del">
        <pc:chgData name="Anil K Saxena" userId="c9708df80a4d0434" providerId="LiveId" clId="{F4C454F9-967F-40B2-9CCE-FE9404783B8A}" dt="2025-03-29T07:17:10.309" v="6" actId="47"/>
        <pc:sldMkLst>
          <pc:docMk/>
          <pc:sldMk cId="3021877255" sldId="1065"/>
        </pc:sldMkLst>
      </pc:sldChg>
      <pc:sldChg chg="del">
        <pc:chgData name="Anil K Saxena" userId="c9708df80a4d0434" providerId="LiveId" clId="{F4C454F9-967F-40B2-9CCE-FE9404783B8A}" dt="2025-03-29T07:17:24.225" v="17" actId="47"/>
        <pc:sldMkLst>
          <pc:docMk/>
          <pc:sldMk cId="2016664179" sldId="1066"/>
        </pc:sldMkLst>
      </pc:sldChg>
      <pc:sldChg chg="del">
        <pc:chgData name="Anil K Saxena" userId="c9708df80a4d0434" providerId="LiveId" clId="{F4C454F9-967F-40B2-9CCE-FE9404783B8A}" dt="2025-03-29T07:19:32.756" v="69" actId="47"/>
        <pc:sldMkLst>
          <pc:docMk/>
          <pc:sldMk cId="1679561235" sldId="1144"/>
        </pc:sldMkLst>
      </pc:sldChg>
      <pc:sldChg chg="del">
        <pc:chgData name="Anil K Saxena" userId="c9708df80a4d0434" providerId="LiveId" clId="{F4C454F9-967F-40B2-9CCE-FE9404783B8A}" dt="2025-03-29T07:19:35.104" v="70" actId="47"/>
        <pc:sldMkLst>
          <pc:docMk/>
          <pc:sldMk cId="974288153" sldId="1145"/>
        </pc:sldMkLst>
      </pc:sldChg>
      <pc:sldChg chg="del">
        <pc:chgData name="Anil K Saxena" userId="c9708df80a4d0434" providerId="LiveId" clId="{F4C454F9-967F-40B2-9CCE-FE9404783B8A}" dt="2025-03-29T07:19:35.857" v="71" actId="47"/>
        <pc:sldMkLst>
          <pc:docMk/>
          <pc:sldMk cId="105761333" sldId="1146"/>
        </pc:sldMkLst>
      </pc:sldChg>
      <pc:sldChg chg="del">
        <pc:chgData name="Anil K Saxena" userId="c9708df80a4d0434" providerId="LiveId" clId="{F4C454F9-967F-40B2-9CCE-FE9404783B8A}" dt="2025-03-29T07:19:36.540" v="72" actId="47"/>
        <pc:sldMkLst>
          <pc:docMk/>
          <pc:sldMk cId="3469653620" sldId="1147"/>
        </pc:sldMkLst>
      </pc:sldChg>
      <pc:sldChg chg="del">
        <pc:chgData name="Anil K Saxena" userId="c9708df80a4d0434" providerId="LiveId" clId="{F4C454F9-967F-40B2-9CCE-FE9404783B8A}" dt="2025-03-29T07:19:37.360" v="73" actId="47"/>
        <pc:sldMkLst>
          <pc:docMk/>
          <pc:sldMk cId="3732942503" sldId="1148"/>
        </pc:sldMkLst>
      </pc:sldChg>
      <pc:sldChg chg="del">
        <pc:chgData name="Anil K Saxena" userId="c9708df80a4d0434" providerId="LiveId" clId="{F4C454F9-967F-40B2-9CCE-FE9404783B8A}" dt="2025-03-29T07:19:38.495" v="74" actId="47"/>
        <pc:sldMkLst>
          <pc:docMk/>
          <pc:sldMk cId="3556202642" sldId="1149"/>
        </pc:sldMkLst>
      </pc:sldChg>
      <pc:sldChg chg="modNotes">
        <pc:chgData name="Anil K Saxena" userId="c9708df80a4d0434" providerId="LiveId" clId="{F4C454F9-967F-40B2-9CCE-FE9404783B8A}" dt="2025-03-29T07:20:12.965" v="75"/>
        <pc:sldMkLst>
          <pc:docMk/>
          <pc:sldMk cId="3286369543" sldId="1152"/>
        </pc:sldMkLst>
      </pc:sldChg>
      <pc:sldChg chg="del">
        <pc:chgData name="Anil K Saxena" userId="c9708df80a4d0434" providerId="LiveId" clId="{F4C454F9-967F-40B2-9CCE-FE9404783B8A}" dt="2025-03-29T07:18:44.862" v="48" actId="47"/>
        <pc:sldMkLst>
          <pc:docMk/>
          <pc:sldMk cId="1918948922" sldId="1153"/>
        </pc:sldMkLst>
      </pc:sldChg>
      <pc:sldChg chg="del">
        <pc:chgData name="Anil K Saxena" userId="c9708df80a4d0434" providerId="LiveId" clId="{F4C454F9-967F-40B2-9CCE-FE9404783B8A}" dt="2025-03-29T07:18:48.472" v="50" actId="47"/>
        <pc:sldMkLst>
          <pc:docMk/>
          <pc:sldMk cId="3223333875" sldId="1154"/>
        </pc:sldMkLst>
      </pc:sldChg>
      <pc:sldChg chg="del">
        <pc:chgData name="Anil K Saxena" userId="c9708df80a4d0434" providerId="LiveId" clId="{F4C454F9-967F-40B2-9CCE-FE9404783B8A}" dt="2025-03-29T07:18:47.833" v="49" actId="47"/>
        <pc:sldMkLst>
          <pc:docMk/>
          <pc:sldMk cId="3075570464" sldId="1155"/>
        </pc:sldMkLst>
      </pc:sldChg>
      <pc:sldChg chg="modNotes">
        <pc:chgData name="Anil K Saxena" userId="c9708df80a4d0434" providerId="LiveId" clId="{F4C454F9-967F-40B2-9CCE-FE9404783B8A}" dt="2025-03-29T07:20:12.965" v="75"/>
        <pc:sldMkLst>
          <pc:docMk/>
          <pc:sldMk cId="905802743" sldId="1156"/>
        </pc:sldMkLst>
      </pc:sldChg>
      <pc:sldChg chg="modNotes">
        <pc:chgData name="Anil K Saxena" userId="c9708df80a4d0434" providerId="LiveId" clId="{F4C454F9-967F-40B2-9CCE-FE9404783B8A}" dt="2025-03-29T07:20:12.965" v="75"/>
        <pc:sldMkLst>
          <pc:docMk/>
          <pc:sldMk cId="3983668415" sldId="1157"/>
        </pc:sldMkLst>
      </pc:sldChg>
      <pc:sldChg chg="modNotes">
        <pc:chgData name="Anil K Saxena" userId="c9708df80a4d0434" providerId="LiveId" clId="{F4C454F9-967F-40B2-9CCE-FE9404783B8A}" dt="2025-03-29T07:20:12.965" v="75"/>
        <pc:sldMkLst>
          <pc:docMk/>
          <pc:sldMk cId="3391558576" sldId="1158"/>
        </pc:sldMkLst>
      </pc:sldChg>
      <pc:sldChg chg="del">
        <pc:chgData name="Anil K Saxena" userId="c9708df80a4d0434" providerId="LiveId" clId="{F4C454F9-967F-40B2-9CCE-FE9404783B8A}" dt="2025-03-29T07:18:20.366" v="35" actId="47"/>
        <pc:sldMkLst>
          <pc:docMk/>
          <pc:sldMk cId="2935934608" sldId="1162"/>
        </pc:sldMkLst>
      </pc:sldChg>
      <pc:sldChg chg="del">
        <pc:chgData name="Anil K Saxena" userId="c9708df80a4d0434" providerId="LiveId" clId="{F4C454F9-967F-40B2-9CCE-FE9404783B8A}" dt="2025-03-29T07:19:29.211" v="59" actId="47"/>
        <pc:sldMkLst>
          <pc:docMk/>
          <pc:sldMk cId="3200133127" sldId="1166"/>
        </pc:sldMkLst>
      </pc:sldChg>
      <pc:sldChg chg="del">
        <pc:chgData name="Anil K Saxena" userId="c9708df80a4d0434" providerId="LiveId" clId="{F4C454F9-967F-40B2-9CCE-FE9404783B8A}" dt="2025-03-29T07:19:29.492" v="60" actId="47"/>
        <pc:sldMkLst>
          <pc:docMk/>
          <pc:sldMk cId="1815075037" sldId="1167"/>
        </pc:sldMkLst>
      </pc:sldChg>
      <pc:sldChg chg="del">
        <pc:chgData name="Anil K Saxena" userId="c9708df80a4d0434" providerId="LiveId" clId="{F4C454F9-967F-40B2-9CCE-FE9404783B8A}" dt="2025-03-29T07:19:29.793" v="61" actId="47"/>
        <pc:sldMkLst>
          <pc:docMk/>
          <pc:sldMk cId="2569408008" sldId="1168"/>
        </pc:sldMkLst>
      </pc:sldChg>
      <pc:sldChg chg="del">
        <pc:chgData name="Anil K Saxena" userId="c9708df80a4d0434" providerId="LiveId" clId="{F4C454F9-967F-40B2-9CCE-FE9404783B8A}" dt="2025-03-29T07:19:30.283" v="63" actId="47"/>
        <pc:sldMkLst>
          <pc:docMk/>
          <pc:sldMk cId="2382478160" sldId="1169"/>
        </pc:sldMkLst>
      </pc:sldChg>
      <pc:sldChg chg="del">
        <pc:chgData name="Anil K Saxena" userId="c9708df80a4d0434" providerId="LiveId" clId="{F4C454F9-967F-40B2-9CCE-FE9404783B8A}" dt="2025-03-29T07:19:30.511" v="64" actId="47"/>
        <pc:sldMkLst>
          <pc:docMk/>
          <pc:sldMk cId="3786118340" sldId="1170"/>
        </pc:sldMkLst>
      </pc:sldChg>
      <pc:sldChg chg="del">
        <pc:chgData name="Anil K Saxena" userId="c9708df80a4d0434" providerId="LiveId" clId="{F4C454F9-967F-40B2-9CCE-FE9404783B8A}" dt="2025-03-29T07:19:30.932" v="65" actId="47"/>
        <pc:sldMkLst>
          <pc:docMk/>
          <pc:sldMk cId="876328039" sldId="1171"/>
        </pc:sldMkLst>
      </pc:sldChg>
      <pc:sldChg chg="del">
        <pc:chgData name="Anil K Saxena" userId="c9708df80a4d0434" providerId="LiveId" clId="{F4C454F9-967F-40B2-9CCE-FE9404783B8A}" dt="2025-03-29T07:19:31.381" v="66" actId="47"/>
        <pc:sldMkLst>
          <pc:docMk/>
          <pc:sldMk cId="49127935" sldId="1172"/>
        </pc:sldMkLst>
      </pc:sldChg>
      <pc:sldChg chg="del">
        <pc:chgData name="Anil K Saxena" userId="c9708df80a4d0434" providerId="LiveId" clId="{F4C454F9-967F-40B2-9CCE-FE9404783B8A}" dt="2025-03-29T07:19:31.787" v="67" actId="47"/>
        <pc:sldMkLst>
          <pc:docMk/>
          <pc:sldMk cId="315766322" sldId="1173"/>
        </pc:sldMkLst>
      </pc:sldChg>
      <pc:sldChg chg="del">
        <pc:chgData name="Anil K Saxena" userId="c9708df80a4d0434" providerId="LiveId" clId="{F4C454F9-967F-40B2-9CCE-FE9404783B8A}" dt="2025-03-29T07:19:32.113" v="68" actId="47"/>
        <pc:sldMkLst>
          <pc:docMk/>
          <pc:sldMk cId="2668520561" sldId="1174"/>
        </pc:sldMkLst>
      </pc:sldChg>
      <pc:sldChg chg="del">
        <pc:chgData name="Anil K Saxena" userId="c9708df80a4d0434" providerId="LiveId" clId="{F4C454F9-967F-40B2-9CCE-FE9404783B8A}" dt="2025-03-29T07:18:21.052" v="36" actId="47"/>
        <pc:sldMkLst>
          <pc:docMk/>
          <pc:sldMk cId="4003651881" sldId="1181"/>
        </pc:sldMkLst>
      </pc:sldChg>
      <pc:sldChg chg="del">
        <pc:chgData name="Anil K Saxena" userId="c9708df80a4d0434" providerId="LiveId" clId="{F4C454F9-967F-40B2-9CCE-FE9404783B8A}" dt="2025-03-29T07:18:15.647" v="30" actId="47"/>
        <pc:sldMkLst>
          <pc:docMk/>
          <pc:sldMk cId="2553922321" sldId="1184"/>
        </pc:sldMkLst>
      </pc:sldChg>
      <pc:sldChg chg="modNotes">
        <pc:chgData name="Anil K Saxena" userId="c9708df80a4d0434" providerId="LiveId" clId="{F4C454F9-967F-40B2-9CCE-FE9404783B8A}" dt="2025-03-29T07:20:12.965" v="75"/>
        <pc:sldMkLst>
          <pc:docMk/>
          <pc:sldMk cId="2710146554" sldId="1185"/>
        </pc:sldMkLst>
      </pc:sldChg>
      <pc:sldChg chg="add del">
        <pc:chgData name="Anil K Saxena" userId="c9708df80a4d0434" providerId="LiveId" clId="{F4C454F9-967F-40B2-9CCE-FE9404783B8A}" dt="2025-03-29T07:18:10.201" v="29" actId="47"/>
        <pc:sldMkLst>
          <pc:docMk/>
          <pc:sldMk cId="1776838202" sldId="1195"/>
        </pc:sldMkLst>
      </pc:sldChg>
      <pc:sldChg chg="modNotes">
        <pc:chgData name="Anil K Saxena" userId="c9708df80a4d0434" providerId="LiveId" clId="{F4C454F9-967F-40B2-9CCE-FE9404783B8A}" dt="2025-03-29T07:20:12.965" v="75"/>
        <pc:sldMkLst>
          <pc:docMk/>
          <pc:sldMk cId="1787354421" sldId="1198"/>
        </pc:sldMkLst>
      </pc:sldChg>
      <pc:sldChg chg="del">
        <pc:chgData name="Anil K Saxena" userId="c9708df80a4d0434" providerId="LiveId" clId="{F4C454F9-967F-40B2-9CCE-FE9404783B8A}" dt="2025-03-29T07:15:55.670" v="0" actId="47"/>
        <pc:sldMkLst>
          <pc:docMk/>
          <pc:sldMk cId="2701593790" sldId="1201"/>
        </pc:sldMkLst>
      </pc:sldChg>
      <pc:sldChg chg="del">
        <pc:chgData name="Anil K Saxena" userId="c9708df80a4d0434" providerId="LiveId" clId="{F4C454F9-967F-40B2-9CCE-FE9404783B8A}" dt="2025-03-29T07:19:23.189" v="52" actId="47"/>
        <pc:sldMkLst>
          <pc:docMk/>
          <pc:sldMk cId="3932767224" sldId="1207"/>
        </pc:sldMkLst>
      </pc:sldChg>
      <pc:sldChg chg="del">
        <pc:chgData name="Anil K Saxena" userId="c9708df80a4d0434" providerId="LiveId" clId="{F4C454F9-967F-40B2-9CCE-FE9404783B8A}" dt="2025-03-29T07:19:26.125" v="57" actId="47"/>
        <pc:sldMkLst>
          <pc:docMk/>
          <pc:sldMk cId="34953802" sldId="1208"/>
        </pc:sldMkLst>
      </pc:sldChg>
      <pc:sldChg chg="del">
        <pc:chgData name="Anil K Saxena" userId="c9708df80a4d0434" providerId="LiveId" clId="{F4C454F9-967F-40B2-9CCE-FE9404783B8A}" dt="2025-03-29T07:19:26.843" v="58" actId="47"/>
        <pc:sldMkLst>
          <pc:docMk/>
          <pc:sldMk cId="2855062702" sldId="1209"/>
        </pc:sldMkLst>
      </pc:sldChg>
      <pc:sldChg chg="del">
        <pc:chgData name="Anil K Saxena" userId="c9708df80a4d0434" providerId="LiveId" clId="{F4C454F9-967F-40B2-9CCE-FE9404783B8A}" dt="2025-03-29T07:19:21.843" v="51" actId="47"/>
        <pc:sldMkLst>
          <pc:docMk/>
          <pc:sldMk cId="336812108" sldId="1214"/>
        </pc:sldMkLst>
      </pc:sldChg>
      <pc:sldChg chg="del">
        <pc:chgData name="Anil K Saxena" userId="c9708df80a4d0434" providerId="LiveId" clId="{F4C454F9-967F-40B2-9CCE-FE9404783B8A}" dt="2025-03-29T07:19:21.843" v="51" actId="47"/>
        <pc:sldMkLst>
          <pc:docMk/>
          <pc:sldMk cId="3991836874" sldId="1219"/>
        </pc:sldMkLst>
      </pc:sldChg>
      <pc:sldChg chg="del">
        <pc:chgData name="Anil K Saxena" userId="c9708df80a4d0434" providerId="LiveId" clId="{F4C454F9-967F-40B2-9CCE-FE9404783B8A}" dt="2025-03-29T07:19:30.044" v="62" actId="47"/>
        <pc:sldMkLst>
          <pc:docMk/>
          <pc:sldMk cId="4257610553" sldId="1220"/>
        </pc:sldMkLst>
      </pc:sldChg>
      <pc:sldChg chg="add del">
        <pc:chgData name="Anil K Saxena" userId="c9708df80a4d0434" providerId="LiveId" clId="{F4C454F9-967F-40B2-9CCE-FE9404783B8A}" dt="2025-03-29T07:17:11.760" v="8" actId="47"/>
        <pc:sldMkLst>
          <pc:docMk/>
          <pc:sldMk cId="3793463648" sldId="1221"/>
        </pc:sldMkLst>
      </pc:sldChg>
      <pc:sldChg chg="add del">
        <pc:chgData name="Anil K Saxena" userId="c9708df80a4d0434" providerId="LiveId" clId="{F4C454F9-967F-40B2-9CCE-FE9404783B8A}" dt="2025-03-29T07:17:11.200" v="7" actId="47"/>
        <pc:sldMkLst>
          <pc:docMk/>
          <pc:sldMk cId="652857943" sldId="1222"/>
        </pc:sldMkLst>
      </pc:sldChg>
      <pc:sldChg chg="del">
        <pc:chgData name="Anil K Saxena" userId="c9708df80a4d0434" providerId="LiveId" clId="{F4C454F9-967F-40B2-9CCE-FE9404783B8A}" dt="2025-03-29T07:17:18.541" v="14" actId="47"/>
        <pc:sldMkLst>
          <pc:docMk/>
          <pc:sldMk cId="804374500" sldId="1223"/>
        </pc:sldMkLst>
      </pc:sldChg>
      <pc:sldChg chg="del">
        <pc:chgData name="Anil K Saxena" userId="c9708df80a4d0434" providerId="LiveId" clId="{F4C454F9-967F-40B2-9CCE-FE9404783B8A}" dt="2025-03-29T07:17:21.730" v="15" actId="47"/>
        <pc:sldMkLst>
          <pc:docMk/>
          <pc:sldMk cId="1635721940" sldId="1224"/>
        </pc:sldMkLst>
      </pc:sldChg>
      <pc:sldChg chg="del">
        <pc:chgData name="Anil K Saxena" userId="c9708df80a4d0434" providerId="LiveId" clId="{F4C454F9-967F-40B2-9CCE-FE9404783B8A}" dt="2025-03-29T07:15:55.670" v="0" actId="47"/>
        <pc:sldMkLst>
          <pc:docMk/>
          <pc:sldMk cId="2967009836" sldId="1231"/>
        </pc:sldMkLst>
      </pc:sldChg>
      <pc:sldChg chg="del">
        <pc:chgData name="Anil K Saxena" userId="c9708df80a4d0434" providerId="LiveId" clId="{F4C454F9-967F-40B2-9CCE-FE9404783B8A}" dt="2025-03-29T07:15:55.670" v="0" actId="47"/>
        <pc:sldMkLst>
          <pc:docMk/>
          <pc:sldMk cId="4019243317" sldId="1232"/>
        </pc:sldMkLst>
      </pc:sldChg>
      <pc:sldChg chg="modNotes">
        <pc:chgData name="Anil K Saxena" userId="c9708df80a4d0434" providerId="LiveId" clId="{F4C454F9-967F-40B2-9CCE-FE9404783B8A}" dt="2025-03-29T07:20:12.965" v="75"/>
        <pc:sldMkLst>
          <pc:docMk/>
          <pc:sldMk cId="0" sldId="1235"/>
        </pc:sldMkLst>
      </pc:sldChg>
      <pc:sldChg chg="modNotes">
        <pc:chgData name="Anil K Saxena" userId="c9708df80a4d0434" providerId="LiveId" clId="{F4C454F9-967F-40B2-9CCE-FE9404783B8A}" dt="2025-03-29T07:20:12.965" v="75"/>
        <pc:sldMkLst>
          <pc:docMk/>
          <pc:sldMk cId="0" sldId="1237"/>
        </pc:sldMkLst>
      </pc:sldChg>
      <pc:sldChg chg="modNotes">
        <pc:chgData name="Anil K Saxena" userId="c9708df80a4d0434" providerId="LiveId" clId="{F4C454F9-967F-40B2-9CCE-FE9404783B8A}" dt="2025-03-29T07:20:12.965" v="75"/>
        <pc:sldMkLst>
          <pc:docMk/>
          <pc:sldMk cId="1457485008" sldId="1239"/>
        </pc:sldMkLst>
      </pc:sldChg>
      <pc:sldChg chg="modNotes">
        <pc:chgData name="Anil K Saxena" userId="c9708df80a4d0434" providerId="LiveId" clId="{F4C454F9-967F-40B2-9CCE-FE9404783B8A}" dt="2025-03-29T07:20:12.965" v="75"/>
        <pc:sldMkLst>
          <pc:docMk/>
          <pc:sldMk cId="730347066" sldId="1240"/>
        </pc:sldMkLst>
      </pc:sldChg>
      <pc:sldChg chg="modNotes">
        <pc:chgData name="Anil K Saxena" userId="c9708df80a4d0434" providerId="LiveId" clId="{F4C454F9-967F-40B2-9CCE-FE9404783B8A}" dt="2025-03-29T07:20:12.965" v="75"/>
        <pc:sldMkLst>
          <pc:docMk/>
          <pc:sldMk cId="577178539" sldId="1241"/>
        </pc:sldMkLst>
      </pc:sldChg>
      <pc:sldChg chg="modNotes">
        <pc:chgData name="Anil K Saxena" userId="c9708df80a4d0434" providerId="LiveId" clId="{F4C454F9-967F-40B2-9CCE-FE9404783B8A}" dt="2025-03-29T07:20:12.965" v="75"/>
        <pc:sldMkLst>
          <pc:docMk/>
          <pc:sldMk cId="853223704" sldId="1242"/>
        </pc:sldMkLst>
      </pc:sldChg>
      <pc:sldChg chg="modNotes">
        <pc:chgData name="Anil K Saxena" userId="c9708df80a4d0434" providerId="LiveId" clId="{F4C454F9-967F-40B2-9CCE-FE9404783B8A}" dt="2025-03-29T07:20:12.965" v="75"/>
        <pc:sldMkLst>
          <pc:docMk/>
          <pc:sldMk cId="2325225198" sldId="1243"/>
        </pc:sldMkLst>
      </pc:sldChg>
      <pc:sldChg chg="modNotes">
        <pc:chgData name="Anil K Saxena" userId="c9708df80a4d0434" providerId="LiveId" clId="{F4C454F9-967F-40B2-9CCE-FE9404783B8A}" dt="2025-03-29T07:20:12.965" v="75"/>
        <pc:sldMkLst>
          <pc:docMk/>
          <pc:sldMk cId="2300784333" sldId="1244"/>
        </pc:sldMkLst>
      </pc:sldChg>
      <pc:sldChg chg="modNotes">
        <pc:chgData name="Anil K Saxena" userId="c9708df80a4d0434" providerId="LiveId" clId="{F4C454F9-967F-40B2-9CCE-FE9404783B8A}" dt="2025-03-29T07:20:12.965" v="75"/>
        <pc:sldMkLst>
          <pc:docMk/>
          <pc:sldMk cId="817720892" sldId="1245"/>
        </pc:sldMkLst>
      </pc:sldChg>
      <pc:sldChg chg="modNotes">
        <pc:chgData name="Anil K Saxena" userId="c9708df80a4d0434" providerId="LiveId" clId="{F4C454F9-967F-40B2-9CCE-FE9404783B8A}" dt="2025-03-29T07:20:12.965" v="75"/>
        <pc:sldMkLst>
          <pc:docMk/>
          <pc:sldMk cId="3442890056" sldId="1246"/>
        </pc:sldMkLst>
      </pc:sldChg>
      <pc:sldChg chg="modNotes">
        <pc:chgData name="Anil K Saxena" userId="c9708df80a4d0434" providerId="LiveId" clId="{F4C454F9-967F-40B2-9CCE-FE9404783B8A}" dt="2025-03-29T07:20:12.965" v="75"/>
        <pc:sldMkLst>
          <pc:docMk/>
          <pc:sldMk cId="1530120254" sldId="1247"/>
        </pc:sldMkLst>
      </pc:sldChg>
      <pc:sldChg chg="modNotes">
        <pc:chgData name="Anil K Saxena" userId="c9708df80a4d0434" providerId="LiveId" clId="{F4C454F9-967F-40B2-9CCE-FE9404783B8A}" dt="2025-03-29T07:20:12.965" v="75"/>
        <pc:sldMkLst>
          <pc:docMk/>
          <pc:sldMk cId="3166764349" sldId="1248"/>
        </pc:sldMkLst>
      </pc:sldChg>
      <pc:sldChg chg="modNotes">
        <pc:chgData name="Anil K Saxena" userId="c9708df80a4d0434" providerId="LiveId" clId="{F4C454F9-967F-40B2-9CCE-FE9404783B8A}" dt="2025-03-29T07:20:12.965" v="75"/>
        <pc:sldMkLst>
          <pc:docMk/>
          <pc:sldMk cId="0" sldId="1251"/>
        </pc:sldMkLst>
      </pc:sldChg>
      <pc:sldChg chg="modNotes">
        <pc:chgData name="Anil K Saxena" userId="c9708df80a4d0434" providerId="LiveId" clId="{F4C454F9-967F-40B2-9CCE-FE9404783B8A}" dt="2025-03-29T07:20:12.965" v="75"/>
        <pc:sldMkLst>
          <pc:docMk/>
          <pc:sldMk cId="2611575056" sldId="1254"/>
        </pc:sldMkLst>
      </pc:sldChg>
      <pc:sldChg chg="modNotes">
        <pc:chgData name="Anil K Saxena" userId="c9708df80a4d0434" providerId="LiveId" clId="{F4C454F9-967F-40B2-9CCE-FE9404783B8A}" dt="2025-03-29T07:20:12.965" v="75"/>
        <pc:sldMkLst>
          <pc:docMk/>
          <pc:sldMk cId="0" sldId="1256"/>
        </pc:sldMkLst>
      </pc:sldChg>
      <pc:sldChg chg="modNotes">
        <pc:chgData name="Anil K Saxena" userId="c9708df80a4d0434" providerId="LiveId" clId="{F4C454F9-967F-40B2-9CCE-FE9404783B8A}" dt="2025-03-29T07:20:12.965" v="75"/>
        <pc:sldMkLst>
          <pc:docMk/>
          <pc:sldMk cId="0" sldId="1257"/>
        </pc:sldMkLst>
      </pc:sldChg>
      <pc:sldChg chg="modNotes">
        <pc:chgData name="Anil K Saxena" userId="c9708df80a4d0434" providerId="LiveId" clId="{F4C454F9-967F-40B2-9CCE-FE9404783B8A}" dt="2025-03-29T07:20:12.965" v="75"/>
        <pc:sldMkLst>
          <pc:docMk/>
          <pc:sldMk cId="0" sldId="1258"/>
        </pc:sldMkLst>
      </pc:sldChg>
      <pc:sldChg chg="modNotes">
        <pc:chgData name="Anil K Saxena" userId="c9708df80a4d0434" providerId="LiveId" clId="{F4C454F9-967F-40B2-9CCE-FE9404783B8A}" dt="2025-03-29T07:20:12.965" v="75"/>
        <pc:sldMkLst>
          <pc:docMk/>
          <pc:sldMk cId="0" sldId="1259"/>
        </pc:sldMkLst>
      </pc:sldChg>
      <pc:sldChg chg="modNotes">
        <pc:chgData name="Anil K Saxena" userId="c9708df80a4d0434" providerId="LiveId" clId="{F4C454F9-967F-40B2-9CCE-FE9404783B8A}" dt="2025-03-29T07:20:12.965" v="75"/>
        <pc:sldMkLst>
          <pc:docMk/>
          <pc:sldMk cId="0" sldId="1260"/>
        </pc:sldMkLst>
      </pc:sldChg>
      <pc:sldChg chg="modNotes">
        <pc:chgData name="Anil K Saxena" userId="c9708df80a4d0434" providerId="LiveId" clId="{F4C454F9-967F-40B2-9CCE-FE9404783B8A}" dt="2025-03-29T07:20:12.965" v="75"/>
        <pc:sldMkLst>
          <pc:docMk/>
          <pc:sldMk cId="0" sldId="1262"/>
        </pc:sldMkLst>
      </pc:sldChg>
      <pc:sldChg chg="del">
        <pc:chgData name="Anil K Saxena" userId="c9708df80a4d0434" providerId="LiveId" clId="{F4C454F9-967F-40B2-9CCE-FE9404783B8A}" dt="2025-03-29T07:16:32.315" v="1" actId="47"/>
        <pc:sldMkLst>
          <pc:docMk/>
          <pc:sldMk cId="0" sldId="1265"/>
        </pc:sldMkLst>
      </pc:sldChg>
      <pc:sldChg chg="del">
        <pc:chgData name="Anil K Saxena" userId="c9708df80a4d0434" providerId="LiveId" clId="{F4C454F9-967F-40B2-9CCE-FE9404783B8A}" dt="2025-03-29T07:16:32.315" v="1" actId="47"/>
        <pc:sldMkLst>
          <pc:docMk/>
          <pc:sldMk cId="0" sldId="1266"/>
        </pc:sldMkLst>
      </pc:sldChg>
      <pc:sldChg chg="del">
        <pc:chgData name="Anil K Saxena" userId="c9708df80a4d0434" providerId="LiveId" clId="{F4C454F9-967F-40B2-9CCE-FE9404783B8A}" dt="2025-03-29T07:16:37.856" v="2" actId="47"/>
        <pc:sldMkLst>
          <pc:docMk/>
          <pc:sldMk cId="796009600" sldId="1267"/>
        </pc:sldMkLst>
      </pc:sldChg>
      <pc:sldChg chg="del">
        <pc:chgData name="Anil K Saxena" userId="c9708df80a4d0434" providerId="LiveId" clId="{F4C454F9-967F-40B2-9CCE-FE9404783B8A}" dt="2025-03-29T07:16:39.505" v="3" actId="47"/>
        <pc:sldMkLst>
          <pc:docMk/>
          <pc:sldMk cId="591274268" sldId="1268"/>
        </pc:sldMkLst>
      </pc:sldChg>
      <pc:sldChg chg="add del">
        <pc:chgData name="Anil K Saxena" userId="c9708df80a4d0434" providerId="LiveId" clId="{F4C454F9-967F-40B2-9CCE-FE9404783B8A}" dt="2025-03-29T07:18:08.920" v="28" actId="47"/>
        <pc:sldMkLst>
          <pc:docMk/>
          <pc:sldMk cId="1452740051" sldId="1274"/>
        </pc:sldMkLst>
      </pc:sldChg>
      <pc:sldChg chg="add del">
        <pc:chgData name="Anil K Saxena" userId="c9708df80a4d0434" providerId="LiveId" clId="{F4C454F9-967F-40B2-9CCE-FE9404783B8A}" dt="2025-03-29T07:18:08.169" v="27" actId="47"/>
        <pc:sldMkLst>
          <pc:docMk/>
          <pc:sldMk cId="2624297301" sldId="1275"/>
        </pc:sldMkLst>
      </pc:sldChg>
      <pc:sldChg chg="del">
        <pc:chgData name="Anil K Saxena" userId="c9708df80a4d0434" providerId="LiveId" clId="{F4C454F9-967F-40B2-9CCE-FE9404783B8A}" dt="2025-03-29T07:15:55.670" v="0" actId="47"/>
        <pc:sldMkLst>
          <pc:docMk/>
          <pc:sldMk cId="1872189326" sldId="1279"/>
        </pc:sldMkLst>
      </pc:sldChg>
      <pc:sldChg chg="add del">
        <pc:chgData name="Anil K Saxena" userId="c9708df80a4d0434" providerId="LiveId" clId="{F4C454F9-967F-40B2-9CCE-FE9404783B8A}" dt="2025-03-29T07:17:12.359" v="9" actId="47"/>
        <pc:sldMkLst>
          <pc:docMk/>
          <pc:sldMk cId="2363218372" sldId="1280"/>
        </pc:sldMkLst>
      </pc:sldChg>
      <pc:sldChg chg="del">
        <pc:chgData name="Anil K Saxena" userId="c9708df80a4d0434" providerId="LiveId" clId="{F4C454F9-967F-40B2-9CCE-FE9404783B8A}" dt="2025-03-29T07:18:17.413" v="32" actId="47"/>
        <pc:sldMkLst>
          <pc:docMk/>
          <pc:sldMk cId="2231713050" sldId="1283"/>
        </pc:sldMkLst>
      </pc:sldChg>
    </pc:docChg>
  </pc:docChgLst>
  <pc:docChgLst>
    <pc:chgData name="Anil K Saxena" userId="c9708df80a4d0434" providerId="LiveId" clId="{B26BEBF1-105C-4DF5-B4D3-DAC20F23DFBD}"/>
    <pc:docChg chg="undo custSel addSld delSld modSld">
      <pc:chgData name="Anil K Saxena" userId="c9708df80a4d0434" providerId="LiveId" clId="{B26BEBF1-105C-4DF5-B4D3-DAC20F23DFBD}" dt="2025-03-24T07:49:25.784" v="5154" actId="403"/>
      <pc:docMkLst>
        <pc:docMk/>
      </pc:docMkLst>
      <pc:sldChg chg="modSp mod">
        <pc:chgData name="Anil K Saxena" userId="c9708df80a4d0434" providerId="LiveId" clId="{B26BEBF1-105C-4DF5-B4D3-DAC20F23DFBD}" dt="2025-03-24T06:55:36.235" v="4453" actId="13926"/>
        <pc:sldMkLst>
          <pc:docMk/>
          <pc:sldMk cId="374420500" sldId="394"/>
        </pc:sldMkLst>
      </pc:sldChg>
      <pc:sldChg chg="del">
        <pc:chgData name="Anil K Saxena" userId="c9708df80a4d0434" providerId="LiveId" clId="{B26BEBF1-105C-4DF5-B4D3-DAC20F23DFBD}" dt="2025-03-21T12:32:53.001" v="919" actId="47"/>
        <pc:sldMkLst>
          <pc:docMk/>
          <pc:sldMk cId="3010720472" sldId="438"/>
        </pc:sldMkLst>
      </pc:sldChg>
      <pc:sldChg chg="add del">
        <pc:chgData name="Anil K Saxena" userId="c9708df80a4d0434" providerId="LiveId" clId="{B26BEBF1-105C-4DF5-B4D3-DAC20F23DFBD}" dt="2025-03-21T12:30:20.139" v="909" actId="47"/>
        <pc:sldMkLst>
          <pc:docMk/>
          <pc:sldMk cId="0" sldId="440"/>
        </pc:sldMkLst>
      </pc:sldChg>
      <pc:sldChg chg="del">
        <pc:chgData name="Anil K Saxena" userId="c9708df80a4d0434" providerId="LiveId" clId="{B26BEBF1-105C-4DF5-B4D3-DAC20F23DFBD}" dt="2025-03-21T12:30:40.925" v="910" actId="47"/>
        <pc:sldMkLst>
          <pc:docMk/>
          <pc:sldMk cId="0" sldId="441"/>
        </pc:sldMkLst>
      </pc:sldChg>
      <pc:sldChg chg="del">
        <pc:chgData name="Anil K Saxena" userId="c9708df80a4d0434" providerId="LiveId" clId="{B26BEBF1-105C-4DF5-B4D3-DAC20F23DFBD}" dt="2025-03-21T12:31:16.382" v="912" actId="47"/>
        <pc:sldMkLst>
          <pc:docMk/>
          <pc:sldMk cId="0" sldId="444"/>
        </pc:sldMkLst>
      </pc:sldChg>
      <pc:sldChg chg="del">
        <pc:chgData name="Anil K Saxena" userId="c9708df80a4d0434" providerId="LiveId" clId="{B26BEBF1-105C-4DF5-B4D3-DAC20F23DFBD}" dt="2025-03-21T12:31:18.985" v="913" actId="47"/>
        <pc:sldMkLst>
          <pc:docMk/>
          <pc:sldMk cId="0" sldId="445"/>
        </pc:sldMkLst>
      </pc:sldChg>
      <pc:sldChg chg="addSp delSp modSp mod delAnim modAnim">
        <pc:chgData name="Anil K Saxena" userId="c9708df80a4d0434" providerId="LiveId" clId="{B26BEBF1-105C-4DF5-B4D3-DAC20F23DFBD}" dt="2025-03-21T12:39:18.875" v="964" actId="207"/>
        <pc:sldMkLst>
          <pc:docMk/>
          <pc:sldMk cId="2118994369" sldId="463"/>
        </pc:sldMkLst>
        <pc:spChg chg="mod">
          <ac:chgData name="Anil K Saxena" userId="c9708df80a4d0434" providerId="LiveId" clId="{B26BEBF1-105C-4DF5-B4D3-DAC20F23DFBD}" dt="2025-03-21T11:33:15.436" v="865" actId="6549"/>
          <ac:spMkLst>
            <pc:docMk/>
            <pc:sldMk cId="2118994369" sldId="463"/>
            <ac:spMk id="31" creationId="{331A8410-C4D9-42E0-8A48-B34D97F71FA6}"/>
          </ac:spMkLst>
        </pc:spChg>
        <pc:spChg chg="mod">
          <ac:chgData name="Anil K Saxena" userId="c9708df80a4d0434" providerId="LiveId" clId="{B26BEBF1-105C-4DF5-B4D3-DAC20F23DFBD}" dt="2025-03-21T12:39:18.875" v="964" actId="207"/>
          <ac:spMkLst>
            <pc:docMk/>
            <pc:sldMk cId="2118994369" sldId="463"/>
            <ac:spMk id="33" creationId="{00000000-0000-0000-0000-000000000000}"/>
          </ac:spMkLst>
        </pc:spChg>
        <pc:spChg chg="mod">
          <ac:chgData name="Anil K Saxena" userId="c9708df80a4d0434" providerId="LiveId" clId="{B26BEBF1-105C-4DF5-B4D3-DAC20F23DFBD}" dt="2025-03-21T12:38:32.414" v="957" actId="1076"/>
          <ac:spMkLst>
            <pc:docMk/>
            <pc:sldMk cId="2118994369" sldId="463"/>
            <ac:spMk id="40" creationId="{00000000-0000-0000-0000-000000000000}"/>
          </ac:spMkLst>
        </pc:spChg>
        <pc:spChg chg="mod">
          <ac:chgData name="Anil K Saxena" userId="c9708df80a4d0434" providerId="LiveId" clId="{B26BEBF1-105C-4DF5-B4D3-DAC20F23DFBD}" dt="2025-03-21T12:35:54.491" v="934" actId="14100"/>
          <ac:spMkLst>
            <pc:docMk/>
            <pc:sldMk cId="2118994369" sldId="463"/>
            <ac:spMk id="42" creationId="{00000000-0000-0000-0000-000000000000}"/>
          </ac:spMkLst>
        </pc:spChg>
        <pc:spChg chg="mod">
          <ac:chgData name="Anil K Saxena" userId="c9708df80a4d0434" providerId="LiveId" clId="{B26BEBF1-105C-4DF5-B4D3-DAC20F23DFBD}" dt="2025-03-21T12:35:47.323" v="933" actId="120"/>
          <ac:spMkLst>
            <pc:docMk/>
            <pc:sldMk cId="2118994369" sldId="463"/>
            <ac:spMk id="47" creationId="{00000000-0000-0000-0000-000000000000}"/>
          </ac:spMkLst>
        </pc:spChg>
        <pc:spChg chg="mod">
          <ac:chgData name="Anil K Saxena" userId="c9708df80a4d0434" providerId="LiveId" clId="{B26BEBF1-105C-4DF5-B4D3-DAC20F23DFBD}" dt="2025-03-21T12:34:44.616" v="922" actId="1076"/>
          <ac:spMkLst>
            <pc:docMk/>
            <pc:sldMk cId="2118994369" sldId="463"/>
            <ac:spMk id="50" creationId="{00000000-0000-0000-0000-000000000000}"/>
          </ac:spMkLst>
        </pc:spChg>
        <pc:spChg chg="mod">
          <ac:chgData name="Anil K Saxena" userId="c9708df80a4d0434" providerId="LiveId" clId="{B26BEBF1-105C-4DF5-B4D3-DAC20F23DFBD}" dt="2025-03-21T12:38:02.040" v="952" actId="1076"/>
          <ac:spMkLst>
            <pc:docMk/>
            <pc:sldMk cId="2118994369" sldId="463"/>
            <ac:spMk id="51" creationId="{00000000-0000-0000-0000-000000000000}"/>
          </ac:spMkLst>
        </pc:spChg>
        <pc:spChg chg="mod">
          <ac:chgData name="Anil K Saxena" userId="c9708df80a4d0434" providerId="LiveId" clId="{B26BEBF1-105C-4DF5-B4D3-DAC20F23DFBD}" dt="2025-03-21T12:37:25.756" v="947" actId="1076"/>
          <ac:spMkLst>
            <pc:docMk/>
            <pc:sldMk cId="2118994369" sldId="463"/>
            <ac:spMk id="52" creationId="{00000000-0000-0000-0000-000000000000}"/>
          </ac:spMkLst>
        </pc:spChg>
        <pc:spChg chg="mod">
          <ac:chgData name="Anil K Saxena" userId="c9708df80a4d0434" providerId="LiveId" clId="{B26BEBF1-105C-4DF5-B4D3-DAC20F23DFBD}" dt="2025-03-21T12:37:34.053" v="948" actId="1076"/>
          <ac:spMkLst>
            <pc:docMk/>
            <pc:sldMk cId="2118994369" sldId="463"/>
            <ac:spMk id="53" creationId="{00000000-0000-0000-0000-000000000000}"/>
          </ac:spMkLst>
        </pc:spChg>
        <pc:spChg chg="mod">
          <ac:chgData name="Anil K Saxena" userId="c9708df80a4d0434" providerId="LiveId" clId="{B26BEBF1-105C-4DF5-B4D3-DAC20F23DFBD}" dt="2025-03-21T12:38:48.927" v="959" actId="1076"/>
          <ac:spMkLst>
            <pc:docMk/>
            <pc:sldMk cId="2118994369" sldId="463"/>
            <ac:spMk id="75" creationId="{00000000-0000-0000-0000-000000000000}"/>
          </ac:spMkLst>
        </pc:spChg>
        <pc:spChg chg="mod">
          <ac:chgData name="Anil K Saxena" userId="c9708df80a4d0434" providerId="LiveId" clId="{B26BEBF1-105C-4DF5-B4D3-DAC20F23DFBD}" dt="2025-03-21T12:38:21.191" v="955" actId="1076"/>
          <ac:spMkLst>
            <pc:docMk/>
            <pc:sldMk cId="2118994369" sldId="463"/>
            <ac:spMk id="78" creationId="{00000000-0000-0000-0000-000000000000}"/>
          </ac:spMkLst>
        </pc:spChg>
        <pc:grpChg chg="mod">
          <ac:chgData name="Anil K Saxena" userId="c9708df80a4d0434" providerId="LiveId" clId="{B26BEBF1-105C-4DF5-B4D3-DAC20F23DFBD}" dt="2025-03-21T12:38:44.279" v="958" actId="1076"/>
          <ac:grpSpMkLst>
            <pc:docMk/>
            <pc:sldMk cId="2118994369" sldId="463"/>
            <ac:grpSpMk id="2" creationId="{00000000-0000-0000-0000-000000000000}"/>
          </ac:grpSpMkLst>
        </pc:grpChg>
        <pc:grpChg chg="mod">
          <ac:chgData name="Anil K Saxena" userId="c9708df80a4d0434" providerId="LiveId" clId="{B26BEBF1-105C-4DF5-B4D3-DAC20F23DFBD}" dt="2025-03-21T12:39:02.626" v="961" actId="1076"/>
          <ac:grpSpMkLst>
            <pc:docMk/>
            <pc:sldMk cId="2118994369" sldId="463"/>
            <ac:grpSpMk id="5" creationId="{00000000-0000-0000-0000-000000000000}"/>
          </ac:grpSpMkLst>
        </pc:grpChg>
        <pc:picChg chg="mod">
          <ac:chgData name="Anil K Saxena" userId="c9708df80a4d0434" providerId="LiveId" clId="{B26BEBF1-105C-4DF5-B4D3-DAC20F23DFBD}" dt="2025-03-21T12:34:50.827" v="923" actId="1076"/>
          <ac:picMkLst>
            <pc:docMk/>
            <pc:sldMk cId="2118994369" sldId="463"/>
            <ac:picMk id="34" creationId="{00000000-0000-0000-0000-000000000000}"/>
          </ac:picMkLst>
        </pc:picChg>
      </pc:sldChg>
      <pc:sldChg chg="modSp mod">
        <pc:chgData name="Anil K Saxena" userId="c9708df80a4d0434" providerId="LiveId" clId="{B26BEBF1-105C-4DF5-B4D3-DAC20F23DFBD}" dt="2025-03-23T09:56:46.655" v="3817" actId="13926"/>
        <pc:sldMkLst>
          <pc:docMk/>
          <pc:sldMk cId="3112878568" sldId="476"/>
        </pc:sldMkLst>
        <pc:graphicFrameChg chg="modGraphic">
          <ac:chgData name="Anil K Saxena" userId="c9708df80a4d0434" providerId="LiveId" clId="{B26BEBF1-105C-4DF5-B4D3-DAC20F23DFBD}" dt="2025-03-23T09:56:46.655" v="3817" actId="13926"/>
          <ac:graphicFrameMkLst>
            <pc:docMk/>
            <pc:sldMk cId="3112878568" sldId="476"/>
            <ac:graphicFrameMk id="10" creationId="{D70203E3-524E-4CF6-BD4F-53FA7CA48161}"/>
          </ac:graphicFrameMkLst>
        </pc:graphicFrameChg>
      </pc:sldChg>
      <pc:sldChg chg="del">
        <pc:chgData name="Anil K Saxena" userId="c9708df80a4d0434" providerId="LiveId" clId="{B26BEBF1-105C-4DF5-B4D3-DAC20F23DFBD}" dt="2025-03-23T10:45:14.837" v="3828" actId="47"/>
        <pc:sldMkLst>
          <pc:docMk/>
          <pc:sldMk cId="2040449406" sldId="488"/>
        </pc:sldMkLst>
      </pc:sldChg>
      <pc:sldChg chg="modSp mod">
        <pc:chgData name="Anil K Saxena" userId="c9708df80a4d0434" providerId="LiveId" clId="{B26BEBF1-105C-4DF5-B4D3-DAC20F23DFBD}" dt="2025-03-24T06:49:38.340" v="4435" actId="20577"/>
        <pc:sldMkLst>
          <pc:docMk/>
          <pc:sldMk cId="775545909" sldId="590"/>
        </pc:sldMkLst>
      </pc:sldChg>
      <pc:sldChg chg="delSp modSp mod">
        <pc:chgData name="Anil K Saxena" userId="c9708df80a4d0434" providerId="LiveId" clId="{B26BEBF1-105C-4DF5-B4D3-DAC20F23DFBD}" dt="2025-03-24T06:49:43.497" v="4442" actId="20577"/>
        <pc:sldMkLst>
          <pc:docMk/>
          <pc:sldMk cId="3772133817" sldId="591"/>
        </pc:sldMkLst>
      </pc:sldChg>
      <pc:sldChg chg="modSp mod">
        <pc:chgData name="Anil K Saxena" userId="c9708df80a4d0434" providerId="LiveId" clId="{B26BEBF1-105C-4DF5-B4D3-DAC20F23DFBD}" dt="2025-03-23T09:35:45.738" v="3680" actId="6549"/>
        <pc:sldMkLst>
          <pc:docMk/>
          <pc:sldMk cId="0" sldId="659"/>
        </pc:sldMkLst>
        <pc:spChg chg="mod">
          <ac:chgData name="Anil K Saxena" userId="c9708df80a4d0434" providerId="LiveId" clId="{B26BEBF1-105C-4DF5-B4D3-DAC20F23DFBD}" dt="2025-03-23T09:35:45.738" v="3680" actId="6549"/>
          <ac:spMkLst>
            <pc:docMk/>
            <pc:sldMk cId="0" sldId="659"/>
            <ac:spMk id="12" creationId="{00000000-0000-0000-0000-000000000000}"/>
          </ac:spMkLst>
        </pc:spChg>
      </pc:sldChg>
      <pc:sldChg chg="del">
        <pc:chgData name="Anil K Saxena" userId="c9708df80a4d0434" providerId="LiveId" clId="{B26BEBF1-105C-4DF5-B4D3-DAC20F23DFBD}" dt="2025-03-21T12:30:47.138" v="911" actId="47"/>
        <pc:sldMkLst>
          <pc:docMk/>
          <pc:sldMk cId="0" sldId="683"/>
        </pc:sldMkLst>
      </pc:sldChg>
      <pc:sldChg chg="modSp mod">
        <pc:chgData name="Anil K Saxena" userId="c9708df80a4d0434" providerId="LiveId" clId="{B26BEBF1-105C-4DF5-B4D3-DAC20F23DFBD}" dt="2025-03-23T10:45:53.416" v="3843" actId="20577"/>
        <pc:sldMkLst>
          <pc:docMk/>
          <pc:sldMk cId="4069210786" sldId="701"/>
        </pc:sldMkLst>
        <pc:spChg chg="mod">
          <ac:chgData name="Anil K Saxena" userId="c9708df80a4d0434" providerId="LiveId" clId="{B26BEBF1-105C-4DF5-B4D3-DAC20F23DFBD}" dt="2025-03-23T10:45:53.416" v="3843" actId="20577"/>
          <ac:spMkLst>
            <pc:docMk/>
            <pc:sldMk cId="4069210786" sldId="701"/>
            <ac:spMk id="7" creationId="{00000000-0000-0000-0000-000000000000}"/>
          </ac:spMkLst>
        </pc:spChg>
      </pc:sldChg>
      <pc:sldChg chg="del">
        <pc:chgData name="Anil K Saxena" userId="c9708df80a4d0434" providerId="LiveId" clId="{B26BEBF1-105C-4DF5-B4D3-DAC20F23DFBD}" dt="2025-03-21T12:31:30.095" v="916" actId="47"/>
        <pc:sldMkLst>
          <pc:docMk/>
          <pc:sldMk cId="4022945368" sldId="768"/>
        </pc:sldMkLst>
      </pc:sldChg>
      <pc:sldChg chg="modSp mod">
        <pc:chgData name="Anil K Saxena" userId="c9708df80a4d0434" providerId="LiveId" clId="{B26BEBF1-105C-4DF5-B4D3-DAC20F23DFBD}" dt="2025-03-24T06:49:53.700" v="4449" actId="20577"/>
        <pc:sldMkLst>
          <pc:docMk/>
          <pc:sldMk cId="298877073" sldId="780"/>
        </pc:sldMkLst>
      </pc:sldChg>
      <pc:sldChg chg="modSp mod">
        <pc:chgData name="Anil K Saxena" userId="c9708df80a4d0434" providerId="LiveId" clId="{B26BEBF1-105C-4DF5-B4D3-DAC20F23DFBD}" dt="2025-03-23T05:15:52.997" v="1979" actId="27636"/>
        <pc:sldMkLst>
          <pc:docMk/>
          <pc:sldMk cId="36374444" sldId="789"/>
        </pc:sldMkLst>
      </pc:sldChg>
      <pc:sldChg chg="modSp">
        <pc:chgData name="Anil K Saxena" userId="c9708df80a4d0434" providerId="LiveId" clId="{B26BEBF1-105C-4DF5-B4D3-DAC20F23DFBD}" dt="2025-03-24T07:11:08.203" v="4517" actId="6549"/>
        <pc:sldMkLst>
          <pc:docMk/>
          <pc:sldMk cId="2013680084" sldId="804"/>
        </pc:sldMkLst>
      </pc:sldChg>
      <pc:sldChg chg="del">
        <pc:chgData name="Anil K Saxena" userId="c9708df80a4d0434" providerId="LiveId" clId="{B26BEBF1-105C-4DF5-B4D3-DAC20F23DFBD}" dt="2025-03-21T12:31:26.368" v="914" actId="47"/>
        <pc:sldMkLst>
          <pc:docMk/>
          <pc:sldMk cId="4071001644" sldId="814"/>
        </pc:sldMkLst>
      </pc:sldChg>
      <pc:sldChg chg="del">
        <pc:chgData name="Anil K Saxena" userId="c9708df80a4d0434" providerId="LiveId" clId="{B26BEBF1-105C-4DF5-B4D3-DAC20F23DFBD}" dt="2025-03-21T12:31:28.951" v="915" actId="47"/>
        <pc:sldMkLst>
          <pc:docMk/>
          <pc:sldMk cId="2304444650" sldId="815"/>
        </pc:sldMkLst>
      </pc:sldChg>
      <pc:sldChg chg="del">
        <pc:chgData name="Anil K Saxena" userId="c9708df80a4d0434" providerId="LiveId" clId="{B26BEBF1-105C-4DF5-B4D3-DAC20F23DFBD}" dt="2025-03-21T12:31:30.748" v="917" actId="47"/>
        <pc:sldMkLst>
          <pc:docMk/>
          <pc:sldMk cId="4234812978" sldId="816"/>
        </pc:sldMkLst>
      </pc:sldChg>
      <pc:sldChg chg="del">
        <pc:chgData name="Anil K Saxena" userId="c9708df80a4d0434" providerId="LiveId" clId="{B26BEBF1-105C-4DF5-B4D3-DAC20F23DFBD}" dt="2025-03-23T10:45:16.459" v="3829" actId="47"/>
        <pc:sldMkLst>
          <pc:docMk/>
          <pc:sldMk cId="2421780601" sldId="824"/>
        </pc:sldMkLst>
      </pc:sldChg>
      <pc:sldChg chg="modSp mod">
        <pc:chgData name="Anil K Saxena" userId="c9708df80a4d0434" providerId="LiveId" clId="{B26BEBF1-105C-4DF5-B4D3-DAC20F23DFBD}" dt="2025-03-23T07:37:08.315" v="3392" actId="6549"/>
        <pc:sldMkLst>
          <pc:docMk/>
          <pc:sldMk cId="2766819127" sldId="924"/>
        </pc:sldMkLst>
      </pc:sldChg>
      <pc:sldChg chg="modSp mod">
        <pc:chgData name="Anil K Saxena" userId="c9708df80a4d0434" providerId="LiveId" clId="{B26BEBF1-105C-4DF5-B4D3-DAC20F23DFBD}" dt="2025-03-24T07:14:05.957" v="4529" actId="115"/>
        <pc:sldMkLst>
          <pc:docMk/>
          <pc:sldMk cId="232825766" sldId="925"/>
        </pc:sldMkLst>
      </pc:sldChg>
      <pc:sldChg chg="modSp mod">
        <pc:chgData name="Anil K Saxena" userId="c9708df80a4d0434" providerId="LiveId" clId="{B26BEBF1-105C-4DF5-B4D3-DAC20F23DFBD}" dt="2025-03-24T07:11:59.333" v="4521" actId="13926"/>
        <pc:sldMkLst>
          <pc:docMk/>
          <pc:sldMk cId="3283088195" sldId="936"/>
        </pc:sldMkLst>
      </pc:sldChg>
      <pc:sldChg chg="modSp mod">
        <pc:chgData name="Anil K Saxena" userId="c9708df80a4d0434" providerId="LiveId" clId="{B26BEBF1-105C-4DF5-B4D3-DAC20F23DFBD}" dt="2025-03-24T07:12:47.928" v="4524" actId="13926"/>
        <pc:sldMkLst>
          <pc:docMk/>
          <pc:sldMk cId="3200575333" sldId="937"/>
        </pc:sldMkLst>
      </pc:sldChg>
      <pc:sldChg chg="delSp modSp mod">
        <pc:chgData name="Anil K Saxena" userId="c9708df80a4d0434" providerId="LiveId" clId="{B26BEBF1-105C-4DF5-B4D3-DAC20F23DFBD}" dt="2025-03-24T07:05:36.040" v="4499" actId="20577"/>
        <pc:sldMkLst>
          <pc:docMk/>
          <pc:sldMk cId="2567612310" sldId="939"/>
        </pc:sldMkLst>
      </pc:sldChg>
      <pc:sldChg chg="delSp modSp mod">
        <pc:chgData name="Anil K Saxena" userId="c9708df80a4d0434" providerId="LiveId" clId="{B26BEBF1-105C-4DF5-B4D3-DAC20F23DFBD}" dt="2025-03-24T07:07:56.664" v="4505" actId="403"/>
        <pc:sldMkLst>
          <pc:docMk/>
          <pc:sldMk cId="2386614623" sldId="940"/>
        </pc:sldMkLst>
      </pc:sldChg>
      <pc:sldChg chg="modSp">
        <pc:chgData name="Anil K Saxena" userId="c9708df80a4d0434" providerId="LiveId" clId="{B26BEBF1-105C-4DF5-B4D3-DAC20F23DFBD}" dt="2025-03-24T06:35:36.905" v="4407" actId="20577"/>
        <pc:sldMkLst>
          <pc:docMk/>
          <pc:sldMk cId="3909551377" sldId="1015"/>
        </pc:sldMkLst>
      </pc:sldChg>
      <pc:sldChg chg="modSp">
        <pc:chgData name="Anil K Saxena" userId="c9708df80a4d0434" providerId="LiveId" clId="{B26BEBF1-105C-4DF5-B4D3-DAC20F23DFBD}" dt="2025-03-24T07:13:16.761" v="4526" actId="20577"/>
        <pc:sldMkLst>
          <pc:docMk/>
          <pc:sldMk cId="3695295674" sldId="1068"/>
        </pc:sldMkLst>
      </pc:sldChg>
      <pc:sldChg chg="modSp mod">
        <pc:chgData name="Anil K Saxena" userId="c9708df80a4d0434" providerId="LiveId" clId="{B26BEBF1-105C-4DF5-B4D3-DAC20F23DFBD}" dt="2025-03-23T13:02:42.308" v="4279" actId="403"/>
        <pc:sldMkLst>
          <pc:docMk/>
          <pc:sldMk cId="3903101064" sldId="1073"/>
        </pc:sldMkLst>
      </pc:sldChg>
      <pc:sldChg chg="modSp mod">
        <pc:chgData name="Anil K Saxena" userId="c9708df80a4d0434" providerId="LiveId" clId="{B26BEBF1-105C-4DF5-B4D3-DAC20F23DFBD}" dt="2025-03-23T13:03:54.982" v="4291" actId="6549"/>
        <pc:sldMkLst>
          <pc:docMk/>
          <pc:sldMk cId="2142031939" sldId="1074"/>
        </pc:sldMkLst>
      </pc:sldChg>
      <pc:sldChg chg="modSp mod">
        <pc:chgData name="Anil K Saxena" userId="c9708df80a4d0434" providerId="LiveId" clId="{B26BEBF1-105C-4DF5-B4D3-DAC20F23DFBD}" dt="2025-03-23T05:15:18.598" v="1961" actId="20577"/>
        <pc:sldMkLst>
          <pc:docMk/>
          <pc:sldMk cId="2888633600" sldId="1075"/>
        </pc:sldMkLst>
      </pc:sldChg>
      <pc:sldChg chg="modSp">
        <pc:chgData name="Anil K Saxena" userId="c9708df80a4d0434" providerId="LiveId" clId="{B26BEBF1-105C-4DF5-B4D3-DAC20F23DFBD}" dt="2025-03-23T10:46:28.834" v="3844" actId="20577"/>
        <pc:sldMkLst>
          <pc:docMk/>
          <pc:sldMk cId="3531394566" sldId="1136"/>
        </pc:sldMkLst>
        <pc:spChg chg="mod">
          <ac:chgData name="Anil K Saxena" userId="c9708df80a4d0434" providerId="LiveId" clId="{B26BEBF1-105C-4DF5-B4D3-DAC20F23DFBD}" dt="2025-03-23T10:46:28.834" v="3844" actId="20577"/>
          <ac:spMkLst>
            <pc:docMk/>
            <pc:sldMk cId="3531394566" sldId="1136"/>
            <ac:spMk id="8" creationId="{F0DF0775-5564-76E3-7C7F-6DD140514D47}"/>
          </ac:spMkLst>
        </pc:spChg>
      </pc:sldChg>
      <pc:sldChg chg="modSp mod">
        <pc:chgData name="Anil K Saxena" userId="c9708df80a4d0434" providerId="LiveId" clId="{B26BEBF1-105C-4DF5-B4D3-DAC20F23DFBD}" dt="2025-03-23T10:44:54.649" v="3827" actId="27636"/>
        <pc:sldMkLst>
          <pc:docMk/>
          <pc:sldMk cId="3556202642" sldId="1149"/>
        </pc:sldMkLst>
        <pc:spChg chg="mod">
          <ac:chgData name="Anil K Saxena" userId="c9708df80a4d0434" providerId="LiveId" clId="{B26BEBF1-105C-4DF5-B4D3-DAC20F23DFBD}" dt="2025-03-23T10:44:50.218" v="3825" actId="27636"/>
          <ac:spMkLst>
            <pc:docMk/>
            <pc:sldMk cId="3556202642" sldId="1149"/>
            <ac:spMk id="5" creationId="{6A78BA8D-D9CB-4C95-9C06-F61F3F5D3528}"/>
          </ac:spMkLst>
        </pc:spChg>
        <pc:spChg chg="mod">
          <ac:chgData name="Anil K Saxena" userId="c9708df80a4d0434" providerId="LiveId" clId="{B26BEBF1-105C-4DF5-B4D3-DAC20F23DFBD}" dt="2025-03-23T10:44:54.649" v="3827" actId="27636"/>
          <ac:spMkLst>
            <pc:docMk/>
            <pc:sldMk cId="3556202642" sldId="1149"/>
            <ac:spMk id="372738" creationId="{00000000-0000-0000-0000-000000000000}"/>
          </ac:spMkLst>
        </pc:spChg>
      </pc:sldChg>
      <pc:sldChg chg="delSp modSp mod delAnim modAnim">
        <pc:chgData name="Anil K Saxena" userId="c9708df80a4d0434" providerId="LiveId" clId="{B26BEBF1-105C-4DF5-B4D3-DAC20F23DFBD}" dt="2025-03-21T11:39:33.506" v="892" actId="255"/>
        <pc:sldMkLst>
          <pc:docMk/>
          <pc:sldMk cId="1918948922" sldId="1153"/>
        </pc:sldMkLst>
        <pc:spChg chg="mod">
          <ac:chgData name="Anil K Saxena" userId="c9708df80a4d0434" providerId="LiveId" clId="{B26BEBF1-105C-4DF5-B4D3-DAC20F23DFBD}" dt="2025-03-21T11:39:33.506" v="892" actId="255"/>
          <ac:spMkLst>
            <pc:docMk/>
            <pc:sldMk cId="1918948922" sldId="1153"/>
            <ac:spMk id="13" creationId="{00000000-0000-0000-0000-000000000000}"/>
          </ac:spMkLst>
        </pc:spChg>
      </pc:sldChg>
      <pc:sldChg chg="modSp mod">
        <pc:chgData name="Anil K Saxena" userId="c9708df80a4d0434" providerId="LiveId" clId="{B26BEBF1-105C-4DF5-B4D3-DAC20F23DFBD}" dt="2025-03-21T11:40:35.859" v="904" actId="20577"/>
        <pc:sldMkLst>
          <pc:docMk/>
          <pc:sldMk cId="3223333875" sldId="1154"/>
        </pc:sldMkLst>
        <pc:graphicFrameChg chg="modGraphic">
          <ac:chgData name="Anil K Saxena" userId="c9708df80a4d0434" providerId="LiveId" clId="{B26BEBF1-105C-4DF5-B4D3-DAC20F23DFBD}" dt="2025-03-21T11:40:35.859" v="904" actId="20577"/>
          <ac:graphicFrameMkLst>
            <pc:docMk/>
            <pc:sldMk cId="3223333875" sldId="1154"/>
            <ac:graphicFrameMk id="2" creationId="{EC617DD0-B001-1E70-6D7D-8BAAE8C63A43}"/>
          </ac:graphicFrameMkLst>
        </pc:graphicFrameChg>
      </pc:sldChg>
      <pc:sldChg chg="modSp mod">
        <pc:chgData name="Anil K Saxena" userId="c9708df80a4d0434" providerId="LiveId" clId="{B26BEBF1-105C-4DF5-B4D3-DAC20F23DFBD}" dt="2025-03-23T09:55:46.954" v="3798" actId="13926"/>
        <pc:sldMkLst>
          <pc:docMk/>
          <pc:sldMk cId="3391558576" sldId="1158"/>
        </pc:sldMkLst>
        <pc:graphicFrameChg chg="modGraphic">
          <ac:chgData name="Anil K Saxena" userId="c9708df80a4d0434" providerId="LiveId" clId="{B26BEBF1-105C-4DF5-B4D3-DAC20F23DFBD}" dt="2025-03-23T09:55:46.954" v="3798" actId="13926"/>
          <ac:graphicFrameMkLst>
            <pc:docMk/>
            <pc:sldMk cId="3391558576" sldId="1158"/>
            <ac:graphicFrameMk id="6" creationId="{00000000-0000-0000-0000-000000000000}"/>
          </ac:graphicFrameMkLst>
        </pc:graphicFrameChg>
      </pc:sldChg>
      <pc:sldChg chg="modSp">
        <pc:chgData name="Anil K Saxena" userId="c9708df80a4d0434" providerId="LiveId" clId="{B26BEBF1-105C-4DF5-B4D3-DAC20F23DFBD}" dt="2025-03-24T07:25:14.580" v="5013" actId="20577"/>
        <pc:sldMkLst>
          <pc:docMk/>
          <pc:sldMk cId="1074607656" sldId="1189"/>
        </pc:sldMkLst>
      </pc:sldChg>
      <pc:sldChg chg="del">
        <pc:chgData name="Anil K Saxena" userId="c9708df80a4d0434" providerId="LiveId" clId="{B26BEBF1-105C-4DF5-B4D3-DAC20F23DFBD}" dt="2025-03-23T10:45:37.206" v="3830" actId="47"/>
        <pc:sldMkLst>
          <pc:docMk/>
          <pc:sldMk cId="3167865412" sldId="1199"/>
        </pc:sldMkLst>
      </pc:sldChg>
      <pc:sldChg chg="modSp mod">
        <pc:chgData name="Anil K Saxena" userId="c9708df80a4d0434" providerId="LiveId" clId="{B26BEBF1-105C-4DF5-B4D3-DAC20F23DFBD}" dt="2025-03-23T04:50:29.975" v="1910" actId="1035"/>
        <pc:sldMkLst>
          <pc:docMk/>
          <pc:sldMk cId="2701593790" sldId="1201"/>
        </pc:sldMkLst>
      </pc:sldChg>
      <pc:sldChg chg="modSp mod">
        <pc:chgData name="Anil K Saxena" userId="c9708df80a4d0434" providerId="LiveId" clId="{B26BEBF1-105C-4DF5-B4D3-DAC20F23DFBD}" dt="2025-03-24T06:16:43.826" v="4340" actId="255"/>
        <pc:sldMkLst>
          <pc:docMk/>
          <pc:sldMk cId="2855062702" sldId="1209"/>
        </pc:sldMkLst>
        <pc:spChg chg="mod">
          <ac:chgData name="Anil K Saxena" userId="c9708df80a4d0434" providerId="LiveId" clId="{B26BEBF1-105C-4DF5-B4D3-DAC20F23DFBD}" dt="2025-03-24T06:16:43.826" v="4340" actId="255"/>
          <ac:spMkLst>
            <pc:docMk/>
            <pc:sldMk cId="2855062702" sldId="1209"/>
            <ac:spMk id="7" creationId="{3D765248-4783-4137-BFFD-A61E1B96D0EA}"/>
          </ac:spMkLst>
        </pc:spChg>
      </pc:sldChg>
      <pc:sldChg chg="addSp delSp modSp del mod">
        <pc:chgData name="Anil K Saxena" userId="c9708df80a4d0434" providerId="LiveId" clId="{B26BEBF1-105C-4DF5-B4D3-DAC20F23DFBD}" dt="2025-03-24T06:17:16.661" v="4341" actId="47"/>
        <pc:sldMkLst>
          <pc:docMk/>
          <pc:sldMk cId="1782875819" sldId="1210"/>
        </pc:sldMkLst>
      </pc:sldChg>
      <pc:sldChg chg="modSp mod">
        <pc:chgData name="Anil K Saxena" userId="c9708df80a4d0434" providerId="LiveId" clId="{B26BEBF1-105C-4DF5-B4D3-DAC20F23DFBD}" dt="2025-03-24T07:01:48.569" v="4485" actId="20577"/>
        <pc:sldMkLst>
          <pc:docMk/>
          <pc:sldMk cId="2062841897" sldId="1221"/>
        </pc:sldMkLst>
      </pc:sldChg>
      <pc:sldChg chg="modSp add mod">
        <pc:chgData name="Anil K Saxena" userId="c9708df80a4d0434" providerId="LiveId" clId="{B26BEBF1-105C-4DF5-B4D3-DAC20F23DFBD}" dt="2025-03-24T06:59:18.106" v="4473" actId="20577"/>
        <pc:sldMkLst>
          <pc:docMk/>
          <pc:sldMk cId="1234133235" sldId="1222"/>
        </pc:sldMkLst>
      </pc:sldChg>
      <pc:sldChg chg="del">
        <pc:chgData name="Anil K Saxena" userId="c9708df80a4d0434" providerId="LiveId" clId="{B26BEBF1-105C-4DF5-B4D3-DAC20F23DFBD}" dt="2025-03-23T06:50:59.856" v="2145" actId="2696"/>
        <pc:sldMkLst>
          <pc:docMk/>
          <pc:sldMk cId="4185128708" sldId="1222"/>
        </pc:sldMkLst>
      </pc:sldChg>
      <pc:sldChg chg="modSp">
        <pc:chgData name="Anil K Saxena" userId="c9708df80a4d0434" providerId="LiveId" clId="{B26BEBF1-105C-4DF5-B4D3-DAC20F23DFBD}" dt="2025-03-21T11:21:00.934" v="839" actId="6549"/>
        <pc:sldMkLst>
          <pc:docMk/>
          <pc:sldMk cId="812685527" sldId="1223"/>
        </pc:sldMkLst>
      </pc:sldChg>
      <pc:sldChg chg="modSp">
        <pc:chgData name="Anil K Saxena" userId="c9708df80a4d0434" providerId="LiveId" clId="{B26BEBF1-105C-4DF5-B4D3-DAC20F23DFBD}" dt="2025-03-24T06:18:04.679" v="4347" actId="207"/>
        <pc:sldMkLst>
          <pc:docMk/>
          <pc:sldMk cId="2071246673" sldId="1228"/>
        </pc:sldMkLst>
        <pc:spChg chg="mod">
          <ac:chgData name="Anil K Saxena" userId="c9708df80a4d0434" providerId="LiveId" clId="{B26BEBF1-105C-4DF5-B4D3-DAC20F23DFBD}" dt="2025-03-24T06:18:04.679" v="4347" actId="207"/>
          <ac:spMkLst>
            <pc:docMk/>
            <pc:sldMk cId="2071246673" sldId="1228"/>
            <ac:spMk id="4" creationId="{947EE465-660E-CF11-F153-9F8303DEC298}"/>
          </ac:spMkLst>
        </pc:spChg>
        <pc:picChg chg="mod">
          <ac:chgData name="Anil K Saxena" userId="c9708df80a4d0434" providerId="LiveId" clId="{B26BEBF1-105C-4DF5-B4D3-DAC20F23DFBD}" dt="2025-03-21T08:14:53.215" v="0" actId="1036"/>
          <ac:picMkLst>
            <pc:docMk/>
            <pc:sldMk cId="2071246673" sldId="1228"/>
            <ac:picMk id="1042" creationId="{977FAEF1-6104-D2F5-DB16-3B468BA8FEDA}"/>
          </ac:picMkLst>
        </pc:picChg>
      </pc:sldChg>
      <pc:sldChg chg="modSp mod">
        <pc:chgData name="Anil K Saxena" userId="c9708df80a4d0434" providerId="LiveId" clId="{B26BEBF1-105C-4DF5-B4D3-DAC20F23DFBD}" dt="2025-03-24T07:24:49.871" v="5004" actId="27636"/>
        <pc:sldMkLst>
          <pc:docMk/>
          <pc:sldMk cId="881990131" sldId="1233"/>
        </pc:sldMkLst>
      </pc:sldChg>
      <pc:sldChg chg="modSp">
        <pc:chgData name="Anil K Saxena" userId="c9708df80a4d0434" providerId="LiveId" clId="{B26BEBF1-105C-4DF5-B4D3-DAC20F23DFBD}" dt="2025-03-23T09:31:16.501" v="3675" actId="6549"/>
        <pc:sldMkLst>
          <pc:docMk/>
          <pc:sldMk cId="0" sldId="1235"/>
        </pc:sldMkLst>
        <pc:spChg chg="mod">
          <ac:chgData name="Anil K Saxena" userId="c9708df80a4d0434" providerId="LiveId" clId="{B26BEBF1-105C-4DF5-B4D3-DAC20F23DFBD}" dt="2025-03-23T09:31:16.501" v="3675" actId="6549"/>
          <ac:spMkLst>
            <pc:docMk/>
            <pc:sldMk cId="0" sldId="1235"/>
            <ac:spMk id="6" creationId="{00000000-0000-0000-0000-000000000000}"/>
          </ac:spMkLst>
        </pc:spChg>
      </pc:sldChg>
      <pc:sldChg chg="modSp mod">
        <pc:chgData name="Anil K Saxena" userId="c9708df80a4d0434" providerId="LiveId" clId="{B26BEBF1-105C-4DF5-B4D3-DAC20F23DFBD}" dt="2025-03-24T07:27:31.734" v="5147" actId="13926"/>
        <pc:sldMkLst>
          <pc:docMk/>
          <pc:sldMk cId="0" sldId="1237"/>
        </pc:sldMkLst>
        <pc:spChg chg="mod">
          <ac:chgData name="Anil K Saxena" userId="c9708df80a4d0434" providerId="LiveId" clId="{B26BEBF1-105C-4DF5-B4D3-DAC20F23DFBD}" dt="2025-03-24T07:26:50.869" v="5133"/>
          <ac:spMkLst>
            <pc:docMk/>
            <pc:sldMk cId="0" sldId="1237"/>
            <ac:spMk id="12" creationId="{3FCEAFDA-8E42-4A65-A5AB-8BB6A0D606E5}"/>
          </ac:spMkLst>
        </pc:spChg>
        <pc:spChg chg="mod">
          <ac:chgData name="Anil K Saxena" userId="c9708df80a4d0434" providerId="LiveId" clId="{B26BEBF1-105C-4DF5-B4D3-DAC20F23DFBD}" dt="2025-03-24T07:27:31.734" v="5147" actId="13926"/>
          <ac:spMkLst>
            <pc:docMk/>
            <pc:sldMk cId="0" sldId="1237"/>
            <ac:spMk id="23" creationId="{00000000-0000-0000-0000-000000000000}"/>
          </ac:spMkLst>
        </pc:spChg>
      </pc:sldChg>
      <pc:sldChg chg="modSp mod">
        <pc:chgData name="Anil K Saxena" userId="c9708df80a4d0434" providerId="LiveId" clId="{B26BEBF1-105C-4DF5-B4D3-DAC20F23DFBD}" dt="2025-03-23T09:33:03.201" v="3678" actId="13926"/>
        <pc:sldMkLst>
          <pc:docMk/>
          <pc:sldMk cId="577178539" sldId="1241"/>
        </pc:sldMkLst>
        <pc:spChg chg="mod">
          <ac:chgData name="Anil K Saxena" userId="c9708df80a4d0434" providerId="LiveId" clId="{B26BEBF1-105C-4DF5-B4D3-DAC20F23DFBD}" dt="2025-03-23T09:33:03.201" v="3678" actId="13926"/>
          <ac:spMkLst>
            <pc:docMk/>
            <pc:sldMk cId="577178539" sldId="1241"/>
            <ac:spMk id="18" creationId="{EE2C1236-1BA8-41CD-B4AF-A407648CF052}"/>
          </ac:spMkLst>
        </pc:spChg>
      </pc:sldChg>
      <pc:sldChg chg="modSp">
        <pc:chgData name="Anil K Saxena" userId="c9708df80a4d0434" providerId="LiveId" clId="{B26BEBF1-105C-4DF5-B4D3-DAC20F23DFBD}" dt="2025-03-24T07:34:53.583" v="5148" actId="20577"/>
        <pc:sldMkLst>
          <pc:docMk/>
          <pc:sldMk cId="817720892" sldId="1245"/>
        </pc:sldMkLst>
        <pc:spChg chg="mod">
          <ac:chgData name="Anil K Saxena" userId="c9708df80a4d0434" providerId="LiveId" clId="{B26BEBF1-105C-4DF5-B4D3-DAC20F23DFBD}" dt="2025-03-24T07:34:53.583" v="5148" actId="20577"/>
          <ac:spMkLst>
            <pc:docMk/>
            <pc:sldMk cId="817720892" sldId="1245"/>
            <ac:spMk id="92" creationId="{00000000-0000-0000-0000-000000000000}"/>
          </ac:spMkLst>
        </pc:spChg>
      </pc:sldChg>
      <pc:sldChg chg="modSp">
        <pc:chgData name="Anil K Saxena" userId="c9708df80a4d0434" providerId="LiveId" clId="{B26BEBF1-105C-4DF5-B4D3-DAC20F23DFBD}" dt="2025-03-21T11:24:17.130" v="841" actId="20577"/>
        <pc:sldMkLst>
          <pc:docMk/>
          <pc:sldMk cId="1923068160" sldId="1255"/>
        </pc:sldMkLst>
        <pc:spChg chg="mod">
          <ac:chgData name="Anil K Saxena" userId="c9708df80a4d0434" providerId="LiveId" clId="{B26BEBF1-105C-4DF5-B4D3-DAC20F23DFBD}" dt="2025-03-21T11:24:17.130" v="841" actId="20577"/>
          <ac:spMkLst>
            <pc:docMk/>
            <pc:sldMk cId="1923068160" sldId="1255"/>
            <ac:spMk id="28" creationId="{1DFA50DD-864C-400B-AE37-2B71CF713431}"/>
          </ac:spMkLst>
        </pc:spChg>
      </pc:sldChg>
      <pc:sldChg chg="del">
        <pc:chgData name="Anil K Saxena" userId="c9708df80a4d0434" providerId="LiveId" clId="{B26BEBF1-105C-4DF5-B4D3-DAC20F23DFBD}" dt="2025-03-21T12:32:27.658" v="918" actId="47"/>
        <pc:sldMkLst>
          <pc:docMk/>
          <pc:sldMk cId="2481873071" sldId="1261"/>
        </pc:sldMkLst>
      </pc:sldChg>
      <pc:sldChg chg="modSp">
        <pc:chgData name="Anil K Saxena" userId="c9708df80a4d0434" providerId="LiveId" clId="{B26BEBF1-105C-4DF5-B4D3-DAC20F23DFBD}" dt="2025-03-24T07:43:18.578" v="5149" actId="13926"/>
        <pc:sldMkLst>
          <pc:docMk/>
          <pc:sldMk cId="0" sldId="1264"/>
        </pc:sldMkLst>
        <pc:spChg chg="mod">
          <ac:chgData name="Anil K Saxena" userId="c9708df80a4d0434" providerId="LiveId" clId="{B26BEBF1-105C-4DF5-B4D3-DAC20F23DFBD}" dt="2025-03-24T07:43:18.578" v="5149" actId="13926"/>
          <ac:spMkLst>
            <pc:docMk/>
            <pc:sldMk cId="0" sldId="1264"/>
            <ac:spMk id="11" creationId="{00000000-0000-0000-0000-000000000000}"/>
          </ac:spMkLst>
        </pc:spChg>
      </pc:sldChg>
      <pc:sldChg chg="modSp mod">
        <pc:chgData name="Anil K Saxena" userId="c9708df80a4d0434" providerId="LiveId" clId="{B26BEBF1-105C-4DF5-B4D3-DAC20F23DFBD}" dt="2025-03-21T11:29:52.989" v="848" actId="255"/>
        <pc:sldMkLst>
          <pc:docMk/>
          <pc:sldMk cId="0" sldId="1266"/>
        </pc:sldMkLst>
        <pc:spChg chg="mod">
          <ac:chgData name="Anil K Saxena" userId="c9708df80a4d0434" providerId="LiveId" clId="{B26BEBF1-105C-4DF5-B4D3-DAC20F23DFBD}" dt="2025-03-21T11:29:14.400" v="846" actId="1076"/>
          <ac:spMkLst>
            <pc:docMk/>
            <pc:sldMk cId="0" sldId="1266"/>
            <ac:spMk id="20" creationId="{00000000-0000-0000-0000-000000000000}"/>
          </ac:spMkLst>
        </pc:spChg>
        <pc:spChg chg="mod">
          <ac:chgData name="Anil K Saxena" userId="c9708df80a4d0434" providerId="LiveId" clId="{B26BEBF1-105C-4DF5-B4D3-DAC20F23DFBD}" dt="2025-03-21T11:29:52.989" v="848" actId="255"/>
          <ac:spMkLst>
            <pc:docMk/>
            <pc:sldMk cId="0" sldId="1266"/>
            <ac:spMk id="25" creationId="{00000000-0000-0000-0000-000000000000}"/>
          </ac:spMkLst>
        </pc:spChg>
      </pc:sldChg>
      <pc:sldChg chg="modSp del mod">
        <pc:chgData name="Anil K Saxena" userId="c9708df80a4d0434" providerId="LiveId" clId="{B26BEBF1-105C-4DF5-B4D3-DAC20F23DFBD}" dt="2025-03-24T07:22:54.153" v="4998" actId="47"/>
        <pc:sldMkLst>
          <pc:docMk/>
          <pc:sldMk cId="1286477135" sldId="1272"/>
        </pc:sldMkLst>
      </pc:sldChg>
      <pc:sldChg chg="del">
        <pc:chgData name="Anil K Saxena" userId="c9708df80a4d0434" providerId="LiveId" clId="{B26BEBF1-105C-4DF5-B4D3-DAC20F23DFBD}" dt="2025-03-24T07:22:56.523" v="4999" actId="47"/>
        <pc:sldMkLst>
          <pc:docMk/>
          <pc:sldMk cId="4040824320" sldId="1273"/>
        </pc:sldMkLst>
      </pc:sldChg>
      <pc:sldChg chg="modSp mod modAnim">
        <pc:chgData name="Anil K Saxena" userId="c9708df80a4d0434" providerId="LiveId" clId="{B26BEBF1-105C-4DF5-B4D3-DAC20F23DFBD}" dt="2025-03-24T07:49:25.784" v="5154" actId="403"/>
        <pc:sldMkLst>
          <pc:docMk/>
          <pc:sldMk cId="1452740051" sldId="1274"/>
        </pc:sldMkLst>
        <pc:spChg chg="mod">
          <ac:chgData name="Anil K Saxena" userId="c9708df80a4d0434" providerId="LiveId" clId="{B26BEBF1-105C-4DF5-B4D3-DAC20F23DFBD}" dt="2025-03-23T09:38:30.731" v="3751"/>
          <ac:spMkLst>
            <pc:docMk/>
            <pc:sldMk cId="1452740051" sldId="1274"/>
            <ac:spMk id="3" creationId="{EF884C2D-53EA-2814-5400-C2C9A7A287DE}"/>
          </ac:spMkLst>
        </pc:spChg>
        <pc:spChg chg="mod">
          <ac:chgData name="Anil K Saxena" userId="c9708df80a4d0434" providerId="LiveId" clId="{B26BEBF1-105C-4DF5-B4D3-DAC20F23DFBD}" dt="2025-03-24T07:49:25.784" v="5154" actId="403"/>
          <ac:spMkLst>
            <pc:docMk/>
            <pc:sldMk cId="1452740051" sldId="1274"/>
            <ac:spMk id="4" creationId="{5DA8F101-499A-8B99-6F8C-903E782FD0C0}"/>
          </ac:spMkLst>
        </pc:spChg>
      </pc:sldChg>
      <pc:sldChg chg="modSp">
        <pc:chgData name="Anil K Saxena" userId="c9708df80a4d0434" providerId="LiveId" clId="{B26BEBF1-105C-4DF5-B4D3-DAC20F23DFBD}" dt="2025-03-23T09:43:00.639" v="3768" actId="207"/>
        <pc:sldMkLst>
          <pc:docMk/>
          <pc:sldMk cId="2624297301" sldId="1275"/>
        </pc:sldMkLst>
        <pc:spChg chg="mod">
          <ac:chgData name="Anil K Saxena" userId="c9708df80a4d0434" providerId="LiveId" clId="{B26BEBF1-105C-4DF5-B4D3-DAC20F23DFBD}" dt="2025-03-23T09:38:22.814" v="3750" actId="20577"/>
          <ac:spMkLst>
            <pc:docMk/>
            <pc:sldMk cId="2624297301" sldId="1275"/>
            <ac:spMk id="3" creationId="{27D0E7C5-A68E-3594-8DEC-81D88A63ED93}"/>
          </ac:spMkLst>
        </pc:spChg>
        <pc:spChg chg="mod">
          <ac:chgData name="Anil K Saxena" userId="c9708df80a4d0434" providerId="LiveId" clId="{B26BEBF1-105C-4DF5-B4D3-DAC20F23DFBD}" dt="2025-03-23T09:43:00.639" v="3768" actId="207"/>
          <ac:spMkLst>
            <pc:docMk/>
            <pc:sldMk cId="2624297301" sldId="1275"/>
            <ac:spMk id="4" creationId="{6C00353A-32C6-868D-28E0-9BDBE556B8B9}"/>
          </ac:spMkLst>
        </pc:spChg>
      </pc:sldChg>
      <pc:sldChg chg="modSp">
        <pc:chgData name="Anil K Saxena" userId="c9708df80a4d0434" providerId="LiveId" clId="{B26BEBF1-105C-4DF5-B4D3-DAC20F23DFBD}" dt="2025-03-23T09:44:52.484" v="3776" actId="207"/>
        <pc:sldMkLst>
          <pc:docMk/>
          <pc:sldMk cId="1407421486" sldId="1276"/>
        </pc:sldMkLst>
        <pc:spChg chg="mod">
          <ac:chgData name="Anil K Saxena" userId="c9708df80a4d0434" providerId="LiveId" clId="{B26BEBF1-105C-4DF5-B4D3-DAC20F23DFBD}" dt="2025-03-23T09:38:35.598" v="3752"/>
          <ac:spMkLst>
            <pc:docMk/>
            <pc:sldMk cId="1407421486" sldId="1276"/>
            <ac:spMk id="3" creationId="{5E2EB52C-8E91-179E-C0FE-5BC45EF27886}"/>
          </ac:spMkLst>
        </pc:spChg>
        <pc:spChg chg="mod">
          <ac:chgData name="Anil K Saxena" userId="c9708df80a4d0434" providerId="LiveId" clId="{B26BEBF1-105C-4DF5-B4D3-DAC20F23DFBD}" dt="2025-03-23T09:44:52.484" v="3776" actId="207"/>
          <ac:spMkLst>
            <pc:docMk/>
            <pc:sldMk cId="1407421486" sldId="1276"/>
            <ac:spMk id="4" creationId="{5473D776-8F69-C2B2-EEB2-CE7076CAAD9E}"/>
          </ac:spMkLst>
        </pc:spChg>
      </pc:sldChg>
      <pc:sldChg chg="modSp">
        <pc:chgData name="Anil K Saxena" userId="c9708df80a4d0434" providerId="LiveId" clId="{B26BEBF1-105C-4DF5-B4D3-DAC20F23DFBD}" dt="2025-03-23T09:45:57.831" v="3781" actId="115"/>
        <pc:sldMkLst>
          <pc:docMk/>
          <pc:sldMk cId="3182337937" sldId="1277"/>
        </pc:sldMkLst>
        <pc:spChg chg="mod">
          <ac:chgData name="Anil K Saxena" userId="c9708df80a4d0434" providerId="LiveId" clId="{B26BEBF1-105C-4DF5-B4D3-DAC20F23DFBD}" dt="2025-03-23T09:38:40.597" v="3753"/>
          <ac:spMkLst>
            <pc:docMk/>
            <pc:sldMk cId="3182337937" sldId="1277"/>
            <ac:spMk id="3" creationId="{FF059F78-ED1B-62C8-D34E-F271ECB7084F}"/>
          </ac:spMkLst>
        </pc:spChg>
        <pc:spChg chg="mod">
          <ac:chgData name="Anil K Saxena" userId="c9708df80a4d0434" providerId="LiveId" clId="{B26BEBF1-105C-4DF5-B4D3-DAC20F23DFBD}" dt="2025-03-23T09:45:57.831" v="3781" actId="115"/>
          <ac:spMkLst>
            <pc:docMk/>
            <pc:sldMk cId="3182337937" sldId="1277"/>
            <ac:spMk id="4" creationId="{307A927C-3976-FC41-C187-17291B2C6F16}"/>
          </ac:spMkLst>
        </pc:spChg>
      </pc:sldChg>
      <pc:sldChg chg="modSp del mod">
        <pc:chgData name="Anil K Saxena" userId="c9708df80a4d0434" providerId="LiveId" clId="{B26BEBF1-105C-4DF5-B4D3-DAC20F23DFBD}" dt="2025-03-23T04:48:46.753" v="1702" actId="47"/>
        <pc:sldMkLst>
          <pc:docMk/>
          <pc:sldMk cId="3607768692" sldId="1278"/>
        </pc:sldMkLst>
      </pc:sldChg>
      <pc:sldChg chg="modSp add mod">
        <pc:chgData name="Anil K Saxena" userId="c9708df80a4d0434" providerId="LiveId" clId="{B26BEBF1-105C-4DF5-B4D3-DAC20F23DFBD}" dt="2025-03-23T04:44:33.985" v="1595" actId="1035"/>
        <pc:sldMkLst>
          <pc:docMk/>
          <pc:sldMk cId="1872189326" sldId="1279"/>
        </pc:sldMkLst>
      </pc:sldChg>
      <pc:sldChg chg="addSp delSp modSp add mod addAnim delAnim">
        <pc:chgData name="Anil K Saxena" userId="c9708df80a4d0434" providerId="LiveId" clId="{B26BEBF1-105C-4DF5-B4D3-DAC20F23DFBD}" dt="2025-03-24T07:03:19.719" v="4492" actId="1076"/>
        <pc:sldMkLst>
          <pc:docMk/>
          <pc:sldMk cId="3189857499" sldId="1280"/>
        </pc:sldMkLst>
      </pc:sldChg>
      <pc:sldChg chg="modSp add mod">
        <pc:chgData name="Anil K Saxena" userId="c9708df80a4d0434" providerId="LiveId" clId="{B26BEBF1-105C-4DF5-B4D3-DAC20F23DFBD}" dt="2025-03-23T08:27:45.125" v="3594" actId="403"/>
        <pc:sldMkLst>
          <pc:docMk/>
          <pc:sldMk cId="4011805805" sldId="1281"/>
        </pc:sldMkLst>
      </pc:sldChg>
      <pc:sldChg chg="modSp add mod">
        <pc:chgData name="Anil K Saxena" userId="c9708df80a4d0434" providerId="LiveId" clId="{B26BEBF1-105C-4DF5-B4D3-DAC20F23DFBD}" dt="2025-03-23T09:28:45.143" v="3643" actId="21"/>
        <pc:sldMkLst>
          <pc:docMk/>
          <pc:sldMk cId="3971003085" sldId="1282"/>
        </pc:sldMkLst>
      </pc:sldChg>
      <pc:sldChg chg="modSp add">
        <pc:chgData name="Anil K Saxena" userId="c9708df80a4d0434" providerId="LiveId" clId="{B26BEBF1-105C-4DF5-B4D3-DAC20F23DFBD}" dt="2025-03-23T10:53:37.825" v="4222" actId="404"/>
        <pc:sldMkLst>
          <pc:docMk/>
          <pc:sldMk cId="2231713050" sldId="1283"/>
        </pc:sldMkLst>
        <pc:spChg chg="mod">
          <ac:chgData name="Anil K Saxena" userId="c9708df80a4d0434" providerId="LiveId" clId="{B26BEBF1-105C-4DF5-B4D3-DAC20F23DFBD}" dt="2025-03-23T10:53:37.825" v="4222" actId="404"/>
          <ac:spMkLst>
            <pc:docMk/>
            <pc:sldMk cId="2231713050" sldId="1283"/>
            <ac:spMk id="7" creationId="{D5515227-9F2D-39DB-BD28-C94B6222B9E3}"/>
          </ac:spMkLst>
        </pc:spChg>
        <pc:spChg chg="mod">
          <ac:chgData name="Anil K Saxena" userId="c9708df80a4d0434" providerId="LiveId" clId="{B26BEBF1-105C-4DF5-B4D3-DAC20F23DFBD}" dt="2025-03-23T10:52:51.840" v="4187" actId="6549"/>
          <ac:spMkLst>
            <pc:docMk/>
            <pc:sldMk cId="2231713050" sldId="1283"/>
            <ac:spMk id="16" creationId="{34D65522-1B6B-A2D9-C36E-834B1F15CE55}"/>
          </ac:spMkLst>
        </pc:spChg>
        <pc:spChg chg="mod">
          <ac:chgData name="Anil K Saxena" userId="c9708df80a4d0434" providerId="LiveId" clId="{B26BEBF1-105C-4DF5-B4D3-DAC20F23DFBD}" dt="2025-03-23T10:50:08.388" v="4009" actId="114"/>
          <ac:spMkLst>
            <pc:docMk/>
            <pc:sldMk cId="2231713050" sldId="1283"/>
            <ac:spMk id="17" creationId="{0F3868FB-7AC5-1D27-4699-25A0D2880F2C}"/>
          </ac:spMkLst>
        </pc:spChg>
        <pc:spChg chg="mod">
          <ac:chgData name="Anil K Saxena" userId="c9708df80a4d0434" providerId="LiveId" clId="{B26BEBF1-105C-4DF5-B4D3-DAC20F23DFBD}" dt="2025-03-23T10:51:36.779" v="4121" actId="114"/>
          <ac:spMkLst>
            <pc:docMk/>
            <pc:sldMk cId="2231713050" sldId="1283"/>
            <ac:spMk id="18" creationId="{4D024F8F-EBEF-5E74-9F64-7BC18E6C308E}"/>
          </ac:spMkLst>
        </pc:spChg>
      </pc:sldChg>
      <pc:sldChg chg="addSp delSp modSp add del mod delAnim modAnim">
        <pc:chgData name="Anil K Saxena" userId="c9708df80a4d0434" providerId="LiveId" clId="{B26BEBF1-105C-4DF5-B4D3-DAC20F23DFBD}" dt="2025-03-24T07:23:15.927" v="5000" actId="2696"/>
        <pc:sldMkLst>
          <pc:docMk/>
          <pc:sldMk cId="1795713768" sldId="1284"/>
        </pc:sldMkLst>
      </pc:sldChg>
    </pc:docChg>
  </pc:docChgLst>
  <pc:docChgLst>
    <pc:chgData name="Anil K Saxena" userId="c9708df80a4d0434" providerId="LiveId" clId="{B21664AC-C307-4727-9599-662E0596A513}"/>
    <pc:docChg chg="undo custSel addSld delSld modSld">
      <pc:chgData name="Anil K Saxena" userId="c9708df80a4d0434" providerId="LiveId" clId="{B21664AC-C307-4727-9599-662E0596A513}" dt="2025-03-27T07:17:15.587" v="956" actId="13926"/>
      <pc:docMkLst>
        <pc:docMk/>
      </pc:docMkLst>
      <pc:sldChg chg="del">
        <pc:chgData name="Anil K Saxena" userId="c9708df80a4d0434" providerId="LiveId" clId="{B21664AC-C307-4727-9599-662E0596A513}" dt="2025-03-26T06:32:20.510" v="9" actId="47"/>
        <pc:sldMkLst>
          <pc:docMk/>
          <pc:sldMk cId="374420500" sldId="394"/>
        </pc:sldMkLst>
      </pc:sldChg>
      <pc:sldChg chg="del">
        <pc:chgData name="Anil K Saxena" userId="c9708df80a4d0434" providerId="LiveId" clId="{B21664AC-C307-4727-9599-662E0596A513}" dt="2025-03-27T07:16:24.677" v="949" actId="47"/>
        <pc:sldMkLst>
          <pc:docMk/>
          <pc:sldMk cId="0" sldId="446"/>
        </pc:sldMkLst>
      </pc:sldChg>
      <pc:sldChg chg="del">
        <pc:chgData name="Anil K Saxena" userId="c9708df80a4d0434" providerId="LiveId" clId="{B21664AC-C307-4727-9599-662E0596A513}" dt="2025-03-27T07:17:02.959" v="955" actId="47"/>
        <pc:sldMkLst>
          <pc:docMk/>
          <pc:sldMk cId="0" sldId="449"/>
        </pc:sldMkLst>
      </pc:sldChg>
      <pc:sldChg chg="del">
        <pc:chgData name="Anil K Saxena" userId="c9708df80a4d0434" providerId="LiveId" clId="{B21664AC-C307-4727-9599-662E0596A513}" dt="2025-03-27T07:16:28.751" v="950" actId="47"/>
        <pc:sldMkLst>
          <pc:docMk/>
          <pc:sldMk cId="0" sldId="457"/>
        </pc:sldMkLst>
      </pc:sldChg>
      <pc:sldChg chg="modSp mod">
        <pc:chgData name="Anil K Saxena" userId="c9708df80a4d0434" providerId="LiveId" clId="{B21664AC-C307-4727-9599-662E0596A513}" dt="2025-03-27T07:17:15.587" v="956" actId="13926"/>
        <pc:sldMkLst>
          <pc:docMk/>
          <pc:sldMk cId="0" sldId="459"/>
        </pc:sldMkLst>
        <pc:spChg chg="mod">
          <ac:chgData name="Anil K Saxena" userId="c9708df80a4d0434" providerId="LiveId" clId="{B21664AC-C307-4727-9599-662E0596A513}" dt="2025-03-27T07:17:15.587" v="956" actId="13926"/>
          <ac:spMkLst>
            <pc:docMk/>
            <pc:sldMk cId="0" sldId="459"/>
            <ac:spMk id="28" creationId="{00000000-0000-0000-0000-000000000000}"/>
          </ac:spMkLst>
        </pc:spChg>
      </pc:sldChg>
      <pc:sldChg chg="del">
        <pc:chgData name="Anil K Saxena" userId="c9708df80a4d0434" providerId="LiveId" clId="{B21664AC-C307-4727-9599-662E0596A513}" dt="2025-03-26T06:31:55.683" v="1" actId="47"/>
        <pc:sldMkLst>
          <pc:docMk/>
          <pc:sldMk cId="775545909" sldId="590"/>
        </pc:sldMkLst>
      </pc:sldChg>
      <pc:sldChg chg="del">
        <pc:chgData name="Anil K Saxena" userId="c9708df80a4d0434" providerId="LiveId" clId="{B21664AC-C307-4727-9599-662E0596A513}" dt="2025-03-26T06:31:57.099" v="2" actId="47"/>
        <pc:sldMkLst>
          <pc:docMk/>
          <pc:sldMk cId="3772133817" sldId="591"/>
        </pc:sldMkLst>
      </pc:sldChg>
      <pc:sldChg chg="del">
        <pc:chgData name="Anil K Saxena" userId="c9708df80a4d0434" providerId="LiveId" clId="{B21664AC-C307-4727-9599-662E0596A513}" dt="2025-03-26T06:31:59.138" v="4" actId="47"/>
        <pc:sldMkLst>
          <pc:docMk/>
          <pc:sldMk cId="0" sldId="593"/>
        </pc:sldMkLst>
      </pc:sldChg>
      <pc:sldChg chg="add del">
        <pc:chgData name="Anil K Saxena" userId="c9708df80a4d0434" providerId="LiveId" clId="{B21664AC-C307-4727-9599-662E0596A513}" dt="2025-03-27T07:16:48.590" v="953" actId="47"/>
        <pc:sldMkLst>
          <pc:docMk/>
          <pc:sldMk cId="0" sldId="695"/>
        </pc:sldMkLst>
      </pc:sldChg>
      <pc:sldChg chg="del">
        <pc:chgData name="Anil K Saxena" userId="c9708df80a4d0434" providerId="LiveId" clId="{B21664AC-C307-4727-9599-662E0596A513}" dt="2025-03-26T06:32:00.015" v="5" actId="47"/>
        <pc:sldMkLst>
          <pc:docMk/>
          <pc:sldMk cId="0" sldId="717"/>
        </pc:sldMkLst>
      </pc:sldChg>
      <pc:sldChg chg="del">
        <pc:chgData name="Anil K Saxena" userId="c9708df80a4d0434" providerId="LiveId" clId="{B21664AC-C307-4727-9599-662E0596A513}" dt="2025-03-26T06:31:58.071" v="3" actId="47"/>
        <pc:sldMkLst>
          <pc:docMk/>
          <pc:sldMk cId="298877073" sldId="780"/>
        </pc:sldMkLst>
      </pc:sldChg>
      <pc:sldChg chg="del">
        <pc:chgData name="Anil K Saxena" userId="c9708df80a4d0434" providerId="LiveId" clId="{B21664AC-C307-4727-9599-662E0596A513}" dt="2025-03-26T06:32:18.576" v="8" actId="47"/>
        <pc:sldMkLst>
          <pc:docMk/>
          <pc:sldMk cId="36374444" sldId="789"/>
        </pc:sldMkLst>
      </pc:sldChg>
      <pc:sldChg chg="del">
        <pc:chgData name="Anil K Saxena" userId="c9708df80a4d0434" providerId="LiveId" clId="{B21664AC-C307-4727-9599-662E0596A513}" dt="2025-03-26T06:45:40.332" v="89" actId="2696"/>
        <pc:sldMkLst>
          <pc:docMk/>
          <pc:sldMk cId="2013680084" sldId="804"/>
        </pc:sldMkLst>
      </pc:sldChg>
      <pc:sldChg chg="add del">
        <pc:chgData name="Anil K Saxena" userId="c9708df80a4d0434" providerId="LiveId" clId="{B21664AC-C307-4727-9599-662E0596A513}" dt="2025-03-27T07:16:48.926" v="954" actId="47"/>
        <pc:sldMkLst>
          <pc:docMk/>
          <pc:sldMk cId="4233877246" sldId="817"/>
        </pc:sldMkLst>
      </pc:sldChg>
      <pc:sldChg chg="del">
        <pc:chgData name="Anil K Saxena" userId="c9708df80a4d0434" providerId="LiveId" clId="{B21664AC-C307-4727-9599-662E0596A513}" dt="2025-03-26T06:31:54.398" v="0" actId="47"/>
        <pc:sldMkLst>
          <pc:docMk/>
          <pc:sldMk cId="449574094" sldId="898"/>
        </pc:sldMkLst>
      </pc:sldChg>
      <pc:sldChg chg="del">
        <pc:chgData name="Anil K Saxena" userId="c9708df80a4d0434" providerId="LiveId" clId="{B21664AC-C307-4727-9599-662E0596A513}" dt="2025-03-26T06:33:26.376" v="10" actId="47"/>
        <pc:sldMkLst>
          <pc:docMk/>
          <pc:sldMk cId="2539262985" sldId="911"/>
        </pc:sldMkLst>
      </pc:sldChg>
      <pc:sldChg chg="del">
        <pc:chgData name="Anil K Saxena" userId="c9708df80a4d0434" providerId="LiveId" clId="{B21664AC-C307-4727-9599-662E0596A513}" dt="2025-03-26T06:45:40.332" v="89" actId="2696"/>
        <pc:sldMkLst>
          <pc:docMk/>
          <pc:sldMk cId="3392489403" sldId="923"/>
        </pc:sldMkLst>
      </pc:sldChg>
      <pc:sldChg chg="del">
        <pc:chgData name="Anil K Saxena" userId="c9708df80a4d0434" providerId="LiveId" clId="{B21664AC-C307-4727-9599-662E0596A513}" dt="2025-03-26T06:45:40.332" v="89" actId="2696"/>
        <pc:sldMkLst>
          <pc:docMk/>
          <pc:sldMk cId="2766819127" sldId="924"/>
        </pc:sldMkLst>
      </pc:sldChg>
      <pc:sldChg chg="del">
        <pc:chgData name="Anil K Saxena" userId="c9708df80a4d0434" providerId="LiveId" clId="{B21664AC-C307-4727-9599-662E0596A513}" dt="2025-03-26T06:45:40.332" v="89" actId="2696"/>
        <pc:sldMkLst>
          <pc:docMk/>
          <pc:sldMk cId="232825766" sldId="925"/>
        </pc:sldMkLst>
      </pc:sldChg>
      <pc:sldChg chg="del">
        <pc:chgData name="Anil K Saxena" userId="c9708df80a4d0434" providerId="LiveId" clId="{B21664AC-C307-4727-9599-662E0596A513}" dt="2025-03-26T06:45:40.332" v="89" actId="2696"/>
        <pc:sldMkLst>
          <pc:docMk/>
          <pc:sldMk cId="3283088195" sldId="936"/>
        </pc:sldMkLst>
      </pc:sldChg>
      <pc:sldChg chg="del">
        <pc:chgData name="Anil K Saxena" userId="c9708df80a4d0434" providerId="LiveId" clId="{B21664AC-C307-4727-9599-662E0596A513}" dt="2025-03-26T06:45:40.332" v="89" actId="2696"/>
        <pc:sldMkLst>
          <pc:docMk/>
          <pc:sldMk cId="3200575333" sldId="937"/>
        </pc:sldMkLst>
      </pc:sldChg>
      <pc:sldChg chg="del">
        <pc:chgData name="Anil K Saxena" userId="c9708df80a4d0434" providerId="LiveId" clId="{B21664AC-C307-4727-9599-662E0596A513}" dt="2025-03-26T06:45:40.332" v="89" actId="2696"/>
        <pc:sldMkLst>
          <pc:docMk/>
          <pc:sldMk cId="2567612310" sldId="939"/>
        </pc:sldMkLst>
      </pc:sldChg>
      <pc:sldChg chg="del">
        <pc:chgData name="Anil K Saxena" userId="c9708df80a4d0434" providerId="LiveId" clId="{B21664AC-C307-4727-9599-662E0596A513}" dt="2025-03-26T06:45:40.332" v="89" actId="2696"/>
        <pc:sldMkLst>
          <pc:docMk/>
          <pc:sldMk cId="2386614623" sldId="940"/>
        </pc:sldMkLst>
      </pc:sldChg>
      <pc:sldChg chg="del">
        <pc:chgData name="Anil K Saxena" userId="c9708df80a4d0434" providerId="LiveId" clId="{B21664AC-C307-4727-9599-662E0596A513}" dt="2025-03-26T06:45:40.332" v="89" actId="2696"/>
        <pc:sldMkLst>
          <pc:docMk/>
          <pc:sldMk cId="1819873955" sldId="941"/>
        </pc:sldMkLst>
      </pc:sldChg>
      <pc:sldChg chg="del">
        <pc:chgData name="Anil K Saxena" userId="c9708df80a4d0434" providerId="LiveId" clId="{B21664AC-C307-4727-9599-662E0596A513}" dt="2025-03-26T07:13:07.451" v="233" actId="47"/>
        <pc:sldMkLst>
          <pc:docMk/>
          <pc:sldMk cId="1470401943" sldId="951"/>
        </pc:sldMkLst>
      </pc:sldChg>
      <pc:sldChg chg="del">
        <pc:chgData name="Anil K Saxena" userId="c9708df80a4d0434" providerId="LiveId" clId="{B21664AC-C307-4727-9599-662E0596A513}" dt="2025-03-26T06:45:40.332" v="89" actId="2696"/>
        <pc:sldMkLst>
          <pc:docMk/>
          <pc:sldMk cId="3530156747" sldId="951"/>
        </pc:sldMkLst>
      </pc:sldChg>
      <pc:sldChg chg="del">
        <pc:chgData name="Anil K Saxena" userId="c9708df80a4d0434" providerId="LiveId" clId="{B21664AC-C307-4727-9599-662E0596A513}" dt="2025-03-26T06:48:26.834" v="90" actId="47"/>
        <pc:sldMkLst>
          <pc:docMk/>
          <pc:sldMk cId="3070969179" sldId="963"/>
        </pc:sldMkLst>
      </pc:sldChg>
      <pc:sldChg chg="del">
        <pc:chgData name="Anil K Saxena" userId="c9708df80a4d0434" providerId="LiveId" clId="{B21664AC-C307-4727-9599-662E0596A513}" dt="2025-03-26T06:48:26.834" v="90" actId="47"/>
        <pc:sldMkLst>
          <pc:docMk/>
          <pc:sldMk cId="311016706" sldId="964"/>
        </pc:sldMkLst>
      </pc:sldChg>
      <pc:sldChg chg="del">
        <pc:chgData name="Anil K Saxena" userId="c9708df80a4d0434" providerId="LiveId" clId="{B21664AC-C307-4727-9599-662E0596A513}" dt="2025-03-26T06:48:26.834" v="90" actId="47"/>
        <pc:sldMkLst>
          <pc:docMk/>
          <pc:sldMk cId="850287451" sldId="970"/>
        </pc:sldMkLst>
      </pc:sldChg>
      <pc:sldChg chg="del">
        <pc:chgData name="Anil K Saxena" userId="c9708df80a4d0434" providerId="LiveId" clId="{B21664AC-C307-4727-9599-662E0596A513}" dt="2025-03-26T06:48:34.300" v="91" actId="47"/>
        <pc:sldMkLst>
          <pc:docMk/>
          <pc:sldMk cId="457289825" sldId="971"/>
        </pc:sldMkLst>
      </pc:sldChg>
      <pc:sldChg chg="del">
        <pc:chgData name="Anil K Saxena" userId="c9708df80a4d0434" providerId="LiveId" clId="{B21664AC-C307-4727-9599-662E0596A513}" dt="2025-03-26T06:48:35.335" v="92" actId="47"/>
        <pc:sldMkLst>
          <pc:docMk/>
          <pc:sldMk cId="3030022284" sldId="972"/>
        </pc:sldMkLst>
      </pc:sldChg>
      <pc:sldChg chg="del">
        <pc:chgData name="Anil K Saxena" userId="c9708df80a4d0434" providerId="LiveId" clId="{B21664AC-C307-4727-9599-662E0596A513}" dt="2025-03-26T06:48:37.197" v="94" actId="47"/>
        <pc:sldMkLst>
          <pc:docMk/>
          <pc:sldMk cId="1887753723" sldId="975"/>
        </pc:sldMkLst>
      </pc:sldChg>
      <pc:sldChg chg="add del">
        <pc:chgData name="Anil K Saxena" userId="c9708df80a4d0434" providerId="LiveId" clId="{B21664AC-C307-4727-9599-662E0596A513}" dt="2025-03-26T06:48:54.155" v="98" actId="47"/>
        <pc:sldMkLst>
          <pc:docMk/>
          <pc:sldMk cId="3321690280" sldId="979"/>
        </pc:sldMkLst>
      </pc:sldChg>
      <pc:sldChg chg="del">
        <pc:chgData name="Anil K Saxena" userId="c9708df80a4d0434" providerId="LiveId" clId="{B21664AC-C307-4727-9599-662E0596A513}" dt="2025-03-26T06:49:02.358" v="99" actId="47"/>
        <pc:sldMkLst>
          <pc:docMk/>
          <pc:sldMk cId="1998265647" sldId="980"/>
        </pc:sldMkLst>
      </pc:sldChg>
      <pc:sldChg chg="del">
        <pc:chgData name="Anil K Saxena" userId="c9708df80a4d0434" providerId="LiveId" clId="{B21664AC-C307-4727-9599-662E0596A513}" dt="2025-03-26T06:49:04.298" v="100" actId="47"/>
        <pc:sldMkLst>
          <pc:docMk/>
          <pc:sldMk cId="2144516950" sldId="981"/>
        </pc:sldMkLst>
      </pc:sldChg>
      <pc:sldChg chg="del">
        <pc:chgData name="Anil K Saxena" userId="c9708df80a4d0434" providerId="LiveId" clId="{B21664AC-C307-4727-9599-662E0596A513}" dt="2025-03-26T06:48:36.234" v="93" actId="47"/>
        <pc:sldMkLst>
          <pc:docMk/>
          <pc:sldMk cId="441822134" sldId="988"/>
        </pc:sldMkLst>
      </pc:sldChg>
      <pc:sldChg chg="modSp mod">
        <pc:chgData name="Anil K Saxena" userId="c9708df80a4d0434" providerId="LiveId" clId="{B21664AC-C307-4727-9599-662E0596A513}" dt="2025-03-26T06:55:18.569" v="105" actId="20577"/>
        <pc:sldMkLst>
          <pc:docMk/>
          <pc:sldMk cId="3332952177" sldId="1025"/>
        </pc:sldMkLst>
        <pc:spChg chg="mod">
          <ac:chgData name="Anil K Saxena" userId="c9708df80a4d0434" providerId="LiveId" clId="{B21664AC-C307-4727-9599-662E0596A513}" dt="2025-03-26T06:55:18.569" v="105" actId="20577"/>
          <ac:spMkLst>
            <pc:docMk/>
            <pc:sldMk cId="3332952177" sldId="1025"/>
            <ac:spMk id="47" creationId="{00000000-0000-0000-0000-000000000000}"/>
          </ac:spMkLst>
        </pc:spChg>
      </pc:sldChg>
      <pc:sldChg chg="del">
        <pc:chgData name="Anil K Saxena" userId="c9708df80a4d0434" providerId="LiveId" clId="{B21664AC-C307-4727-9599-662E0596A513}" dt="2025-03-26T06:32:01.018" v="6" actId="47"/>
        <pc:sldMkLst>
          <pc:docMk/>
          <pc:sldMk cId="0" sldId="1063"/>
        </pc:sldMkLst>
      </pc:sldChg>
      <pc:sldChg chg="del">
        <pc:chgData name="Anil K Saxena" userId="c9708df80a4d0434" providerId="LiveId" clId="{B21664AC-C307-4727-9599-662E0596A513}" dt="2025-03-26T06:45:40.332" v="89" actId="2696"/>
        <pc:sldMkLst>
          <pc:docMk/>
          <pc:sldMk cId="4014086669" sldId="1065"/>
        </pc:sldMkLst>
      </pc:sldChg>
      <pc:sldChg chg="del">
        <pc:chgData name="Anil K Saxena" userId="c9708df80a4d0434" providerId="LiveId" clId="{B21664AC-C307-4727-9599-662E0596A513}" dt="2025-03-26T06:45:40.332" v="89" actId="2696"/>
        <pc:sldMkLst>
          <pc:docMk/>
          <pc:sldMk cId="683975644" sldId="1066"/>
        </pc:sldMkLst>
      </pc:sldChg>
      <pc:sldChg chg="del">
        <pc:chgData name="Anil K Saxena" userId="c9708df80a4d0434" providerId="LiveId" clId="{B21664AC-C307-4727-9599-662E0596A513}" dt="2025-03-26T06:45:40.332" v="89" actId="2696"/>
        <pc:sldMkLst>
          <pc:docMk/>
          <pc:sldMk cId="3695295674" sldId="1068"/>
        </pc:sldMkLst>
      </pc:sldChg>
      <pc:sldChg chg="del">
        <pc:chgData name="Anil K Saxena" userId="c9708df80a4d0434" providerId="LiveId" clId="{B21664AC-C307-4727-9599-662E0596A513}" dt="2025-03-26T06:33:32.177" v="14" actId="47"/>
        <pc:sldMkLst>
          <pc:docMk/>
          <pc:sldMk cId="1890139163" sldId="1072"/>
        </pc:sldMkLst>
      </pc:sldChg>
      <pc:sldChg chg="del">
        <pc:chgData name="Anil K Saxena" userId="c9708df80a4d0434" providerId="LiveId" clId="{B21664AC-C307-4727-9599-662E0596A513}" dt="2025-03-26T06:33:33.018" v="15" actId="47"/>
        <pc:sldMkLst>
          <pc:docMk/>
          <pc:sldMk cId="3903101064" sldId="1073"/>
        </pc:sldMkLst>
      </pc:sldChg>
      <pc:sldChg chg="del">
        <pc:chgData name="Anil K Saxena" userId="c9708df80a4d0434" providerId="LiveId" clId="{B21664AC-C307-4727-9599-662E0596A513}" dt="2025-03-26T06:33:34.107" v="16" actId="47"/>
        <pc:sldMkLst>
          <pc:docMk/>
          <pc:sldMk cId="2142031939" sldId="1074"/>
        </pc:sldMkLst>
      </pc:sldChg>
      <pc:sldChg chg="del">
        <pc:chgData name="Anil K Saxena" userId="c9708df80a4d0434" providerId="LiveId" clId="{B21664AC-C307-4727-9599-662E0596A513}" dt="2025-03-26T07:12:59.868" v="232" actId="47"/>
        <pc:sldMkLst>
          <pc:docMk/>
          <pc:sldMk cId="2294951516" sldId="1075"/>
        </pc:sldMkLst>
      </pc:sldChg>
      <pc:sldChg chg="del">
        <pc:chgData name="Anil K Saxena" userId="c9708df80a4d0434" providerId="LiveId" clId="{B21664AC-C307-4727-9599-662E0596A513}" dt="2025-03-26T06:45:40.332" v="89" actId="2696"/>
        <pc:sldMkLst>
          <pc:docMk/>
          <pc:sldMk cId="2888633600" sldId="1075"/>
        </pc:sldMkLst>
      </pc:sldChg>
      <pc:sldChg chg="delSp modSp mod delAnim">
        <pc:chgData name="Anil K Saxena" userId="c9708df80a4d0434" providerId="LiveId" clId="{B21664AC-C307-4727-9599-662E0596A513}" dt="2025-03-26T06:41:12.224" v="86" actId="14100"/>
        <pc:sldMkLst>
          <pc:docMk/>
          <pc:sldMk cId="3531394566" sldId="1136"/>
        </pc:sldMkLst>
        <pc:spChg chg="mod">
          <ac:chgData name="Anil K Saxena" userId="c9708df80a4d0434" providerId="LiveId" clId="{B21664AC-C307-4727-9599-662E0596A513}" dt="2025-03-26T06:40:40.366" v="63" actId="14100"/>
          <ac:spMkLst>
            <pc:docMk/>
            <pc:sldMk cId="3531394566" sldId="1136"/>
            <ac:spMk id="3" creationId="{BB1F297C-6C83-CD95-F81C-63FA28988EB2}"/>
          </ac:spMkLst>
        </pc:spChg>
        <pc:spChg chg="mod">
          <ac:chgData name="Anil K Saxena" userId="c9708df80a4d0434" providerId="LiveId" clId="{B21664AC-C307-4727-9599-662E0596A513}" dt="2025-03-26T06:41:12.224" v="86" actId="14100"/>
          <ac:spMkLst>
            <pc:docMk/>
            <pc:sldMk cId="3531394566" sldId="1136"/>
            <ac:spMk id="8" creationId="{F0DF0775-5564-76E3-7C7F-6DD140514D47}"/>
          </ac:spMkLst>
        </pc:spChg>
      </pc:sldChg>
      <pc:sldChg chg="del">
        <pc:chgData name="Anil K Saxena" userId="c9708df80a4d0434" providerId="LiveId" clId="{B21664AC-C307-4727-9599-662E0596A513}" dt="2025-03-26T06:41:47.873" v="87" actId="47"/>
        <pc:sldMkLst>
          <pc:docMk/>
          <pc:sldMk cId="3086086938" sldId="1138"/>
        </pc:sldMkLst>
      </pc:sldChg>
      <pc:sldChg chg="modSp mod">
        <pc:chgData name="Anil K Saxena" userId="c9708df80a4d0434" providerId="LiveId" clId="{B21664AC-C307-4727-9599-662E0596A513}" dt="2025-03-26T11:23:24.442" v="288" actId="20577"/>
        <pc:sldMkLst>
          <pc:docMk/>
          <pc:sldMk cId="105761333" sldId="1146"/>
        </pc:sldMkLst>
        <pc:spChg chg="mod">
          <ac:chgData name="Anil K Saxena" userId="c9708df80a4d0434" providerId="LiveId" clId="{B21664AC-C307-4727-9599-662E0596A513}" dt="2025-03-26T11:23:24.442" v="288" actId="20577"/>
          <ac:spMkLst>
            <pc:docMk/>
            <pc:sldMk cId="105761333" sldId="1146"/>
            <ac:spMk id="5" creationId="{6A78BA8D-D9CB-4C95-9C06-F61F3F5D3528}"/>
          </ac:spMkLst>
        </pc:spChg>
      </pc:sldChg>
      <pc:sldChg chg="modSp mod">
        <pc:chgData name="Anil K Saxena" userId="c9708df80a4d0434" providerId="LiveId" clId="{B21664AC-C307-4727-9599-662E0596A513}" dt="2025-03-26T12:27:15.288" v="866" actId="207"/>
        <pc:sldMkLst>
          <pc:docMk/>
          <pc:sldMk cId="1815075037" sldId="1167"/>
        </pc:sldMkLst>
        <pc:spChg chg="mod">
          <ac:chgData name="Anil K Saxena" userId="c9708df80a4d0434" providerId="LiveId" clId="{B21664AC-C307-4727-9599-662E0596A513}" dt="2025-03-26T12:27:15.288" v="866" actId="207"/>
          <ac:spMkLst>
            <pc:docMk/>
            <pc:sldMk cId="1815075037" sldId="1167"/>
            <ac:spMk id="5" creationId="{6A78BA8D-D9CB-4C95-9C06-F61F3F5D3528}"/>
          </ac:spMkLst>
        </pc:spChg>
        <pc:spChg chg="mod">
          <ac:chgData name="Anil K Saxena" userId="c9708df80a4d0434" providerId="LiveId" clId="{B21664AC-C307-4727-9599-662E0596A513}" dt="2025-03-26T12:24:20.578" v="573" actId="27636"/>
          <ac:spMkLst>
            <pc:docMk/>
            <pc:sldMk cId="1815075037" sldId="1167"/>
            <ac:spMk id="372738" creationId="{00000000-0000-0000-0000-000000000000}"/>
          </ac:spMkLst>
        </pc:spChg>
      </pc:sldChg>
      <pc:sldChg chg="modSp">
        <pc:chgData name="Anil K Saxena" userId="c9708df80a4d0434" providerId="LiveId" clId="{B21664AC-C307-4727-9599-662E0596A513}" dt="2025-03-26T11:16:53.722" v="254" actId="6549"/>
        <pc:sldMkLst>
          <pc:docMk/>
          <pc:sldMk cId="2382478160" sldId="1169"/>
        </pc:sldMkLst>
        <pc:spChg chg="mod">
          <ac:chgData name="Anil K Saxena" userId="c9708df80a4d0434" providerId="LiveId" clId="{B21664AC-C307-4727-9599-662E0596A513}" dt="2025-03-26T11:16:53.722" v="254" actId="6549"/>
          <ac:spMkLst>
            <pc:docMk/>
            <pc:sldMk cId="2382478160" sldId="1169"/>
            <ac:spMk id="5" creationId="{6A78BA8D-D9CB-4C95-9C06-F61F3F5D3528}"/>
          </ac:spMkLst>
        </pc:spChg>
      </pc:sldChg>
      <pc:sldChg chg="del">
        <pc:chgData name="Anil K Saxena" userId="c9708df80a4d0434" providerId="LiveId" clId="{B21664AC-C307-4727-9599-662E0596A513}" dt="2025-03-26T06:42:06.628" v="88" actId="2696"/>
        <pc:sldMkLst>
          <pc:docMk/>
          <pc:sldMk cId="2534392237" sldId="1188"/>
        </pc:sldMkLst>
      </pc:sldChg>
      <pc:sldChg chg="del">
        <pc:chgData name="Anil K Saxena" userId="c9708df80a4d0434" providerId="LiveId" clId="{B21664AC-C307-4727-9599-662E0596A513}" dt="2025-03-26T07:11:14.697" v="231" actId="2696"/>
        <pc:sldMkLst>
          <pc:docMk/>
          <pc:sldMk cId="1074607656" sldId="1189"/>
        </pc:sldMkLst>
      </pc:sldChg>
      <pc:sldChg chg="del">
        <pc:chgData name="Anil K Saxena" userId="c9708df80a4d0434" providerId="LiveId" clId="{B21664AC-C307-4727-9599-662E0596A513}" dt="2025-03-26T06:45:40.332" v="89" actId="2696"/>
        <pc:sldMkLst>
          <pc:docMk/>
          <pc:sldMk cId="2062841897" sldId="1221"/>
        </pc:sldMkLst>
      </pc:sldChg>
      <pc:sldChg chg="del">
        <pc:chgData name="Anil K Saxena" userId="c9708df80a4d0434" providerId="LiveId" clId="{B21664AC-C307-4727-9599-662E0596A513}" dt="2025-03-26T06:45:40.332" v="89" actId="2696"/>
        <pc:sldMkLst>
          <pc:docMk/>
          <pc:sldMk cId="1234133235" sldId="1222"/>
        </pc:sldMkLst>
      </pc:sldChg>
      <pc:sldChg chg="del">
        <pc:chgData name="Anil K Saxena" userId="c9708df80a4d0434" providerId="LiveId" clId="{B21664AC-C307-4727-9599-662E0596A513}" dt="2025-03-26T06:45:40.332" v="89" actId="2696"/>
        <pc:sldMkLst>
          <pc:docMk/>
          <pc:sldMk cId="812685527" sldId="1223"/>
        </pc:sldMkLst>
      </pc:sldChg>
      <pc:sldChg chg="del">
        <pc:chgData name="Anil K Saxena" userId="c9708df80a4d0434" providerId="LiveId" clId="{B21664AC-C307-4727-9599-662E0596A513}" dt="2025-03-26T06:45:40.332" v="89" actId="2696"/>
        <pc:sldMkLst>
          <pc:docMk/>
          <pc:sldMk cId="690156984" sldId="1224"/>
        </pc:sldMkLst>
      </pc:sldChg>
      <pc:sldChg chg="del">
        <pc:chgData name="Anil K Saxena" userId="c9708df80a4d0434" providerId="LiveId" clId="{B21664AC-C307-4727-9599-662E0596A513}" dt="2025-03-26T06:45:40.332" v="89" actId="2696"/>
        <pc:sldMkLst>
          <pc:docMk/>
          <pc:sldMk cId="2669231090" sldId="1225"/>
        </pc:sldMkLst>
      </pc:sldChg>
      <pc:sldChg chg="del">
        <pc:chgData name="Anil K Saxena" userId="c9708df80a4d0434" providerId="LiveId" clId="{B21664AC-C307-4727-9599-662E0596A513}" dt="2025-03-26T06:32:02.175" v="7" actId="47"/>
        <pc:sldMkLst>
          <pc:docMk/>
          <pc:sldMk cId="1203391518" sldId="1227"/>
        </pc:sldMkLst>
      </pc:sldChg>
      <pc:sldChg chg="modSp">
        <pc:chgData name="Anil K Saxena" userId="c9708df80a4d0434" providerId="LiveId" clId="{B21664AC-C307-4727-9599-662E0596A513}" dt="2025-03-26T07:03:40.837" v="230"/>
        <pc:sldMkLst>
          <pc:docMk/>
          <pc:sldMk cId="2071246673" sldId="1228"/>
        </pc:sldMkLst>
        <pc:spChg chg="mod">
          <ac:chgData name="Anil K Saxena" userId="c9708df80a4d0434" providerId="LiveId" clId="{B21664AC-C307-4727-9599-662E0596A513}" dt="2025-03-26T07:03:40.837" v="230"/>
          <ac:spMkLst>
            <pc:docMk/>
            <pc:sldMk cId="2071246673" sldId="1228"/>
            <ac:spMk id="4" creationId="{947EE465-660E-CF11-F153-9F8303DEC298}"/>
          </ac:spMkLst>
        </pc:spChg>
      </pc:sldChg>
      <pc:sldChg chg="del">
        <pc:chgData name="Anil K Saxena" userId="c9708df80a4d0434" providerId="LiveId" clId="{B21664AC-C307-4727-9599-662E0596A513}" dt="2025-03-26T06:55:43.331" v="106" actId="2696"/>
        <pc:sldMkLst>
          <pc:docMk/>
          <pc:sldMk cId="881990131" sldId="1233"/>
        </pc:sldMkLst>
      </pc:sldChg>
      <pc:sldChg chg="modSp">
        <pc:chgData name="Anil K Saxena" userId="c9708df80a4d0434" providerId="LiveId" clId="{B21664AC-C307-4727-9599-662E0596A513}" dt="2025-03-27T06:55:19.064" v="873" actId="13926"/>
        <pc:sldMkLst>
          <pc:docMk/>
          <pc:sldMk cId="2325225198" sldId="1243"/>
        </pc:sldMkLst>
        <pc:spChg chg="mod">
          <ac:chgData name="Anil K Saxena" userId="c9708df80a4d0434" providerId="LiveId" clId="{B21664AC-C307-4727-9599-662E0596A513}" dt="2025-03-27T06:55:19.064" v="873" actId="13926"/>
          <ac:spMkLst>
            <pc:docMk/>
            <pc:sldMk cId="2325225198" sldId="1243"/>
            <ac:spMk id="73" creationId="{00000000-0000-0000-0000-000000000000}"/>
          </ac:spMkLst>
        </pc:spChg>
      </pc:sldChg>
      <pc:sldChg chg="modSp">
        <pc:chgData name="Anil K Saxena" userId="c9708df80a4d0434" providerId="LiveId" clId="{B21664AC-C307-4727-9599-662E0596A513}" dt="2025-03-27T07:10:46.768" v="875" actId="13926"/>
        <pc:sldMkLst>
          <pc:docMk/>
          <pc:sldMk cId="3166764349" sldId="1248"/>
        </pc:sldMkLst>
        <pc:spChg chg="mod">
          <ac:chgData name="Anil K Saxena" userId="c9708df80a4d0434" providerId="LiveId" clId="{B21664AC-C307-4727-9599-662E0596A513}" dt="2025-03-27T07:10:46.768" v="875" actId="13926"/>
          <ac:spMkLst>
            <pc:docMk/>
            <pc:sldMk cId="3166764349" sldId="1248"/>
            <ac:spMk id="21" creationId="{00000000-0000-0000-0000-000000000000}"/>
          </ac:spMkLst>
        </pc:spChg>
      </pc:sldChg>
      <pc:sldChg chg="modSp">
        <pc:chgData name="Anil K Saxena" userId="c9708df80a4d0434" providerId="LiveId" clId="{B21664AC-C307-4727-9599-662E0596A513}" dt="2025-03-27T07:11:33.725" v="889" actId="207"/>
        <pc:sldMkLst>
          <pc:docMk/>
          <pc:sldMk cId="2611575056" sldId="1254"/>
        </pc:sldMkLst>
        <pc:spChg chg="mod">
          <ac:chgData name="Anil K Saxena" userId="c9708df80a4d0434" providerId="LiveId" clId="{B21664AC-C307-4727-9599-662E0596A513}" dt="2025-03-27T07:11:33.725" v="889" actId="207"/>
          <ac:spMkLst>
            <pc:docMk/>
            <pc:sldMk cId="2611575056" sldId="1254"/>
            <ac:spMk id="29" creationId="{5E057E87-C926-4080-9267-EF777DB18B1B}"/>
          </ac:spMkLst>
        </pc:spChg>
      </pc:sldChg>
      <pc:sldChg chg="modSp">
        <pc:chgData name="Anil K Saxena" userId="c9708df80a4d0434" providerId="LiveId" clId="{B21664AC-C307-4727-9599-662E0596A513}" dt="2025-03-27T07:12:10.088" v="892" actId="20577"/>
        <pc:sldMkLst>
          <pc:docMk/>
          <pc:sldMk cId="0" sldId="1256"/>
        </pc:sldMkLst>
        <pc:spChg chg="mod">
          <ac:chgData name="Anil K Saxena" userId="c9708df80a4d0434" providerId="LiveId" clId="{B21664AC-C307-4727-9599-662E0596A513}" dt="2025-03-27T07:12:10.088" v="892" actId="20577"/>
          <ac:spMkLst>
            <pc:docMk/>
            <pc:sldMk cId="0" sldId="1256"/>
            <ac:spMk id="134" creationId="{00000000-0000-0000-0000-000000000000}"/>
          </ac:spMkLst>
        </pc:spChg>
      </pc:sldChg>
      <pc:sldChg chg="modSp">
        <pc:chgData name="Anil K Saxena" userId="c9708df80a4d0434" providerId="LiveId" clId="{B21664AC-C307-4727-9599-662E0596A513}" dt="2025-03-27T07:12:46.892" v="918" actId="6549"/>
        <pc:sldMkLst>
          <pc:docMk/>
          <pc:sldMk cId="0" sldId="1260"/>
        </pc:sldMkLst>
        <pc:spChg chg="mod">
          <ac:chgData name="Anil K Saxena" userId="c9708df80a4d0434" providerId="LiveId" clId="{B21664AC-C307-4727-9599-662E0596A513}" dt="2025-03-27T07:12:46.892" v="918" actId="6549"/>
          <ac:spMkLst>
            <pc:docMk/>
            <pc:sldMk cId="0" sldId="1260"/>
            <ac:spMk id="12" creationId="{499BCE41-B77C-4A30-A818-533A66A01CFA}"/>
          </ac:spMkLst>
        </pc:spChg>
      </pc:sldChg>
      <pc:sldChg chg="modSp mod">
        <pc:chgData name="Anil K Saxena" userId="c9708df80a4d0434" providerId="LiveId" clId="{B21664AC-C307-4727-9599-662E0596A513}" dt="2025-03-27T07:14:58.648" v="933" actId="20577"/>
        <pc:sldMkLst>
          <pc:docMk/>
          <pc:sldMk cId="2611255768" sldId="1269"/>
        </pc:sldMkLst>
        <pc:spChg chg="mod">
          <ac:chgData name="Anil K Saxena" userId="c9708df80a4d0434" providerId="LiveId" clId="{B21664AC-C307-4727-9599-662E0596A513}" dt="2025-03-27T07:14:58.648" v="933" actId="20577"/>
          <ac:spMkLst>
            <pc:docMk/>
            <pc:sldMk cId="2611255768" sldId="1269"/>
            <ac:spMk id="5" creationId="{5E08A7CB-CDDA-403B-BA39-AD0A8D6AA628}"/>
          </ac:spMkLst>
        </pc:spChg>
      </pc:sldChg>
      <pc:sldChg chg="modSp mod">
        <pc:chgData name="Anil K Saxena" userId="c9708df80a4d0434" providerId="LiveId" clId="{B21664AC-C307-4727-9599-662E0596A513}" dt="2025-03-27T07:15:13.251" v="948" actId="20577"/>
        <pc:sldMkLst>
          <pc:docMk/>
          <pc:sldMk cId="2852769063" sldId="1270"/>
        </pc:sldMkLst>
        <pc:spChg chg="mod">
          <ac:chgData name="Anil K Saxena" userId="c9708df80a4d0434" providerId="LiveId" clId="{B21664AC-C307-4727-9599-662E0596A513}" dt="2025-03-27T07:15:13.251" v="948" actId="20577"/>
          <ac:spMkLst>
            <pc:docMk/>
            <pc:sldMk cId="2852769063" sldId="1270"/>
            <ac:spMk id="5" creationId="{5E08A7CB-CDDA-403B-BA39-AD0A8D6AA628}"/>
          </ac:spMkLst>
        </pc:spChg>
      </pc:sldChg>
      <pc:sldChg chg="del">
        <pc:chgData name="Anil K Saxena" userId="c9708df80a4d0434" providerId="LiveId" clId="{B21664AC-C307-4727-9599-662E0596A513}" dt="2025-03-26T06:33:27.760" v="11" actId="47"/>
        <pc:sldMkLst>
          <pc:docMk/>
          <pc:sldMk cId="2626153190" sldId="1271"/>
        </pc:sldMkLst>
      </pc:sldChg>
      <pc:sldChg chg="del">
        <pc:chgData name="Anil K Saxena" userId="c9708df80a4d0434" providerId="LiveId" clId="{B21664AC-C307-4727-9599-662E0596A513}" dt="2025-03-26T06:45:40.332" v="89" actId="2696"/>
        <pc:sldMkLst>
          <pc:docMk/>
          <pc:sldMk cId="3189857499" sldId="1280"/>
        </pc:sldMkLst>
      </pc:sldChg>
      <pc:sldChg chg="del">
        <pc:chgData name="Anil K Saxena" userId="c9708df80a4d0434" providerId="LiveId" clId="{B21664AC-C307-4727-9599-662E0596A513}" dt="2025-03-26T06:33:30.524" v="12" actId="47"/>
        <pc:sldMkLst>
          <pc:docMk/>
          <pc:sldMk cId="4011805805" sldId="1281"/>
        </pc:sldMkLst>
      </pc:sldChg>
      <pc:sldChg chg="del">
        <pc:chgData name="Anil K Saxena" userId="c9708df80a4d0434" providerId="LiveId" clId="{B21664AC-C307-4727-9599-662E0596A513}" dt="2025-03-26T06:33:31.460" v="13" actId="47"/>
        <pc:sldMkLst>
          <pc:docMk/>
          <pc:sldMk cId="3971003085" sldId="1282"/>
        </pc:sldMkLst>
      </pc:sldChg>
      <pc:sldChg chg="del">
        <pc:chgData name="Anil K Saxena" userId="c9708df80a4d0434" providerId="LiveId" clId="{B21664AC-C307-4727-9599-662E0596A513}" dt="2025-03-26T06:33:35.863" v="17" actId="47"/>
        <pc:sldMkLst>
          <pc:docMk/>
          <pc:sldMk cId="2992694538" sldId="1284"/>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3078427" cy="511730"/>
          </a:xfrm>
          <a:prstGeom prst="rect">
            <a:avLst/>
          </a:prstGeom>
        </p:spPr>
        <p:txBody>
          <a:bodyPr vert="horz" lIns="96587" tIns="48294" rIns="96587" bIns="48294" rtlCol="0"/>
          <a:lstStyle>
            <a:lvl1pPr algn="l">
              <a:defRPr sz="1200"/>
            </a:lvl1pPr>
          </a:lstStyle>
          <a:p>
            <a:endParaRPr lang="en-US" dirty="0"/>
          </a:p>
        </p:txBody>
      </p:sp>
      <p:sp>
        <p:nvSpPr>
          <p:cNvPr id="3" name="Date Placeholder 2"/>
          <p:cNvSpPr>
            <a:spLocks noGrp="1"/>
          </p:cNvSpPr>
          <p:nvPr>
            <p:ph type="dt" sz="quarter" idx="1"/>
          </p:nvPr>
        </p:nvSpPr>
        <p:spPr>
          <a:xfrm>
            <a:off x="4023993" y="1"/>
            <a:ext cx="3078427" cy="511730"/>
          </a:xfrm>
          <a:prstGeom prst="rect">
            <a:avLst/>
          </a:prstGeom>
        </p:spPr>
        <p:txBody>
          <a:bodyPr vert="horz" lIns="96587" tIns="48294" rIns="96587" bIns="48294" rtlCol="0"/>
          <a:lstStyle>
            <a:lvl1pPr algn="r">
              <a:defRPr sz="1200"/>
            </a:lvl1pPr>
          </a:lstStyle>
          <a:p>
            <a:fld id="{B509D02D-4A8F-4E6E-9E30-6E024F720E07}" type="datetimeFigureOut">
              <a:rPr lang="en-US" smtClean="0"/>
              <a:pPr/>
              <a:t>3/29/2025</a:t>
            </a:fld>
            <a:endParaRPr lang="en-US" dirty="0"/>
          </a:p>
        </p:txBody>
      </p:sp>
      <p:sp>
        <p:nvSpPr>
          <p:cNvPr id="4" name="Footer Placeholder 3"/>
          <p:cNvSpPr>
            <a:spLocks noGrp="1"/>
          </p:cNvSpPr>
          <p:nvPr>
            <p:ph type="ftr" sz="quarter" idx="2"/>
          </p:nvPr>
        </p:nvSpPr>
        <p:spPr>
          <a:xfrm>
            <a:off x="1" y="9721107"/>
            <a:ext cx="3078427" cy="511730"/>
          </a:xfrm>
          <a:prstGeom prst="rect">
            <a:avLst/>
          </a:prstGeom>
        </p:spPr>
        <p:txBody>
          <a:bodyPr vert="horz" lIns="96587" tIns="48294" rIns="96587" bIns="48294" rtlCol="0" anchor="b"/>
          <a:lstStyle>
            <a:lvl1pPr algn="l">
              <a:defRPr sz="1200"/>
            </a:lvl1pPr>
          </a:lstStyle>
          <a:p>
            <a:endParaRPr lang="en-US" dirty="0"/>
          </a:p>
        </p:txBody>
      </p:sp>
      <p:sp>
        <p:nvSpPr>
          <p:cNvPr id="5" name="Slide Number Placeholder 4"/>
          <p:cNvSpPr>
            <a:spLocks noGrp="1"/>
          </p:cNvSpPr>
          <p:nvPr>
            <p:ph type="sldNum" sz="quarter" idx="3"/>
          </p:nvPr>
        </p:nvSpPr>
        <p:spPr>
          <a:xfrm>
            <a:off x="4023993" y="9721107"/>
            <a:ext cx="3078427" cy="511730"/>
          </a:xfrm>
          <a:prstGeom prst="rect">
            <a:avLst/>
          </a:prstGeom>
        </p:spPr>
        <p:txBody>
          <a:bodyPr vert="horz" lIns="96587" tIns="48294" rIns="96587" bIns="48294" rtlCol="0" anchor="b"/>
          <a:lstStyle>
            <a:lvl1pPr algn="r">
              <a:defRPr sz="1200"/>
            </a:lvl1pPr>
          </a:lstStyle>
          <a:p>
            <a:fld id="{1D5D93C5-910E-4D18-9742-6F7BEDE5F74A}" type="slidenum">
              <a:rPr lang="en-US" smtClean="0"/>
              <a:pPr/>
              <a:t>‹#›</a:t>
            </a:fld>
            <a:endParaRPr lang="en-US" dirty="0"/>
          </a:p>
        </p:txBody>
      </p:sp>
    </p:spTree>
    <p:extLst>
      <p:ext uri="{BB962C8B-B14F-4D97-AF65-F5344CB8AC3E}">
        <p14:creationId xmlns:p14="http://schemas.microsoft.com/office/powerpoint/2010/main" val="169784927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3078427" cy="511730"/>
          </a:xfrm>
          <a:prstGeom prst="rect">
            <a:avLst/>
          </a:prstGeom>
        </p:spPr>
        <p:txBody>
          <a:bodyPr vert="horz" lIns="96587" tIns="48294" rIns="96587" bIns="48294" rtlCol="0"/>
          <a:lstStyle>
            <a:lvl1pPr algn="l">
              <a:defRPr sz="1200"/>
            </a:lvl1pPr>
          </a:lstStyle>
          <a:p>
            <a:endParaRPr lang="en-US" dirty="0"/>
          </a:p>
        </p:txBody>
      </p:sp>
      <p:sp>
        <p:nvSpPr>
          <p:cNvPr id="3" name="Date Placeholder 2"/>
          <p:cNvSpPr>
            <a:spLocks noGrp="1"/>
          </p:cNvSpPr>
          <p:nvPr>
            <p:ph type="dt" idx="1"/>
          </p:nvPr>
        </p:nvSpPr>
        <p:spPr>
          <a:xfrm>
            <a:off x="4023993" y="1"/>
            <a:ext cx="3078427" cy="511730"/>
          </a:xfrm>
          <a:prstGeom prst="rect">
            <a:avLst/>
          </a:prstGeom>
        </p:spPr>
        <p:txBody>
          <a:bodyPr vert="horz" lIns="96587" tIns="48294" rIns="96587" bIns="48294" rtlCol="0"/>
          <a:lstStyle>
            <a:lvl1pPr algn="r">
              <a:defRPr sz="1200"/>
            </a:lvl1pPr>
          </a:lstStyle>
          <a:p>
            <a:fld id="{D0924A87-D741-4B9D-BE8E-7A5CFF7AEEDC}" type="datetimeFigureOut">
              <a:rPr lang="en-US" smtClean="0"/>
              <a:pPr/>
              <a:t>3/29/2025</a:t>
            </a:fld>
            <a:endParaRPr lang="en-US" dirty="0"/>
          </a:p>
        </p:txBody>
      </p:sp>
      <p:sp>
        <p:nvSpPr>
          <p:cNvPr id="4" name="Slide Image Placeholder 3"/>
          <p:cNvSpPr>
            <a:spLocks noGrp="1" noRot="1" noChangeAspect="1"/>
          </p:cNvSpPr>
          <p:nvPr>
            <p:ph type="sldImg" idx="2"/>
          </p:nvPr>
        </p:nvSpPr>
        <p:spPr>
          <a:xfrm>
            <a:off x="139700" y="766763"/>
            <a:ext cx="6824663" cy="3838575"/>
          </a:xfrm>
          <a:prstGeom prst="rect">
            <a:avLst/>
          </a:prstGeom>
          <a:noFill/>
          <a:ln w="12700">
            <a:solidFill>
              <a:prstClr val="black"/>
            </a:solidFill>
          </a:ln>
        </p:spPr>
        <p:txBody>
          <a:bodyPr vert="horz" lIns="96587" tIns="48294" rIns="96587" bIns="48294" rtlCol="0" anchor="ctr"/>
          <a:lstStyle/>
          <a:p>
            <a:endParaRPr lang="en-US" dirty="0"/>
          </a:p>
        </p:txBody>
      </p:sp>
      <p:sp>
        <p:nvSpPr>
          <p:cNvPr id="5" name="Notes Placeholder 4"/>
          <p:cNvSpPr>
            <a:spLocks noGrp="1"/>
          </p:cNvSpPr>
          <p:nvPr>
            <p:ph type="body" sz="quarter" idx="3"/>
          </p:nvPr>
        </p:nvSpPr>
        <p:spPr>
          <a:xfrm>
            <a:off x="710407" y="4861442"/>
            <a:ext cx="5683250" cy="4605576"/>
          </a:xfrm>
          <a:prstGeom prst="rect">
            <a:avLst/>
          </a:prstGeom>
        </p:spPr>
        <p:txBody>
          <a:bodyPr vert="horz" lIns="96587" tIns="48294" rIns="96587" bIns="48294"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9721107"/>
            <a:ext cx="3078427" cy="511730"/>
          </a:xfrm>
          <a:prstGeom prst="rect">
            <a:avLst/>
          </a:prstGeom>
        </p:spPr>
        <p:txBody>
          <a:bodyPr vert="horz" lIns="96587" tIns="48294" rIns="96587" bIns="48294" rtlCol="0" anchor="b"/>
          <a:lstStyle>
            <a:lvl1pPr algn="l">
              <a:defRPr sz="1200"/>
            </a:lvl1pPr>
          </a:lstStyle>
          <a:p>
            <a:endParaRPr lang="en-US" dirty="0"/>
          </a:p>
        </p:txBody>
      </p:sp>
      <p:sp>
        <p:nvSpPr>
          <p:cNvPr id="7" name="Slide Number Placeholder 6"/>
          <p:cNvSpPr>
            <a:spLocks noGrp="1"/>
          </p:cNvSpPr>
          <p:nvPr>
            <p:ph type="sldNum" sz="quarter" idx="5"/>
          </p:nvPr>
        </p:nvSpPr>
        <p:spPr>
          <a:xfrm>
            <a:off x="4023993" y="9721107"/>
            <a:ext cx="3078427" cy="511730"/>
          </a:xfrm>
          <a:prstGeom prst="rect">
            <a:avLst/>
          </a:prstGeom>
        </p:spPr>
        <p:txBody>
          <a:bodyPr vert="horz" lIns="96587" tIns="48294" rIns="96587" bIns="48294" rtlCol="0" anchor="b"/>
          <a:lstStyle>
            <a:lvl1pPr algn="r">
              <a:defRPr sz="1200"/>
            </a:lvl1pPr>
          </a:lstStyle>
          <a:p>
            <a:fld id="{5A6A9D9A-CF8D-450A-8662-08FAC0300478}" type="slidenum">
              <a:rPr lang="en-US" smtClean="0"/>
              <a:pPr/>
              <a:t>‹#›</a:t>
            </a:fld>
            <a:endParaRPr lang="en-US" dirty="0"/>
          </a:p>
        </p:txBody>
      </p:sp>
    </p:spTree>
    <p:extLst>
      <p:ext uri="{BB962C8B-B14F-4D97-AF65-F5344CB8AC3E}">
        <p14:creationId xmlns:p14="http://schemas.microsoft.com/office/powerpoint/2010/main" val="40455843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2"/>
          <p:cNvSpPr>
            <a:spLocks noGrp="1" noRot="1" noChangeAspect="1" noChangeArrowheads="1" noTextEdit="1"/>
          </p:cNvSpPr>
          <p:nvPr>
            <p:ph type="sldImg"/>
          </p:nvPr>
        </p:nvSpPr>
        <p:spPr>
          <a:xfrm>
            <a:off x="117475" y="752475"/>
            <a:ext cx="6716713" cy="3778250"/>
          </a:xfrm>
          <a:ln/>
        </p:spPr>
      </p:sp>
      <p:sp>
        <p:nvSpPr>
          <p:cNvPr id="153603" name="Rectangle 3"/>
          <p:cNvSpPr>
            <a:spLocks noGrp="1" noChangeArrowheads="1"/>
          </p:cNvSpPr>
          <p:nvPr>
            <p:ph type="body" idx="1"/>
          </p:nvPr>
        </p:nvSpPr>
        <p:spPr>
          <a:xfrm>
            <a:off x="926617" y="4781745"/>
            <a:ext cx="5096393" cy="4531823"/>
          </a:xfrm>
          <a:noFill/>
          <a:ln/>
        </p:spPr>
        <p:txBody>
          <a:bodyPr/>
          <a:lstStyle/>
          <a:p>
            <a:pPr algn="just" eaLnBrk="1" hangingPunct="1"/>
            <a:endParaRPr lang="en-US" dirty="0">
              <a:cs typeface="Times New Roman" pitchFamily="18" charset="0"/>
            </a:endParaRPr>
          </a:p>
          <a:p>
            <a:pPr algn="just" eaLnBrk="1" hangingPunct="1"/>
            <a:r>
              <a:rPr lang="en-US" dirty="0">
                <a:cs typeface="Times New Roman" pitchFamily="18" charset="0"/>
              </a:rPr>
              <a:t>This is the simplest definition I have come across of an NPA- and correctly so whatever be the provisions of the IRAC norms issued by the RBI- it all boils down to the </a:t>
            </a:r>
            <a:r>
              <a:rPr lang="en-US" b="1" dirty="0">
                <a:cs typeface="Times New Roman" pitchFamily="18" charset="0"/>
              </a:rPr>
              <a:t>ability of the asset to generate income.</a:t>
            </a:r>
          </a:p>
          <a:p>
            <a:pPr algn="just" eaLnBrk="1" hangingPunct="1"/>
            <a:endParaRPr lang="en-US" b="1" dirty="0">
              <a:cs typeface="Times New Roman" pitchFamily="18" charset="0"/>
            </a:endParaRPr>
          </a:p>
          <a:p>
            <a:pPr algn="just" eaLnBrk="1" hangingPunct="1"/>
            <a:r>
              <a:rPr lang="en-US" dirty="0">
                <a:cs typeface="Times New Roman" pitchFamily="18" charset="0"/>
              </a:rPr>
              <a:t>This is a very prudent business outlook more suited for the ugly competitive world of today than the earlier protective era the banks were living in till 1993.</a:t>
            </a:r>
          </a:p>
          <a:p>
            <a:pPr algn="just" eaLnBrk="1" hangingPunct="1"/>
            <a:r>
              <a:rPr lang="en-US" dirty="0">
                <a:cs typeface="Times New Roman" pitchFamily="18" charset="0"/>
              </a:rPr>
              <a:t> </a:t>
            </a:r>
          </a:p>
          <a:p>
            <a:pPr algn="just" eaLnBrk="1" hangingPunct="1"/>
            <a:r>
              <a:rPr lang="en-US" dirty="0">
                <a:cs typeface="Times New Roman" pitchFamily="18" charset="0"/>
              </a:rPr>
              <a:t>So any asset which ceases to generate income for the bank is called a Non-Performing Asset (NPA). When a borrower does not pay interest/</a:t>
            </a:r>
            <a:r>
              <a:rPr lang="en-US" dirty="0" err="1">
                <a:cs typeface="Times New Roman" pitchFamily="18" charset="0"/>
              </a:rPr>
              <a:t>instalment</a:t>
            </a:r>
            <a:r>
              <a:rPr lang="en-US" dirty="0">
                <a:cs typeface="Times New Roman" pitchFamily="18" charset="0"/>
              </a:rPr>
              <a:t> for more than 90 days then it becomes non-performing.</a:t>
            </a:r>
          </a:p>
          <a:p>
            <a:pPr algn="just" eaLnBrk="1" hangingPunct="1"/>
            <a:endParaRPr lang="en-US" dirty="0">
              <a:cs typeface="Times New Roman" pitchFamily="18" charset="0"/>
            </a:endParaRPr>
          </a:p>
          <a:p>
            <a:pPr algn="just" eaLnBrk="1" hangingPunct="1"/>
            <a:r>
              <a:rPr lang="en-US" b="1" dirty="0">
                <a:cs typeface="Times New Roman" pitchFamily="18" charset="0"/>
              </a:rPr>
              <a:t>The basic factor to determine whether an account is NPA or not is the record of recovery and not the availability of security.  </a:t>
            </a:r>
          </a:p>
          <a:p>
            <a:pPr algn="just" eaLnBrk="1" hangingPunct="1"/>
            <a:endParaRPr lang="en-US" b="1" dirty="0">
              <a:cs typeface="Times New Roman" pitchFamily="18"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9063" y="754063"/>
            <a:ext cx="6711950" cy="3775075"/>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defTabSz="947867">
              <a:defRPr/>
            </a:pPr>
            <a:fld id="{C0F4A2C8-6C88-4E71-83EE-698B9D4FE22F}" type="slidenum">
              <a:rPr lang="en-US">
                <a:solidFill>
                  <a:prstClr val="black"/>
                </a:solidFill>
                <a:latin typeface="Calibri"/>
              </a:rPr>
              <a:pPr defTabSz="947867">
                <a:defRPr/>
              </a:pPr>
              <a:t>17</a:t>
            </a:fld>
            <a:endParaRPr lang="en-US" dirty="0">
              <a:solidFill>
                <a:prstClr val="black"/>
              </a:solidFill>
              <a:latin typeface="Calibri"/>
            </a:endParaRPr>
          </a:p>
        </p:txBody>
      </p:sp>
    </p:spTree>
    <p:extLst>
      <p:ext uri="{BB962C8B-B14F-4D97-AF65-F5344CB8AC3E}">
        <p14:creationId xmlns:p14="http://schemas.microsoft.com/office/powerpoint/2010/main" val="18265159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9063" y="754063"/>
            <a:ext cx="6711950" cy="3775075"/>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defTabSz="947867">
              <a:defRPr/>
            </a:pPr>
            <a:fld id="{C0F4A2C8-6C88-4E71-83EE-698B9D4FE22F}" type="slidenum">
              <a:rPr lang="en-US">
                <a:solidFill>
                  <a:prstClr val="black"/>
                </a:solidFill>
                <a:latin typeface="Calibri"/>
              </a:rPr>
              <a:pPr defTabSz="947867">
                <a:defRPr/>
              </a:pPr>
              <a:t>18</a:t>
            </a:fld>
            <a:endParaRPr lang="en-US" dirty="0">
              <a:solidFill>
                <a:prstClr val="black"/>
              </a:solidFill>
              <a:latin typeface="Calibri"/>
            </a:endParaRPr>
          </a:p>
        </p:txBody>
      </p:sp>
    </p:spTree>
    <p:extLst>
      <p:ext uri="{BB962C8B-B14F-4D97-AF65-F5344CB8AC3E}">
        <p14:creationId xmlns:p14="http://schemas.microsoft.com/office/powerpoint/2010/main" val="33466414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9063" y="754063"/>
            <a:ext cx="6711950" cy="377507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defTabSz="947867">
              <a:defRPr/>
            </a:pPr>
            <a:fld id="{DB19E439-0A36-4389-B1D4-036D35E9F4EA}" type="slidenum">
              <a:rPr lang="en-US">
                <a:solidFill>
                  <a:prstClr val="black"/>
                </a:solidFill>
                <a:latin typeface="Calibri"/>
              </a:rPr>
              <a:pPr defTabSz="947867">
                <a:defRPr/>
              </a:pPr>
              <a:t>19</a:t>
            </a:fld>
            <a:endParaRPr lang="en-US" dirty="0">
              <a:solidFill>
                <a:prstClr val="black"/>
              </a:solidFill>
              <a:latin typeface="Calibri"/>
            </a:endParaRPr>
          </a:p>
        </p:txBody>
      </p:sp>
    </p:spTree>
    <p:extLst>
      <p:ext uri="{BB962C8B-B14F-4D97-AF65-F5344CB8AC3E}">
        <p14:creationId xmlns:p14="http://schemas.microsoft.com/office/powerpoint/2010/main" val="15113297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Rectangle 2"/>
          <p:cNvSpPr>
            <a:spLocks noGrp="1" noRot="1" noChangeAspect="1" noChangeArrowheads="1" noTextEdit="1"/>
          </p:cNvSpPr>
          <p:nvPr>
            <p:ph type="sldImg"/>
          </p:nvPr>
        </p:nvSpPr>
        <p:spPr>
          <a:xfrm>
            <a:off x="117475" y="752475"/>
            <a:ext cx="6716713" cy="3778250"/>
          </a:xfrm>
          <a:ln/>
        </p:spPr>
      </p:sp>
      <p:sp>
        <p:nvSpPr>
          <p:cNvPr id="172035" name="Rectangle 3"/>
          <p:cNvSpPr>
            <a:spLocks noGrp="1" noChangeArrowheads="1"/>
          </p:cNvSpPr>
          <p:nvPr>
            <p:ph type="body" idx="1"/>
          </p:nvPr>
        </p:nvSpPr>
        <p:spPr>
          <a:xfrm>
            <a:off x="926617" y="4781745"/>
            <a:ext cx="5096393" cy="4531823"/>
          </a:xfrm>
          <a:noFill/>
          <a:ln/>
        </p:spPr>
        <p:txBody>
          <a:bodyPr/>
          <a:lstStyle/>
          <a:p>
            <a:pPr algn="just" eaLnBrk="1" hangingPunct="1"/>
            <a:r>
              <a:rPr lang="en-US">
                <a:latin typeface="Comic Sans MS" pitchFamily="66" charset="0"/>
                <a:cs typeface="Times New Roman" pitchFamily="18" charset="0"/>
              </a:rPr>
              <a:t>Each bills has to be treated as a separate limit and will become NPA if not paid within 90 days of the due date.</a:t>
            </a:r>
          </a:p>
          <a:p>
            <a:pPr algn="just" eaLnBrk="1" hangingPunct="1"/>
            <a:endParaRPr lang="en-US">
              <a:latin typeface="Comic Sans MS" pitchFamily="66" charset="0"/>
              <a:cs typeface="Times New Roman" pitchFamily="18" charset="0"/>
            </a:endParaRPr>
          </a:p>
          <a:p>
            <a:pPr algn="just" eaLnBrk="1" hangingPunct="1"/>
            <a:r>
              <a:rPr lang="en-US">
                <a:latin typeface="Comic Sans MS" pitchFamily="66" charset="0"/>
                <a:cs typeface="Times New Roman" pitchFamily="18" charset="0"/>
              </a:rPr>
              <a:t>As per the RBI guidelines the </a:t>
            </a:r>
            <a:r>
              <a:rPr lang="en-US" b="1">
                <a:latin typeface="Comic Sans MS" pitchFamily="66" charset="0"/>
                <a:cs typeface="Times New Roman" pitchFamily="18" charset="0"/>
              </a:rPr>
              <a:t>worst classification has to be </a:t>
            </a:r>
            <a:r>
              <a:rPr lang="en-US">
                <a:latin typeface="Comic Sans MS" pitchFamily="66" charset="0"/>
                <a:cs typeface="Times New Roman" pitchFamily="18" charset="0"/>
              </a:rPr>
              <a:t>linked to all other limits of the borrower.</a:t>
            </a:r>
            <a:r>
              <a:rPr lang="en-US" b="1">
                <a:latin typeface="Comic Sans MS" pitchFamily="66" charset="0"/>
                <a:cs typeface="Times New Roman" pitchFamily="18" charset="0"/>
              </a:rPr>
              <a:t> </a:t>
            </a:r>
            <a:r>
              <a:rPr lang="en-US">
                <a:latin typeface="Comic Sans MS" pitchFamily="66" charset="0"/>
                <a:cs typeface="Times New Roman" pitchFamily="18" charset="0"/>
              </a:rPr>
              <a:t> </a:t>
            </a:r>
          </a:p>
          <a:p>
            <a:pPr algn="just" eaLnBrk="1" hangingPunct="1"/>
            <a:endParaRPr lang="en-US">
              <a:latin typeface="Comic Sans MS" pitchFamily="66" charset="0"/>
              <a:cs typeface="Times New Roman" pitchFamily="18" charset="0"/>
            </a:endParaRPr>
          </a:p>
          <a:p>
            <a:pPr algn="just" eaLnBrk="1" hangingPunct="1"/>
            <a:r>
              <a:rPr lang="en-US">
                <a:latin typeface="Comic Sans MS" pitchFamily="66" charset="0"/>
                <a:cs typeface="Times New Roman" pitchFamily="18" charset="0"/>
              </a:rPr>
              <a:t>But this obviously would sound impractical in a case where all the other facilities granted to the borrower are regular and are a source of substantial interest income to the branch/bank. </a:t>
            </a:r>
          </a:p>
          <a:p>
            <a:pPr algn="just" eaLnBrk="1" hangingPunct="1"/>
            <a:endParaRPr lang="en-US">
              <a:latin typeface="Comic Sans MS" pitchFamily="66" charset="0"/>
              <a:cs typeface="Times New Roman" pitchFamily="18" charset="0"/>
            </a:endParaRPr>
          </a:p>
          <a:p>
            <a:pPr algn="just" eaLnBrk="1" hangingPunct="1"/>
            <a:r>
              <a:rPr lang="en-US">
                <a:latin typeface="Comic Sans MS" pitchFamily="66" charset="0"/>
                <a:cs typeface="Times New Roman" pitchFamily="18" charset="0"/>
              </a:rPr>
              <a:t>A broader view may be taken if the irregularities are of a temporary nature.</a:t>
            </a:r>
          </a:p>
          <a:p>
            <a:pPr algn="just" eaLnBrk="1" hangingPunct="1"/>
            <a:endParaRPr lang="en-US">
              <a:latin typeface="Comic Sans MS" pitchFamily="66" charset="0"/>
              <a:cs typeface="Times New Roman" pitchFamily="18" charset="0"/>
            </a:endParaRPr>
          </a:p>
          <a:p>
            <a:pPr algn="just" eaLnBrk="1" hangingPunct="1"/>
            <a:endParaRPr lang="en-US">
              <a:latin typeface="Comic Sans MS" pitchFamily="66" charset="0"/>
              <a:cs typeface="Times New Roman" pitchFamily="18"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9063" y="754063"/>
            <a:ext cx="6711950" cy="3775075"/>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defTabSz="947867">
              <a:defRPr/>
            </a:pPr>
            <a:fld id="{C0F4A2C8-6C88-4E71-83EE-698B9D4FE22F}" type="slidenum">
              <a:rPr lang="en-US">
                <a:solidFill>
                  <a:prstClr val="black"/>
                </a:solidFill>
                <a:latin typeface="Calibri"/>
              </a:rPr>
              <a:pPr defTabSz="947867">
                <a:defRPr/>
              </a:pPr>
              <a:t>25</a:t>
            </a:fld>
            <a:endParaRPr lang="en-US" dirty="0">
              <a:solidFill>
                <a:prstClr val="black"/>
              </a:solidFill>
              <a:latin typeface="Calibri"/>
            </a:endParaRPr>
          </a:p>
        </p:txBody>
      </p:sp>
    </p:spTree>
    <p:extLst>
      <p:ext uri="{BB962C8B-B14F-4D97-AF65-F5344CB8AC3E}">
        <p14:creationId xmlns:p14="http://schemas.microsoft.com/office/powerpoint/2010/main" val="1268491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2"/>
          <p:cNvSpPr>
            <a:spLocks noGrp="1" noRot="1" noChangeAspect="1" noChangeArrowheads="1" noTextEdit="1"/>
          </p:cNvSpPr>
          <p:nvPr>
            <p:ph type="sldImg"/>
          </p:nvPr>
        </p:nvSpPr>
        <p:spPr>
          <a:xfrm>
            <a:off x="117475" y="752475"/>
            <a:ext cx="6716713" cy="3778250"/>
          </a:xfrm>
          <a:ln/>
        </p:spPr>
      </p:sp>
      <p:sp>
        <p:nvSpPr>
          <p:cNvPr id="161795" name="Rectangle 3"/>
          <p:cNvSpPr>
            <a:spLocks noGrp="1" noChangeArrowheads="1"/>
          </p:cNvSpPr>
          <p:nvPr>
            <p:ph type="body" idx="1"/>
          </p:nvPr>
        </p:nvSpPr>
        <p:spPr>
          <a:xfrm>
            <a:off x="926617" y="4781745"/>
            <a:ext cx="5096393" cy="4531823"/>
          </a:xfrm>
          <a:noFill/>
          <a:ln/>
        </p:spPr>
        <p:txBody>
          <a:bodyPr/>
          <a:lstStyle/>
          <a:p>
            <a:pPr algn="just" eaLnBrk="1" hangingPunct="1">
              <a:buFontTx/>
              <a:buChar char="•"/>
            </a:pPr>
            <a:r>
              <a:rPr lang="en-US" dirty="0">
                <a:latin typeface="Comic Sans MS" pitchFamily="66" charset="0"/>
                <a:cs typeface="Times New Roman" pitchFamily="18" charset="0"/>
              </a:rPr>
              <a:t>Although the RBI has clarified that TEMPORARY IRREGULARITIES in the accounts should not be the cause for the accounts to be classified as NPA- there are TWO EXCEPTIONS TO THE RULE.</a:t>
            </a:r>
          </a:p>
          <a:p>
            <a:pPr algn="just" eaLnBrk="1" hangingPunct="1"/>
            <a:endParaRPr lang="en-US" dirty="0">
              <a:latin typeface="Comic Sans MS" pitchFamily="66" charset="0"/>
              <a:cs typeface="Times New Roman" pitchFamily="18" charset="0"/>
            </a:endParaRPr>
          </a:p>
          <a:p>
            <a:pPr algn="just" eaLnBrk="1" hangingPunct="1"/>
            <a:r>
              <a:rPr lang="en-US" dirty="0">
                <a:latin typeface="Comic Sans MS" pitchFamily="66" charset="0"/>
                <a:cs typeface="Times New Roman" pitchFamily="18" charset="0"/>
              </a:rPr>
              <a:t>The balance in the account would be deemed </a:t>
            </a:r>
            <a:r>
              <a:rPr lang="en-US" dirty="0">
                <a:cs typeface="Times New Roman" pitchFamily="18" charset="0"/>
              </a:rPr>
              <a:t>“</a:t>
            </a:r>
            <a:r>
              <a:rPr lang="en-US" dirty="0">
                <a:latin typeface="Comic Sans MS" pitchFamily="66" charset="0"/>
                <a:cs typeface="Times New Roman" pitchFamily="18" charset="0"/>
              </a:rPr>
              <a:t>irregular</a:t>
            </a:r>
            <a:r>
              <a:rPr lang="en-US" dirty="0">
                <a:cs typeface="Times New Roman" pitchFamily="18" charset="0"/>
              </a:rPr>
              <a:t>”</a:t>
            </a:r>
            <a:r>
              <a:rPr lang="en-US" dirty="0">
                <a:latin typeface="Comic Sans MS" pitchFamily="66" charset="0"/>
                <a:cs typeface="Times New Roman" pitchFamily="18" charset="0"/>
              </a:rPr>
              <a:t> if it is based on </a:t>
            </a:r>
            <a:r>
              <a:rPr lang="en-US" b="1" dirty="0">
                <a:latin typeface="Comic Sans MS" pitchFamily="66" charset="0"/>
                <a:cs typeface="Times New Roman" pitchFamily="18" charset="0"/>
              </a:rPr>
              <a:t>DP calculated from stock statements older than 3 months.</a:t>
            </a:r>
          </a:p>
          <a:p>
            <a:pPr algn="just" eaLnBrk="1" hangingPunct="1"/>
            <a:endParaRPr lang="en-US" b="1" dirty="0">
              <a:latin typeface="Comic Sans MS" pitchFamily="66" charset="0"/>
              <a:cs typeface="Times New Roman" pitchFamily="18" charset="0"/>
            </a:endParaRPr>
          </a:p>
          <a:p>
            <a:pPr algn="just" eaLnBrk="1" hangingPunct="1"/>
            <a:r>
              <a:rPr lang="en-US" b="1" dirty="0">
                <a:latin typeface="Comic Sans MS" pitchFamily="66" charset="0"/>
                <a:cs typeface="Times New Roman" pitchFamily="18" charset="0"/>
              </a:rPr>
              <a:t>If such an irregularity is allowed to continue for 90 days then the account would become NPA.</a:t>
            </a:r>
            <a:endParaRPr lang="en-US" dirty="0">
              <a:latin typeface="Comic Sans MS" pitchFamily="66" charset="0"/>
              <a:cs typeface="Times New Roman" pitchFamily="18" charset="0"/>
            </a:endParaRPr>
          </a:p>
          <a:p>
            <a:pPr algn="just" eaLnBrk="1" hangingPunct="1"/>
            <a:endParaRPr lang="en-US" dirty="0">
              <a:latin typeface="Comic Sans MS" pitchFamily="66" charset="0"/>
              <a:cs typeface="Times New Roman" pitchFamily="18" charset="0"/>
            </a:endParaRPr>
          </a:p>
          <a:p>
            <a:pPr algn="just" eaLnBrk="1" hangingPunct="1"/>
            <a:r>
              <a:rPr lang="en-US" dirty="0">
                <a:latin typeface="Comic Sans MS" pitchFamily="66" charset="0"/>
                <a:cs typeface="Times New Roman" pitchFamily="18" charset="0"/>
              </a:rPr>
              <a:t>Meaning thereby that :</a:t>
            </a:r>
          </a:p>
          <a:p>
            <a:pPr algn="just" eaLnBrk="1" hangingPunct="1"/>
            <a:endParaRPr lang="en-US" dirty="0">
              <a:latin typeface="Comic Sans MS" pitchFamily="66" charset="0"/>
              <a:cs typeface="Times New Roman" pitchFamily="18" charset="0"/>
            </a:endParaRPr>
          </a:p>
          <a:p>
            <a:pPr algn="just" eaLnBrk="1" hangingPunct="1"/>
            <a:r>
              <a:rPr lang="en-US" dirty="0">
                <a:cs typeface="Times New Roman" pitchFamily="18" charset="0"/>
              </a:rPr>
              <a:t>“</a:t>
            </a:r>
            <a:r>
              <a:rPr lang="en-US" dirty="0">
                <a:latin typeface="Comic Sans MS" pitchFamily="66" charset="0"/>
                <a:cs typeface="Times New Roman" pitchFamily="18" charset="0"/>
              </a:rPr>
              <a:t>If stock statements are not received for more than six months the account will be classified as an NPA. </a:t>
            </a:r>
            <a:r>
              <a:rPr lang="en-US" b="1" dirty="0">
                <a:latin typeface="Comic Sans MS" pitchFamily="66" charset="0"/>
                <a:cs typeface="Times New Roman" pitchFamily="18" charset="0"/>
              </a:rPr>
              <a:t>(i.e. if for March 2008 the DP is based on stock statements for month August 2007 or earlier account should be NPA)</a:t>
            </a:r>
            <a:r>
              <a:rPr lang="en-US" b="1" dirty="0">
                <a:cs typeface="Times New Roman" pitchFamily="18" charset="0"/>
              </a:rPr>
              <a:t>”</a:t>
            </a:r>
            <a:r>
              <a:rPr lang="en-US" b="1" dirty="0">
                <a:latin typeface="Comic Sans MS" pitchFamily="66" charset="0"/>
                <a:cs typeface="Times New Roman" pitchFamily="18" charset="0"/>
              </a:rPr>
              <a:t>- Since August stock statement would be relevant for DP of September . So if Sep stock statement is not recd- then it becomes irregular from October and NPA in March.</a:t>
            </a:r>
          </a:p>
          <a:p>
            <a:pPr algn="just" eaLnBrk="1" hangingPunct="1"/>
            <a:endParaRPr lang="en-US" b="1" dirty="0">
              <a:latin typeface="Comic Sans MS" pitchFamily="66" charset="0"/>
              <a:cs typeface="Times New Roman" pitchFamily="18" charset="0"/>
            </a:endParaRPr>
          </a:p>
          <a:p>
            <a:pPr algn="just" eaLnBrk="1" hangingPunct="1"/>
            <a:endParaRPr lang="en-US" b="1" dirty="0">
              <a:latin typeface="Comic Sans MS" pitchFamily="66" charset="0"/>
              <a:cs typeface="Times New Roman" pitchFamily="18" charset="0"/>
            </a:endParaRPr>
          </a:p>
          <a:p>
            <a:pPr algn="just" eaLnBrk="1" hangingPunct="1"/>
            <a:endParaRPr lang="en-US" b="1" dirty="0">
              <a:latin typeface="Comic Sans MS" pitchFamily="66" charset="0"/>
              <a:cs typeface="Times New Roman" pitchFamily="18" charset="0"/>
            </a:endParaRPr>
          </a:p>
          <a:p>
            <a:pPr algn="just" eaLnBrk="1" hangingPunct="1"/>
            <a:endParaRPr lang="en-US" b="1" dirty="0">
              <a:latin typeface="Comic Sans MS" pitchFamily="66" charset="0"/>
              <a:cs typeface="Times New Roman" pitchFamily="18" charset="0"/>
            </a:endParaRPr>
          </a:p>
          <a:p>
            <a:pPr algn="just" eaLnBrk="1" hangingPunct="1"/>
            <a:endParaRPr lang="en-US" b="1" dirty="0">
              <a:latin typeface="Comic Sans MS" pitchFamily="66" charset="0"/>
              <a:cs typeface="Times New Roman" pitchFamily="18" charset="0"/>
            </a:endParaRPr>
          </a:p>
          <a:p>
            <a:pPr algn="just" eaLnBrk="1" hangingPunct="1"/>
            <a:endParaRPr lang="en-US" b="1" dirty="0">
              <a:latin typeface="Comic Sans MS" pitchFamily="66" charset="0"/>
              <a:cs typeface="Times New Roman" pitchFamily="18" charset="0"/>
            </a:endParaRPr>
          </a:p>
          <a:p>
            <a:pPr algn="just" eaLnBrk="1" hangingPunct="1"/>
            <a:endParaRPr lang="en-US" b="1" dirty="0">
              <a:latin typeface="Comic Sans MS" pitchFamily="66" charset="0"/>
              <a:cs typeface="Times New Roman" pitchFamily="18" charset="0"/>
            </a:endParaRPr>
          </a:p>
          <a:p>
            <a:pPr algn="just" eaLnBrk="1" hangingPunct="1"/>
            <a:endParaRPr lang="en-US" b="1" dirty="0">
              <a:latin typeface="Comic Sans MS" pitchFamily="66" charset="0"/>
              <a:cs typeface="Times New Roman" pitchFamily="18" charset="0"/>
            </a:endParaRPr>
          </a:p>
          <a:p>
            <a:pPr algn="just" eaLnBrk="1" hangingPunct="1"/>
            <a:endParaRPr lang="en-US" b="1" dirty="0">
              <a:latin typeface="Comic Sans MS" pitchFamily="66" charset="0"/>
              <a:cs typeface="Times New Roman" pitchFamily="18" charset="0"/>
            </a:endParaRPr>
          </a:p>
          <a:p>
            <a:pPr algn="just" eaLnBrk="1" hangingPunct="1"/>
            <a:endParaRPr lang="en-US" b="1" dirty="0">
              <a:latin typeface="Comic Sans MS" pitchFamily="66" charset="0"/>
              <a:cs typeface="Times New Roman" pitchFamily="18" charset="0"/>
            </a:endParaRPr>
          </a:p>
          <a:p>
            <a:pPr algn="just" eaLnBrk="1" hangingPunct="1"/>
            <a:endParaRPr lang="en-US" b="1" dirty="0">
              <a:latin typeface="Comic Sans MS" pitchFamily="66" charset="0"/>
              <a:cs typeface="Times New Roman" pitchFamily="18" charset="0"/>
            </a:endParaRPr>
          </a:p>
          <a:p>
            <a:pPr algn="just" eaLnBrk="1" hangingPunct="1"/>
            <a:endParaRPr lang="en-US" b="1" dirty="0">
              <a:latin typeface="Comic Sans MS" pitchFamily="66" charset="0"/>
              <a:cs typeface="Times New Roman" pitchFamily="18" charset="0"/>
            </a:endParaRPr>
          </a:p>
          <a:p>
            <a:pPr algn="just" eaLnBrk="1" hangingPunct="1"/>
            <a:endParaRPr lang="en-US" b="1" dirty="0">
              <a:latin typeface="Comic Sans MS" pitchFamily="66" charset="0"/>
              <a:cs typeface="Times New Roman" pitchFamily="18" charset="0"/>
            </a:endParaRPr>
          </a:p>
          <a:p>
            <a:pPr algn="just" eaLnBrk="1" hangingPunct="1"/>
            <a:endParaRPr lang="en-US" dirty="0">
              <a:latin typeface="Comic Sans MS" pitchFamily="66" charset="0"/>
              <a:cs typeface="Times New Roman" pitchFamily="18"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9063" y="754063"/>
            <a:ext cx="6711950" cy="377507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defTabSz="947867">
              <a:defRPr/>
            </a:pPr>
            <a:fld id="{DB19E439-0A36-4389-B1D4-036D35E9F4EA}" type="slidenum">
              <a:rPr lang="en-US">
                <a:solidFill>
                  <a:prstClr val="black"/>
                </a:solidFill>
                <a:latin typeface="Calibri"/>
              </a:rPr>
              <a:pPr defTabSz="947867">
                <a:defRPr/>
              </a:pPr>
              <a:t>28</a:t>
            </a:fld>
            <a:endParaRPr lang="en-US" dirty="0">
              <a:solidFill>
                <a:prstClr val="black"/>
              </a:solidFill>
              <a:latin typeface="Calibri"/>
            </a:endParaRPr>
          </a:p>
        </p:txBody>
      </p:sp>
    </p:spTree>
    <p:extLst>
      <p:ext uri="{BB962C8B-B14F-4D97-AF65-F5344CB8AC3E}">
        <p14:creationId xmlns:p14="http://schemas.microsoft.com/office/powerpoint/2010/main" val="203970684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2"/>
          <p:cNvSpPr>
            <a:spLocks noGrp="1" noRot="1" noChangeAspect="1" noChangeArrowheads="1" noTextEdit="1"/>
          </p:cNvSpPr>
          <p:nvPr>
            <p:ph type="sldImg"/>
          </p:nvPr>
        </p:nvSpPr>
        <p:spPr>
          <a:xfrm>
            <a:off x="117475" y="752475"/>
            <a:ext cx="6716713" cy="3778250"/>
          </a:xfrm>
          <a:ln/>
        </p:spPr>
      </p:sp>
      <p:sp>
        <p:nvSpPr>
          <p:cNvPr id="163843" name="Rectangle 3"/>
          <p:cNvSpPr>
            <a:spLocks noGrp="1" noChangeArrowheads="1"/>
          </p:cNvSpPr>
          <p:nvPr>
            <p:ph type="body" idx="1"/>
          </p:nvPr>
        </p:nvSpPr>
        <p:spPr>
          <a:xfrm>
            <a:off x="926617" y="4781745"/>
            <a:ext cx="5096393" cy="4531823"/>
          </a:xfrm>
          <a:noFill/>
          <a:ln/>
        </p:spPr>
        <p:txBody>
          <a:bodyPr/>
          <a:lstStyle/>
          <a:p>
            <a:pPr algn="just" eaLnBrk="1" hangingPunct="1"/>
            <a:r>
              <a:rPr lang="en-US" dirty="0">
                <a:latin typeface="Comic Sans MS" pitchFamily="66" charset="0"/>
                <a:cs typeface="Times New Roman" pitchFamily="18" charset="0"/>
              </a:rPr>
              <a:t>Where there is potential threats of recovery due to erosion in the value of the security or non availability of security and existence of other factors, frauds committed by borrowers etc. the account </a:t>
            </a:r>
            <a:r>
              <a:rPr lang="en-US" b="1" dirty="0">
                <a:latin typeface="Comic Sans MS" pitchFamily="66" charset="0"/>
                <a:cs typeface="Times New Roman" pitchFamily="18" charset="0"/>
              </a:rPr>
              <a:t>should be straight away classified as doubtful asset or loss asset as appropriate, irrespective of the period for which it has remained as NPA. </a:t>
            </a:r>
            <a:endParaRPr lang="en-US" dirty="0">
              <a:latin typeface="Comic Sans MS" pitchFamily="66" charset="0"/>
              <a:cs typeface="Times New Roman" pitchFamily="18" charset="0"/>
            </a:endParaRPr>
          </a:p>
          <a:p>
            <a:pPr algn="just" eaLnBrk="1" hangingPunct="1"/>
            <a:r>
              <a:rPr lang="en-US" dirty="0">
                <a:cs typeface="Times New Roman" pitchFamily="18" charset="0"/>
              </a:rPr>
              <a:t> </a:t>
            </a:r>
            <a:endParaRPr lang="en-US" dirty="0">
              <a:latin typeface="Comic Sans MS" pitchFamily="66" charset="0"/>
              <a:cs typeface="Times New Roman" pitchFamily="18" charset="0"/>
            </a:endParaRPr>
          </a:p>
          <a:p>
            <a:pPr algn="just" eaLnBrk="1" hangingPunct="1"/>
            <a:r>
              <a:rPr lang="en-US" b="1" dirty="0">
                <a:latin typeface="Comic Sans MS" pitchFamily="66" charset="0"/>
                <a:cs typeface="Times New Roman" pitchFamily="18" charset="0"/>
              </a:rPr>
              <a:t>When an account becomes NPA</a:t>
            </a:r>
            <a:r>
              <a:rPr lang="en-US" dirty="0">
                <a:latin typeface="Comic Sans MS" pitchFamily="66" charset="0"/>
                <a:cs typeface="Times New Roman" pitchFamily="18" charset="0"/>
              </a:rPr>
              <a:t> and the realizable value of </a:t>
            </a:r>
            <a:r>
              <a:rPr lang="en-US" b="1" dirty="0">
                <a:latin typeface="Comic Sans MS" pitchFamily="66" charset="0"/>
                <a:cs typeface="Times New Roman" pitchFamily="18" charset="0"/>
              </a:rPr>
              <a:t>security is less than 50%</a:t>
            </a:r>
            <a:r>
              <a:rPr lang="en-US" dirty="0">
                <a:latin typeface="Comic Sans MS" pitchFamily="66" charset="0"/>
                <a:cs typeface="Times New Roman" pitchFamily="18" charset="0"/>
              </a:rPr>
              <a:t> of the value assessed by the Branch or accepted by RBI at the time of last RBI inspection, as the case may be, the account should be classified straight away as Doubtful Debts. </a:t>
            </a:r>
          </a:p>
          <a:p>
            <a:pPr algn="just" eaLnBrk="1" hangingPunct="1"/>
            <a:endParaRPr lang="en-US" dirty="0">
              <a:latin typeface="Comic Sans MS" pitchFamily="66" charset="0"/>
              <a:cs typeface="Times New Roman" pitchFamily="18" charset="0"/>
            </a:endParaRPr>
          </a:p>
          <a:p>
            <a:pPr algn="just" eaLnBrk="1" hangingPunct="1"/>
            <a:r>
              <a:rPr lang="en-US" b="1" dirty="0">
                <a:latin typeface="Comic Sans MS" pitchFamily="66" charset="0"/>
                <a:cs typeface="Times New Roman" pitchFamily="18" charset="0"/>
              </a:rPr>
              <a:t>RBI has clarified that such a situation is called </a:t>
            </a:r>
            <a:r>
              <a:rPr lang="en-US" dirty="0">
                <a:latin typeface="Comic Sans MS" pitchFamily="66" charset="0"/>
                <a:cs typeface="Times New Roman" pitchFamily="18" charset="0"/>
              </a:rPr>
              <a:t>erosion in the value of security. </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2"/>
          <p:cNvSpPr>
            <a:spLocks noGrp="1" noRot="1" noChangeAspect="1" noChangeArrowheads="1" noTextEdit="1"/>
          </p:cNvSpPr>
          <p:nvPr>
            <p:ph type="sldImg"/>
          </p:nvPr>
        </p:nvSpPr>
        <p:spPr>
          <a:xfrm>
            <a:off x="117475" y="752475"/>
            <a:ext cx="6716713" cy="3778250"/>
          </a:xfrm>
          <a:ln/>
        </p:spPr>
      </p:sp>
      <p:sp>
        <p:nvSpPr>
          <p:cNvPr id="163843" name="Rectangle 3"/>
          <p:cNvSpPr>
            <a:spLocks noGrp="1" noChangeArrowheads="1"/>
          </p:cNvSpPr>
          <p:nvPr>
            <p:ph type="body" idx="1"/>
          </p:nvPr>
        </p:nvSpPr>
        <p:spPr>
          <a:xfrm>
            <a:off x="926617" y="4781745"/>
            <a:ext cx="5096393" cy="4531823"/>
          </a:xfrm>
          <a:noFill/>
          <a:ln/>
        </p:spPr>
        <p:txBody>
          <a:bodyPr/>
          <a:lstStyle/>
          <a:p>
            <a:pPr algn="just" eaLnBrk="1" hangingPunct="1"/>
            <a:r>
              <a:rPr lang="en-US" dirty="0">
                <a:latin typeface="Comic Sans MS" pitchFamily="66" charset="0"/>
                <a:cs typeface="Times New Roman" pitchFamily="18" charset="0"/>
              </a:rPr>
              <a:t>Where there is potential threats of recovery due to erosion in the value of the security or non availability of security and existence of other factors, frauds committed by borrowers etc. the account </a:t>
            </a:r>
            <a:r>
              <a:rPr lang="en-US" b="1" dirty="0">
                <a:latin typeface="Comic Sans MS" pitchFamily="66" charset="0"/>
                <a:cs typeface="Times New Roman" pitchFamily="18" charset="0"/>
              </a:rPr>
              <a:t>should be straight away classified as doubtful asset or loss asset as appropriate, irrespective of the period for which it has remained as NPA. </a:t>
            </a:r>
            <a:endParaRPr lang="en-US" dirty="0">
              <a:latin typeface="Comic Sans MS" pitchFamily="66" charset="0"/>
              <a:cs typeface="Times New Roman" pitchFamily="18" charset="0"/>
            </a:endParaRPr>
          </a:p>
          <a:p>
            <a:pPr algn="just" eaLnBrk="1" hangingPunct="1"/>
            <a:r>
              <a:rPr lang="en-US" dirty="0">
                <a:cs typeface="Times New Roman" pitchFamily="18" charset="0"/>
              </a:rPr>
              <a:t> </a:t>
            </a:r>
            <a:endParaRPr lang="en-US" dirty="0">
              <a:latin typeface="Comic Sans MS" pitchFamily="66" charset="0"/>
              <a:cs typeface="Times New Roman" pitchFamily="18" charset="0"/>
            </a:endParaRPr>
          </a:p>
          <a:p>
            <a:pPr algn="just" eaLnBrk="1" hangingPunct="1"/>
            <a:r>
              <a:rPr lang="en-US" b="1" dirty="0">
                <a:latin typeface="Comic Sans MS" pitchFamily="66" charset="0"/>
                <a:cs typeface="Times New Roman" pitchFamily="18" charset="0"/>
              </a:rPr>
              <a:t>When an account becomes NPA</a:t>
            </a:r>
            <a:r>
              <a:rPr lang="en-US" dirty="0">
                <a:latin typeface="Comic Sans MS" pitchFamily="66" charset="0"/>
                <a:cs typeface="Times New Roman" pitchFamily="18" charset="0"/>
              </a:rPr>
              <a:t> and the realizable value of </a:t>
            </a:r>
            <a:r>
              <a:rPr lang="en-US" b="1" dirty="0">
                <a:latin typeface="Comic Sans MS" pitchFamily="66" charset="0"/>
                <a:cs typeface="Times New Roman" pitchFamily="18" charset="0"/>
              </a:rPr>
              <a:t>security is less than 50%</a:t>
            </a:r>
            <a:r>
              <a:rPr lang="en-US" dirty="0">
                <a:latin typeface="Comic Sans MS" pitchFamily="66" charset="0"/>
                <a:cs typeface="Times New Roman" pitchFamily="18" charset="0"/>
              </a:rPr>
              <a:t> of the value assessed by the Branch or accepted by RBI at the time of last RBI inspection, as the case may be, the account should be classified straight away as Doubtful Debts. </a:t>
            </a:r>
          </a:p>
          <a:p>
            <a:pPr algn="just" eaLnBrk="1" hangingPunct="1"/>
            <a:endParaRPr lang="en-US" dirty="0">
              <a:latin typeface="Comic Sans MS" pitchFamily="66" charset="0"/>
              <a:cs typeface="Times New Roman" pitchFamily="18" charset="0"/>
            </a:endParaRPr>
          </a:p>
          <a:p>
            <a:pPr algn="just" eaLnBrk="1" hangingPunct="1"/>
            <a:r>
              <a:rPr lang="en-US" b="1" dirty="0">
                <a:latin typeface="Comic Sans MS" pitchFamily="66" charset="0"/>
                <a:cs typeface="Times New Roman" pitchFamily="18" charset="0"/>
              </a:rPr>
              <a:t>RBI has clarified that such a situation is called </a:t>
            </a:r>
            <a:r>
              <a:rPr lang="en-US" dirty="0">
                <a:latin typeface="Comic Sans MS" pitchFamily="66" charset="0"/>
                <a:cs typeface="Times New Roman" pitchFamily="18" charset="0"/>
              </a:rPr>
              <a:t>erosion in the value of security. </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9063" y="754063"/>
            <a:ext cx="6711950" cy="377507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defTabSz="947867">
              <a:defRPr/>
            </a:pPr>
            <a:fld id="{DB19E439-0A36-4389-B1D4-036D35E9F4EA}" type="slidenum">
              <a:rPr lang="en-US">
                <a:solidFill>
                  <a:prstClr val="black"/>
                </a:solidFill>
                <a:latin typeface="Calibri"/>
              </a:rPr>
              <a:pPr defTabSz="947867">
                <a:defRPr/>
              </a:pPr>
              <a:t>31</a:t>
            </a:fld>
            <a:endParaRPr lang="en-US" dirty="0">
              <a:solidFill>
                <a:prstClr val="black"/>
              </a:solidFill>
              <a:latin typeface="Calibri"/>
            </a:endParaRPr>
          </a:p>
        </p:txBody>
      </p:sp>
    </p:spTree>
    <p:extLst>
      <p:ext uri="{BB962C8B-B14F-4D97-AF65-F5344CB8AC3E}">
        <p14:creationId xmlns:p14="http://schemas.microsoft.com/office/powerpoint/2010/main" val="23609480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2"/>
          <p:cNvSpPr>
            <a:spLocks noGrp="1" noChangeArrowheads="1"/>
          </p:cNvSpPr>
          <p:nvPr>
            <p:ph type="body" idx="1"/>
          </p:nvPr>
        </p:nvSpPr>
        <p:spPr>
          <a:xfrm>
            <a:off x="926617" y="4795728"/>
            <a:ext cx="5096393" cy="4863889"/>
          </a:xfrm>
          <a:noFill/>
          <a:ln/>
        </p:spPr>
        <p:txBody>
          <a:bodyPr lIns="93800" tIns="46077" rIns="93800" bIns="46077"/>
          <a:lstStyle/>
          <a:p>
            <a:pPr eaLnBrk="1" hangingPunct="1">
              <a:buFontTx/>
              <a:buChar char="•"/>
            </a:pPr>
            <a:r>
              <a:rPr lang="en-US" dirty="0"/>
              <a:t>A reading of the other relevant circulars issued by RBI would not only help us in getting updated about the changes but would help us in understanding each subject- like Capital Adequacy is an important subject which we as auditors certify.</a:t>
            </a:r>
          </a:p>
          <a:p>
            <a:pPr eaLnBrk="1" hangingPunct="1">
              <a:buFontTx/>
              <a:buChar char="•"/>
            </a:pPr>
            <a:endParaRPr lang="en-US" dirty="0"/>
          </a:p>
          <a:p>
            <a:pPr eaLnBrk="1" hangingPunct="1">
              <a:buFontTx/>
              <a:buChar char="•"/>
            </a:pPr>
            <a:r>
              <a:rPr lang="en-US" dirty="0"/>
              <a:t>Understanding the importance of such subjects would help us completing the assignment more qualitatively.</a:t>
            </a:r>
          </a:p>
          <a:p>
            <a:pPr eaLnBrk="1" hangingPunct="1"/>
            <a:endParaRPr lang="en-US" dirty="0"/>
          </a:p>
        </p:txBody>
      </p:sp>
      <p:sp>
        <p:nvSpPr>
          <p:cNvPr id="140291" name="Rectangle 3"/>
          <p:cNvSpPr>
            <a:spLocks noGrp="1" noRot="1" noChangeAspect="1" noChangeArrowheads="1" noTextEdit="1"/>
          </p:cNvSpPr>
          <p:nvPr>
            <p:ph type="sldImg"/>
          </p:nvPr>
        </p:nvSpPr>
        <p:spPr>
          <a:xfrm>
            <a:off x="130175" y="763588"/>
            <a:ext cx="6686550" cy="3760787"/>
          </a:xfrm>
          <a:ln w="12700" cap="flat">
            <a:solidFill>
              <a:schemeClr val="tx1"/>
            </a:solidFill>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9063" y="754063"/>
            <a:ext cx="6711950" cy="377507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defTabSz="947867">
              <a:defRPr/>
            </a:pPr>
            <a:fld id="{DB19E439-0A36-4389-B1D4-036D35E9F4EA}" type="slidenum">
              <a:rPr lang="en-US">
                <a:solidFill>
                  <a:prstClr val="black"/>
                </a:solidFill>
                <a:latin typeface="Calibri"/>
              </a:rPr>
              <a:pPr defTabSz="947867">
                <a:defRPr/>
              </a:pPr>
              <a:t>32</a:t>
            </a:fld>
            <a:endParaRPr lang="en-US" dirty="0">
              <a:solidFill>
                <a:prstClr val="black"/>
              </a:solidFill>
              <a:latin typeface="Calibri"/>
            </a:endParaRPr>
          </a:p>
        </p:txBody>
      </p:sp>
    </p:spTree>
    <p:extLst>
      <p:ext uri="{BB962C8B-B14F-4D97-AF65-F5344CB8AC3E}">
        <p14:creationId xmlns:p14="http://schemas.microsoft.com/office/powerpoint/2010/main" val="216754843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2" name="Rectangle 2"/>
          <p:cNvSpPr>
            <a:spLocks noGrp="1" noChangeArrowheads="1"/>
          </p:cNvSpPr>
          <p:nvPr>
            <p:ph type="body" idx="1"/>
          </p:nvPr>
        </p:nvSpPr>
        <p:spPr>
          <a:xfrm>
            <a:off x="926617" y="4795728"/>
            <a:ext cx="5096393" cy="4863889"/>
          </a:xfrm>
          <a:noFill/>
          <a:ln/>
        </p:spPr>
        <p:txBody>
          <a:bodyPr lIns="93800" tIns="46077" rIns="93800" bIns="46077"/>
          <a:lstStyle/>
          <a:p>
            <a:pPr eaLnBrk="1" hangingPunct="1">
              <a:buFontTx/>
              <a:buChar char="•"/>
            </a:pPr>
            <a:endParaRPr lang="en-GB" i="1"/>
          </a:p>
        </p:txBody>
      </p:sp>
      <p:sp>
        <p:nvSpPr>
          <p:cNvPr id="215043" name="Rectangle 3"/>
          <p:cNvSpPr>
            <a:spLocks noGrp="1" noRot="1" noChangeAspect="1" noChangeArrowheads="1" noTextEdit="1"/>
          </p:cNvSpPr>
          <p:nvPr>
            <p:ph type="sldImg"/>
          </p:nvPr>
        </p:nvSpPr>
        <p:spPr>
          <a:xfrm>
            <a:off x="130175" y="763588"/>
            <a:ext cx="6686550" cy="3760787"/>
          </a:xfrm>
          <a:ln w="12700" cap="flat">
            <a:solidFill>
              <a:schemeClr val="tx1"/>
            </a:solidFill>
          </a:ln>
        </p:spPr>
      </p:sp>
    </p:spTree>
    <p:extLst>
      <p:ext uri="{BB962C8B-B14F-4D97-AF65-F5344CB8AC3E}">
        <p14:creationId xmlns:p14="http://schemas.microsoft.com/office/powerpoint/2010/main" val="5374656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9063" y="754063"/>
            <a:ext cx="6711950" cy="3775075"/>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defTabSz="947867">
              <a:defRPr/>
            </a:pPr>
            <a:fld id="{C0F4A2C8-6C88-4E71-83EE-698B9D4FE22F}" type="slidenum">
              <a:rPr lang="en-US">
                <a:solidFill>
                  <a:prstClr val="black"/>
                </a:solidFill>
                <a:latin typeface="Calibri"/>
              </a:rPr>
              <a:pPr defTabSz="947867">
                <a:defRPr/>
              </a:pPr>
              <a:t>45</a:t>
            </a:fld>
            <a:endParaRPr lang="en-US" dirty="0">
              <a:solidFill>
                <a:prstClr val="black"/>
              </a:solidFill>
              <a:latin typeface="Calibri"/>
            </a:endParaRPr>
          </a:p>
        </p:txBody>
      </p:sp>
    </p:spTree>
    <p:extLst>
      <p:ext uri="{BB962C8B-B14F-4D97-AF65-F5344CB8AC3E}">
        <p14:creationId xmlns:p14="http://schemas.microsoft.com/office/powerpoint/2010/main" val="387434016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5825" name="Slide Image Placeholder 1"/>
          <p:cNvSpPr>
            <a:spLocks noGrp="1" noRot="1" noChangeAspect="1"/>
          </p:cNvSpPr>
          <p:nvPr>
            <p:ph type="sldImg"/>
          </p:nvPr>
        </p:nvSpPr>
        <p:spPr bwMode="auto">
          <a:xfrm>
            <a:off x="119063" y="754063"/>
            <a:ext cx="6711950" cy="3775075"/>
          </a:xfrm>
          <a:noFill/>
          <a:ln>
            <a:solidFill>
              <a:srgbClr val="000000"/>
            </a:solidFill>
            <a:miter lim="800000"/>
            <a:headEnd/>
            <a:tailEnd/>
          </a:ln>
        </p:spPr>
      </p:sp>
      <p:sp>
        <p:nvSpPr>
          <p:cNvPr id="845826" name="Notes Placeholder 2"/>
          <p:cNvSpPr>
            <a:spLocks noGrp="1"/>
          </p:cNvSpPr>
          <p:nvPr>
            <p:ph type="body" idx="1"/>
          </p:nvPr>
        </p:nvSpPr>
        <p:spPr>
          <a:noFill/>
          <a:ln/>
        </p:spPr>
        <p:txBody>
          <a:bodyPr/>
          <a:lstStyle/>
          <a:p>
            <a:endParaRPr lang="en-US"/>
          </a:p>
        </p:txBody>
      </p:sp>
      <p:sp>
        <p:nvSpPr>
          <p:cNvPr id="845827" name="Slide Number Placeholder 3"/>
          <p:cNvSpPr>
            <a:spLocks noGrp="1"/>
          </p:cNvSpPr>
          <p:nvPr>
            <p:ph type="sldNum" sz="quarter" idx="5"/>
          </p:nvPr>
        </p:nvSpPr>
        <p:spPr>
          <a:noFill/>
        </p:spPr>
        <p:txBody>
          <a:bodyPr/>
          <a:lstStyle/>
          <a:p>
            <a:pPr defTabSz="947867">
              <a:defRPr/>
            </a:pPr>
            <a:fld id="{A559B68C-5915-4D23-A2C6-5B96549FD7A0}" type="slidenum">
              <a:rPr lang="en-US">
                <a:solidFill>
                  <a:prstClr val="black"/>
                </a:solidFill>
                <a:latin typeface="Calibri"/>
              </a:rPr>
              <a:pPr defTabSz="947867">
                <a:defRPr/>
              </a:pPr>
              <a:t>46</a:t>
            </a:fld>
            <a:endParaRPr lang="en-US">
              <a:solidFill>
                <a:prstClr val="black"/>
              </a:solidFill>
              <a:latin typeface="Calibri"/>
            </a:endParaRPr>
          </a:p>
        </p:txBody>
      </p:sp>
    </p:spTree>
    <p:extLst>
      <p:ext uri="{BB962C8B-B14F-4D97-AF65-F5344CB8AC3E}">
        <p14:creationId xmlns:p14="http://schemas.microsoft.com/office/powerpoint/2010/main" val="400667988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ctangle 2"/>
          <p:cNvSpPr>
            <a:spLocks noGrp="1" noRot="1" noChangeAspect="1" noChangeArrowheads="1" noTextEdit="1"/>
          </p:cNvSpPr>
          <p:nvPr>
            <p:ph type="sldImg"/>
          </p:nvPr>
        </p:nvSpPr>
        <p:spPr>
          <a:xfrm>
            <a:off x="117475" y="752475"/>
            <a:ext cx="6716713" cy="3778250"/>
          </a:xfrm>
          <a:ln/>
        </p:spPr>
      </p:sp>
      <p:sp>
        <p:nvSpPr>
          <p:cNvPr id="175107" name="Rectangle 3"/>
          <p:cNvSpPr>
            <a:spLocks noGrp="1" noChangeArrowheads="1"/>
          </p:cNvSpPr>
          <p:nvPr>
            <p:ph type="body" idx="1"/>
          </p:nvPr>
        </p:nvSpPr>
        <p:spPr>
          <a:xfrm>
            <a:off x="926617" y="4781745"/>
            <a:ext cx="5096393" cy="4531823"/>
          </a:xfrm>
          <a:noFill/>
          <a:ln/>
        </p:spPr>
        <p:txBody>
          <a:bodyPr/>
          <a:lstStyle/>
          <a:p>
            <a:pPr algn="just" eaLnBrk="1" hangingPunct="1">
              <a:buFontTx/>
              <a:buChar char="•"/>
            </a:pPr>
            <a:r>
              <a:rPr lang="en-US" b="1">
                <a:latin typeface="Comic Sans MS" pitchFamily="66" charset="0"/>
                <a:cs typeface="Times New Roman" pitchFamily="18" charset="0"/>
              </a:rPr>
              <a:t>Before calculating provision the following amount to be deducted from the balance outstanding</a:t>
            </a:r>
            <a:r>
              <a:rPr lang="en-US">
                <a:latin typeface="Comic Sans MS" pitchFamily="66" charset="0"/>
                <a:cs typeface="Times New Roman" pitchFamily="18" charset="0"/>
              </a:rPr>
              <a:t> :</a:t>
            </a:r>
            <a:endParaRPr lang="en-US">
              <a:cs typeface="Times New Roman" pitchFamily="18" charset="0"/>
            </a:endParaRPr>
          </a:p>
          <a:p>
            <a:pPr algn="just" eaLnBrk="1" hangingPunct="1">
              <a:buFontTx/>
              <a:buChar char="•"/>
            </a:pPr>
            <a:r>
              <a:rPr lang="en-US">
                <a:latin typeface="Comic Sans MS" pitchFamily="66" charset="0"/>
                <a:cs typeface="Times New Roman" pitchFamily="18" charset="0"/>
              </a:rPr>
              <a:t>Interest debited and not collected during the year.</a:t>
            </a:r>
            <a:endParaRPr lang="en-US">
              <a:cs typeface="Times New Roman" pitchFamily="18" charset="0"/>
            </a:endParaRPr>
          </a:p>
          <a:p>
            <a:pPr algn="just" eaLnBrk="1" hangingPunct="1">
              <a:buFontTx/>
              <a:buChar char="•"/>
            </a:pPr>
            <a:r>
              <a:rPr lang="en-US">
                <a:latin typeface="Comic Sans MS" pitchFamily="66" charset="0"/>
                <a:cs typeface="Times New Roman" pitchFamily="18" charset="0"/>
              </a:rPr>
              <a:t>Cash margin/Collateral FDR</a:t>
            </a:r>
            <a:r>
              <a:rPr lang="en-US">
                <a:cs typeface="Times New Roman" pitchFamily="18" charset="0"/>
              </a:rPr>
              <a:t>’</a:t>
            </a:r>
            <a:r>
              <a:rPr lang="en-US">
                <a:latin typeface="Comic Sans MS" pitchFamily="66" charset="0"/>
                <a:cs typeface="Times New Roman" pitchFamily="18" charset="0"/>
              </a:rPr>
              <a:t>s with lien</a:t>
            </a:r>
          </a:p>
          <a:p>
            <a:pPr algn="just" eaLnBrk="1" hangingPunct="1">
              <a:buFontTx/>
              <a:buChar char="•"/>
            </a:pPr>
            <a:r>
              <a:rPr lang="en-US">
                <a:latin typeface="Comic Sans MS" pitchFamily="66" charset="0"/>
                <a:cs typeface="Times New Roman" pitchFamily="18" charset="0"/>
              </a:rPr>
              <a:t>Unrealized interest of corresponding previous year in case of new NPA accounts identified during the year.</a:t>
            </a:r>
            <a:endParaRPr lang="en-US">
              <a:cs typeface="Times New Roman" pitchFamily="18" charset="0"/>
            </a:endParaRPr>
          </a:p>
          <a:p>
            <a:pPr algn="just" eaLnBrk="1" hangingPunct="1">
              <a:buFontTx/>
              <a:buChar char="•"/>
            </a:pPr>
            <a:r>
              <a:rPr lang="en-US">
                <a:latin typeface="Comic Sans MS" pitchFamily="66" charset="0"/>
                <a:cs typeface="Times New Roman" pitchFamily="18" charset="0"/>
              </a:rPr>
              <a:t>DICGC/ECGC cover available in the case of  Doubtful and Loss assets.- </a:t>
            </a:r>
            <a:br>
              <a:rPr lang="en-US">
                <a:latin typeface="Comic Sans MS" pitchFamily="66" charset="0"/>
                <a:cs typeface="Times New Roman" pitchFamily="18" charset="0"/>
              </a:rPr>
            </a:br>
            <a:r>
              <a:rPr lang="en-US">
                <a:latin typeface="Comic Sans MS" pitchFamily="66" charset="0"/>
                <a:cs typeface="Times New Roman" pitchFamily="18" charset="0"/>
              </a:rPr>
              <a:t>In respect of DICGC since banks have opted out- only the DICGC CLAIM RECEIVED NEEDS TO BE DEDUCTED AND NOT THE CLAIM RECEIVABLE</a:t>
            </a:r>
            <a:endParaRPr lang="en-US">
              <a:cs typeface="Times New Roman" pitchFamily="18" charset="0"/>
            </a:endParaRPr>
          </a:p>
          <a:p>
            <a:pPr algn="just" eaLnBrk="1" hangingPunct="1">
              <a:buFontTx/>
              <a:buChar char="•"/>
            </a:pPr>
            <a:r>
              <a:rPr lang="en-US">
                <a:latin typeface="Comic Sans MS" pitchFamily="66" charset="0"/>
                <a:cs typeface="Times New Roman" pitchFamily="18" charset="0"/>
              </a:rPr>
              <a:t>Interest suspense amount if any.</a:t>
            </a:r>
            <a:endParaRPr lang="en-US">
              <a:cs typeface="Times New Roman" pitchFamily="18" charset="0"/>
            </a:endParaRPr>
          </a:p>
          <a:p>
            <a:pPr algn="just" eaLnBrk="1" hangingPunct="1"/>
            <a:endParaRPr lang="en-US">
              <a:cs typeface="Times New Roman" pitchFamily="18"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41325" y="706438"/>
            <a:ext cx="6284913" cy="3535362"/>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defTabSz="947867">
              <a:defRPr/>
            </a:pPr>
            <a:fld id="{DB19E439-0A36-4389-B1D4-036D35E9F4EA}" type="slidenum">
              <a:rPr lang="en-US">
                <a:solidFill>
                  <a:prstClr val="black"/>
                </a:solidFill>
                <a:latin typeface="Calibri"/>
              </a:rPr>
              <a:pPr defTabSz="947867">
                <a:defRPr/>
              </a:pPr>
              <a:t>57</a:t>
            </a:fld>
            <a:endParaRPr lang="en-US" dirty="0">
              <a:solidFill>
                <a:prstClr val="black"/>
              </a:solidFill>
              <a:latin typeface="Calibri"/>
            </a:endParaRPr>
          </a:p>
        </p:txBody>
      </p:sp>
    </p:spTree>
    <p:extLst>
      <p:ext uri="{BB962C8B-B14F-4D97-AF65-F5344CB8AC3E}">
        <p14:creationId xmlns:p14="http://schemas.microsoft.com/office/powerpoint/2010/main" val="148635795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41325" y="706438"/>
            <a:ext cx="6284913" cy="3535362"/>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DB19E439-0A36-4389-B1D4-036D35E9F4EA}" type="slidenum">
              <a:rPr lang="en-US" smtClean="0"/>
              <a:pPr>
                <a:defRPr/>
              </a:pPr>
              <a:t>58</a:t>
            </a:fld>
            <a:endParaRPr lang="en-US" dirty="0"/>
          </a:p>
        </p:txBody>
      </p:sp>
    </p:spTree>
    <p:extLst>
      <p:ext uri="{BB962C8B-B14F-4D97-AF65-F5344CB8AC3E}">
        <p14:creationId xmlns:p14="http://schemas.microsoft.com/office/powerpoint/2010/main" val="215275458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41325" y="706438"/>
            <a:ext cx="6284913" cy="3535362"/>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DB19E439-0A36-4389-B1D4-036D35E9F4EA}" type="slidenum">
              <a:rPr lang="en-US" smtClean="0"/>
              <a:pPr>
                <a:defRPr/>
              </a:pPr>
              <a:t>59</a:t>
            </a:fld>
            <a:endParaRPr lang="en-US" dirty="0"/>
          </a:p>
        </p:txBody>
      </p:sp>
    </p:spTree>
    <p:extLst>
      <p:ext uri="{BB962C8B-B14F-4D97-AF65-F5344CB8AC3E}">
        <p14:creationId xmlns:p14="http://schemas.microsoft.com/office/powerpoint/2010/main" val="398335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41325" y="706438"/>
            <a:ext cx="6284913" cy="3535362"/>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DB19E439-0A36-4389-B1D4-036D35E9F4EA}" type="slidenum">
              <a:rPr lang="en-US" smtClean="0"/>
              <a:pPr>
                <a:defRPr/>
              </a:pPr>
              <a:t>60</a:t>
            </a:fld>
            <a:endParaRPr lang="en-US" dirty="0"/>
          </a:p>
        </p:txBody>
      </p:sp>
    </p:spTree>
    <p:extLst>
      <p:ext uri="{BB962C8B-B14F-4D97-AF65-F5344CB8AC3E}">
        <p14:creationId xmlns:p14="http://schemas.microsoft.com/office/powerpoint/2010/main" val="56041387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41325" y="706438"/>
            <a:ext cx="6284913" cy="3535362"/>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DB19E439-0A36-4389-B1D4-036D35E9F4EA}" type="slidenum">
              <a:rPr lang="en-US" smtClean="0"/>
              <a:pPr>
                <a:defRPr/>
              </a:pPr>
              <a:t>61</a:t>
            </a:fld>
            <a:endParaRPr lang="en-US" dirty="0"/>
          </a:p>
        </p:txBody>
      </p:sp>
    </p:spTree>
    <p:extLst>
      <p:ext uri="{BB962C8B-B14F-4D97-AF65-F5344CB8AC3E}">
        <p14:creationId xmlns:p14="http://schemas.microsoft.com/office/powerpoint/2010/main" val="4292569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9063" y="754063"/>
            <a:ext cx="6711950" cy="377507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defTabSz="947867">
              <a:defRPr/>
            </a:pPr>
            <a:fld id="{DB19E439-0A36-4389-B1D4-036D35E9F4EA}" type="slidenum">
              <a:rPr lang="en-US">
                <a:solidFill>
                  <a:prstClr val="black"/>
                </a:solidFill>
                <a:latin typeface="Calibri"/>
              </a:rPr>
              <a:pPr defTabSz="947867">
                <a:defRPr/>
              </a:pPr>
              <a:t>10</a:t>
            </a:fld>
            <a:endParaRPr lang="en-US" dirty="0">
              <a:solidFill>
                <a:prstClr val="black"/>
              </a:solidFill>
              <a:latin typeface="Calibri"/>
            </a:endParaRPr>
          </a:p>
        </p:txBody>
      </p:sp>
    </p:spTree>
    <p:extLst>
      <p:ext uri="{BB962C8B-B14F-4D97-AF65-F5344CB8AC3E}">
        <p14:creationId xmlns:p14="http://schemas.microsoft.com/office/powerpoint/2010/main" val="373974228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41325" y="706438"/>
            <a:ext cx="6284913" cy="3535362"/>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DB19E439-0A36-4389-B1D4-036D35E9F4EA}" type="slidenum">
              <a:rPr lang="en-US" smtClean="0"/>
              <a:pPr>
                <a:defRPr/>
              </a:pPr>
              <a:t>62</a:t>
            </a:fld>
            <a:endParaRPr lang="en-US" dirty="0"/>
          </a:p>
        </p:txBody>
      </p:sp>
    </p:spTree>
    <p:extLst>
      <p:ext uri="{BB962C8B-B14F-4D97-AF65-F5344CB8AC3E}">
        <p14:creationId xmlns:p14="http://schemas.microsoft.com/office/powerpoint/2010/main" val="257706920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41325" y="706438"/>
            <a:ext cx="6284913" cy="3535362"/>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DB19E439-0A36-4389-B1D4-036D35E9F4EA}" type="slidenum">
              <a:rPr lang="en-US" smtClean="0"/>
              <a:pPr>
                <a:defRPr/>
              </a:pPr>
              <a:t>64</a:t>
            </a:fld>
            <a:endParaRPr lang="en-US" dirty="0"/>
          </a:p>
        </p:txBody>
      </p:sp>
    </p:spTree>
    <p:extLst>
      <p:ext uri="{BB962C8B-B14F-4D97-AF65-F5344CB8AC3E}">
        <p14:creationId xmlns:p14="http://schemas.microsoft.com/office/powerpoint/2010/main" val="147118943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2"/>
          <p:cNvSpPr>
            <a:spLocks noGrp="1" noRot="1" noChangeAspect="1" noChangeArrowheads="1" noTextEdit="1"/>
          </p:cNvSpPr>
          <p:nvPr>
            <p:ph type="sldImg"/>
          </p:nvPr>
        </p:nvSpPr>
        <p:spPr>
          <a:xfrm>
            <a:off x="439738" y="704850"/>
            <a:ext cx="6289675" cy="3538538"/>
          </a:xfrm>
          <a:ln/>
        </p:spPr>
      </p:sp>
      <p:sp>
        <p:nvSpPr>
          <p:cNvPr id="163843" name="Rectangle 3"/>
          <p:cNvSpPr>
            <a:spLocks noGrp="1" noChangeArrowheads="1"/>
          </p:cNvSpPr>
          <p:nvPr>
            <p:ph type="body" idx="1"/>
          </p:nvPr>
        </p:nvSpPr>
        <p:spPr>
          <a:xfrm>
            <a:off x="955614" y="4477439"/>
            <a:ext cx="5255878" cy="4243421"/>
          </a:xfrm>
          <a:noFill/>
          <a:ln/>
        </p:spPr>
        <p:txBody>
          <a:bodyPr/>
          <a:lstStyle/>
          <a:p>
            <a:pPr algn="just" eaLnBrk="1" hangingPunct="1"/>
            <a:r>
              <a:rPr lang="en-US" dirty="0">
                <a:latin typeface="Comic Sans MS" pitchFamily="66" charset="0"/>
                <a:cs typeface="Times New Roman" pitchFamily="18" charset="0"/>
              </a:rPr>
              <a:t>Where there is potential threats of recovery due to erosion in the value of the security or non availability of security and existence of other factors, frauds committed by borrowers etc. the account </a:t>
            </a:r>
            <a:r>
              <a:rPr lang="en-US" b="1" dirty="0">
                <a:latin typeface="Comic Sans MS" pitchFamily="66" charset="0"/>
                <a:cs typeface="Times New Roman" pitchFamily="18" charset="0"/>
              </a:rPr>
              <a:t>should be straight away classified as doubtful asset or loss asset as appropriate, irrespective of the period for which it has remained as NPA. </a:t>
            </a:r>
            <a:endParaRPr lang="en-US" dirty="0">
              <a:latin typeface="Comic Sans MS" pitchFamily="66" charset="0"/>
              <a:cs typeface="Times New Roman" pitchFamily="18" charset="0"/>
            </a:endParaRPr>
          </a:p>
          <a:p>
            <a:pPr algn="just" eaLnBrk="1" hangingPunct="1"/>
            <a:r>
              <a:rPr lang="en-US" dirty="0">
                <a:cs typeface="Times New Roman" pitchFamily="18" charset="0"/>
              </a:rPr>
              <a:t> </a:t>
            </a:r>
            <a:endParaRPr lang="en-US" dirty="0">
              <a:latin typeface="Comic Sans MS" pitchFamily="66" charset="0"/>
              <a:cs typeface="Times New Roman" pitchFamily="18" charset="0"/>
            </a:endParaRPr>
          </a:p>
          <a:p>
            <a:pPr algn="just" eaLnBrk="1" hangingPunct="1"/>
            <a:r>
              <a:rPr lang="en-US" b="1" dirty="0">
                <a:latin typeface="Comic Sans MS" pitchFamily="66" charset="0"/>
                <a:cs typeface="Times New Roman" pitchFamily="18" charset="0"/>
              </a:rPr>
              <a:t>When an account becomes NPA</a:t>
            </a:r>
            <a:r>
              <a:rPr lang="en-US" dirty="0">
                <a:latin typeface="Comic Sans MS" pitchFamily="66" charset="0"/>
                <a:cs typeface="Times New Roman" pitchFamily="18" charset="0"/>
              </a:rPr>
              <a:t> and the realizable value of </a:t>
            </a:r>
            <a:r>
              <a:rPr lang="en-US" b="1" dirty="0">
                <a:latin typeface="Comic Sans MS" pitchFamily="66" charset="0"/>
                <a:cs typeface="Times New Roman" pitchFamily="18" charset="0"/>
              </a:rPr>
              <a:t>security is less than 50%</a:t>
            </a:r>
            <a:r>
              <a:rPr lang="en-US" dirty="0">
                <a:latin typeface="Comic Sans MS" pitchFamily="66" charset="0"/>
                <a:cs typeface="Times New Roman" pitchFamily="18" charset="0"/>
              </a:rPr>
              <a:t> of the value assessed by the Branch or accepted by RBI at the time of last RBI inspection, as the case may be, the account should be classified straight away as Doubtful Debts. </a:t>
            </a:r>
          </a:p>
          <a:p>
            <a:pPr algn="just" eaLnBrk="1" hangingPunct="1"/>
            <a:endParaRPr lang="en-US" dirty="0">
              <a:latin typeface="Comic Sans MS" pitchFamily="66" charset="0"/>
              <a:cs typeface="Times New Roman" pitchFamily="18" charset="0"/>
            </a:endParaRPr>
          </a:p>
          <a:p>
            <a:pPr algn="just" eaLnBrk="1" hangingPunct="1"/>
            <a:r>
              <a:rPr lang="en-US" b="1" dirty="0">
                <a:latin typeface="Comic Sans MS" pitchFamily="66" charset="0"/>
                <a:cs typeface="Times New Roman" pitchFamily="18" charset="0"/>
              </a:rPr>
              <a:t>RBI has clarified that such a situation is called </a:t>
            </a:r>
            <a:r>
              <a:rPr lang="en-US" dirty="0">
                <a:latin typeface="Comic Sans MS" pitchFamily="66" charset="0"/>
                <a:cs typeface="Times New Roman" pitchFamily="18" charset="0"/>
              </a:rPr>
              <a:t>erosion in the value of security. </a:t>
            </a:r>
          </a:p>
        </p:txBody>
      </p:sp>
    </p:spTree>
    <p:extLst>
      <p:ext uri="{BB962C8B-B14F-4D97-AF65-F5344CB8AC3E}">
        <p14:creationId xmlns:p14="http://schemas.microsoft.com/office/powerpoint/2010/main" val="204426127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41325" y="706438"/>
            <a:ext cx="6284913" cy="3535362"/>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DB19E439-0A36-4389-B1D4-036D35E9F4EA}" type="slidenum">
              <a:rPr lang="en-US" smtClean="0"/>
              <a:pPr>
                <a:defRPr/>
              </a:pPr>
              <a:t>66</a:t>
            </a:fld>
            <a:endParaRPr lang="en-US" dirty="0"/>
          </a:p>
        </p:txBody>
      </p:sp>
    </p:spTree>
    <p:extLst>
      <p:ext uri="{BB962C8B-B14F-4D97-AF65-F5344CB8AC3E}">
        <p14:creationId xmlns:p14="http://schemas.microsoft.com/office/powerpoint/2010/main" val="53416490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Rectangle 2"/>
          <p:cNvSpPr>
            <a:spLocks noGrp="1" noRot="1" noChangeAspect="1" noChangeArrowheads="1" noTextEdit="1"/>
          </p:cNvSpPr>
          <p:nvPr>
            <p:ph type="sldImg"/>
          </p:nvPr>
        </p:nvSpPr>
        <p:spPr>
          <a:xfrm>
            <a:off x="439738" y="704850"/>
            <a:ext cx="6289675" cy="3538538"/>
          </a:xfrm>
          <a:ln/>
        </p:spPr>
      </p:sp>
      <p:sp>
        <p:nvSpPr>
          <p:cNvPr id="188419" name="Rectangle 3"/>
          <p:cNvSpPr>
            <a:spLocks noGrp="1" noChangeArrowheads="1"/>
          </p:cNvSpPr>
          <p:nvPr>
            <p:ph type="body" idx="1"/>
          </p:nvPr>
        </p:nvSpPr>
        <p:spPr>
          <a:xfrm>
            <a:off x="955614" y="4477439"/>
            <a:ext cx="5255878" cy="4243421"/>
          </a:xfrm>
          <a:noFill/>
          <a:ln/>
        </p:spPr>
        <p:txBody>
          <a:bodyPr/>
          <a:lstStyle/>
          <a:p>
            <a:pPr eaLnBrk="1" hangingPunct="1">
              <a:buFontTx/>
              <a:buChar char="•"/>
            </a:pPr>
            <a:r>
              <a:rPr lang="en-US"/>
              <a:t>Banks have a tendency to not accrue normal expenses – because of their accounting policies of 12 months expenditure.</a:t>
            </a:r>
          </a:p>
          <a:p>
            <a:pPr eaLnBrk="1" hangingPunct="1"/>
            <a:endParaRPr lang="en-US"/>
          </a:p>
          <a:p>
            <a:pPr eaLnBrk="1" hangingPunct="1">
              <a:buFontTx/>
              <a:buChar char="•"/>
            </a:pPr>
            <a:r>
              <a:rPr lang="en-US"/>
              <a:t>A reading of the accounting policy of the bank should constitute one of the first steps in bank audits. As per AS-1 the major accounting policies should form part of the final accounts- some banks have started printing the same behind the BS/PL of the branch returns.</a:t>
            </a:r>
          </a:p>
          <a:p>
            <a:pPr eaLnBrk="1" hangingPunct="1">
              <a:buFontTx/>
              <a:buChar char="•"/>
            </a:pPr>
            <a:endParaRPr lang="en-US"/>
          </a:p>
          <a:p>
            <a:pPr eaLnBrk="1" hangingPunct="1">
              <a:buFontTx/>
              <a:buChar char="•"/>
            </a:pPr>
            <a:r>
              <a:rPr lang="en-US"/>
              <a:t>Apart from framing this years MOC’s the auditor would also need to ensure that the previous years MOC’s have been accounted for. </a:t>
            </a:r>
          </a:p>
          <a:p>
            <a:pPr eaLnBrk="1" hangingPunct="1"/>
            <a:endParaRPr lang="en-US"/>
          </a:p>
          <a:p>
            <a:pPr eaLnBrk="1" hangingPunct="1">
              <a:buFontTx/>
              <a:buChar char="•"/>
            </a:pPr>
            <a:r>
              <a:rPr lang="en-US"/>
              <a:t>CROSS SELLING- is a new business which signifies the competition banks are facing- accounting of such commission needs to be as per the Accounting policy of the bank- refer the closing circular of the bank.</a:t>
            </a:r>
          </a:p>
          <a:p>
            <a:pPr eaLnBrk="1" hangingPunct="1">
              <a:buFontTx/>
              <a:buChar char="•"/>
            </a:pPr>
            <a:endParaRPr lang="en-US"/>
          </a:p>
          <a:p>
            <a:pPr eaLnBrk="1" hangingPunct="1">
              <a:buFontTx/>
              <a:buChar char="•"/>
            </a:pPr>
            <a:endParaRPr lang="en-US"/>
          </a:p>
          <a:p>
            <a:pPr eaLnBrk="1" hangingPunct="1">
              <a:buFontTx/>
              <a:buChar char="•"/>
            </a:pPr>
            <a:endParaRPr lang="en-US"/>
          </a:p>
        </p:txBody>
      </p:sp>
    </p:spTree>
    <p:extLst>
      <p:ext uri="{BB962C8B-B14F-4D97-AF65-F5344CB8AC3E}">
        <p14:creationId xmlns:p14="http://schemas.microsoft.com/office/powerpoint/2010/main" val="262323368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Rectangle 2"/>
          <p:cNvSpPr>
            <a:spLocks noGrp="1" noRot="1" noChangeAspect="1" noChangeArrowheads="1" noTextEdit="1"/>
          </p:cNvSpPr>
          <p:nvPr>
            <p:ph type="sldImg"/>
          </p:nvPr>
        </p:nvSpPr>
        <p:spPr>
          <a:xfrm>
            <a:off x="439738" y="704850"/>
            <a:ext cx="6289675" cy="3538538"/>
          </a:xfrm>
          <a:ln/>
        </p:spPr>
      </p:sp>
      <p:sp>
        <p:nvSpPr>
          <p:cNvPr id="188419" name="Rectangle 3"/>
          <p:cNvSpPr>
            <a:spLocks noGrp="1" noChangeArrowheads="1"/>
          </p:cNvSpPr>
          <p:nvPr>
            <p:ph type="body" idx="1"/>
          </p:nvPr>
        </p:nvSpPr>
        <p:spPr>
          <a:xfrm>
            <a:off x="955614" y="4477439"/>
            <a:ext cx="5255878" cy="4243421"/>
          </a:xfrm>
          <a:noFill/>
          <a:ln/>
        </p:spPr>
        <p:txBody>
          <a:bodyPr/>
          <a:lstStyle/>
          <a:p>
            <a:pPr eaLnBrk="1" hangingPunct="1">
              <a:buFontTx/>
              <a:buChar char="•"/>
            </a:pPr>
            <a:r>
              <a:rPr lang="en-US"/>
              <a:t>Banks have a tendency to not accrue normal expenses – because of their accounting policies of 12 months expenditure.</a:t>
            </a:r>
          </a:p>
          <a:p>
            <a:pPr eaLnBrk="1" hangingPunct="1"/>
            <a:endParaRPr lang="en-US"/>
          </a:p>
          <a:p>
            <a:pPr eaLnBrk="1" hangingPunct="1">
              <a:buFontTx/>
              <a:buChar char="•"/>
            </a:pPr>
            <a:r>
              <a:rPr lang="en-US"/>
              <a:t>A reading of the accounting policy of the bank should constitute one of the first steps in bank audits. As per AS-1 the major accounting policies should form part of the final accounts- some banks have started printing the same behind the BS/PL of the branch returns.</a:t>
            </a:r>
          </a:p>
          <a:p>
            <a:pPr eaLnBrk="1" hangingPunct="1">
              <a:buFontTx/>
              <a:buChar char="•"/>
            </a:pPr>
            <a:endParaRPr lang="en-US"/>
          </a:p>
          <a:p>
            <a:pPr eaLnBrk="1" hangingPunct="1">
              <a:buFontTx/>
              <a:buChar char="•"/>
            </a:pPr>
            <a:r>
              <a:rPr lang="en-US"/>
              <a:t>Apart from framing this years MOC’s the auditor would also need to ensure that the previous years MOC’s have been accounted for. </a:t>
            </a:r>
          </a:p>
          <a:p>
            <a:pPr eaLnBrk="1" hangingPunct="1"/>
            <a:endParaRPr lang="en-US"/>
          </a:p>
          <a:p>
            <a:pPr eaLnBrk="1" hangingPunct="1">
              <a:buFontTx/>
              <a:buChar char="•"/>
            </a:pPr>
            <a:r>
              <a:rPr lang="en-US"/>
              <a:t>CROSS SELLING- is a new business which signifies the competition banks are facing- accounting of such commission needs to be as per the Accounting policy of the bank- refer the closing circular of the bank.</a:t>
            </a:r>
          </a:p>
          <a:p>
            <a:pPr eaLnBrk="1" hangingPunct="1">
              <a:buFontTx/>
              <a:buChar char="•"/>
            </a:pPr>
            <a:endParaRPr lang="en-US"/>
          </a:p>
          <a:p>
            <a:pPr eaLnBrk="1" hangingPunct="1">
              <a:buFontTx/>
              <a:buChar char="•"/>
            </a:pPr>
            <a:endParaRPr lang="en-US"/>
          </a:p>
          <a:p>
            <a:pPr eaLnBrk="1" hangingPunct="1">
              <a:buFontTx/>
              <a:buChar char="•"/>
            </a:pPr>
            <a:endParaRPr lang="en-US"/>
          </a:p>
        </p:txBody>
      </p:sp>
    </p:spTree>
    <p:extLst>
      <p:ext uri="{BB962C8B-B14F-4D97-AF65-F5344CB8AC3E}">
        <p14:creationId xmlns:p14="http://schemas.microsoft.com/office/powerpoint/2010/main" val="154464664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Rectangle 2"/>
          <p:cNvSpPr>
            <a:spLocks noGrp="1" noRot="1" noChangeAspect="1" noChangeArrowheads="1" noTextEdit="1"/>
          </p:cNvSpPr>
          <p:nvPr>
            <p:ph type="sldImg"/>
          </p:nvPr>
        </p:nvSpPr>
        <p:spPr>
          <a:xfrm>
            <a:off x="439738" y="704850"/>
            <a:ext cx="6289675" cy="3538538"/>
          </a:xfrm>
          <a:ln/>
        </p:spPr>
      </p:sp>
      <p:sp>
        <p:nvSpPr>
          <p:cNvPr id="188419" name="Rectangle 3"/>
          <p:cNvSpPr>
            <a:spLocks noGrp="1" noChangeArrowheads="1"/>
          </p:cNvSpPr>
          <p:nvPr>
            <p:ph type="body" idx="1"/>
          </p:nvPr>
        </p:nvSpPr>
        <p:spPr>
          <a:xfrm>
            <a:off x="955614" y="4477439"/>
            <a:ext cx="5255878" cy="4243421"/>
          </a:xfrm>
          <a:noFill/>
          <a:ln/>
        </p:spPr>
        <p:txBody>
          <a:bodyPr/>
          <a:lstStyle/>
          <a:p>
            <a:pPr eaLnBrk="1" hangingPunct="1">
              <a:buFontTx/>
              <a:buChar char="•"/>
            </a:pPr>
            <a:r>
              <a:rPr lang="en-US"/>
              <a:t>Banks have a tendency to not accrue normal expenses – because of their accounting policies of 12 months expenditure.</a:t>
            </a:r>
          </a:p>
          <a:p>
            <a:pPr eaLnBrk="1" hangingPunct="1"/>
            <a:endParaRPr lang="en-US"/>
          </a:p>
          <a:p>
            <a:pPr eaLnBrk="1" hangingPunct="1">
              <a:buFontTx/>
              <a:buChar char="•"/>
            </a:pPr>
            <a:r>
              <a:rPr lang="en-US"/>
              <a:t>A reading of the accounting policy of the bank should constitute one of the first steps in bank audits. As per AS-1 the major accounting policies should form part of the final accounts- some banks have started printing the same behind the BS/PL of the branch returns.</a:t>
            </a:r>
          </a:p>
          <a:p>
            <a:pPr eaLnBrk="1" hangingPunct="1">
              <a:buFontTx/>
              <a:buChar char="•"/>
            </a:pPr>
            <a:endParaRPr lang="en-US"/>
          </a:p>
          <a:p>
            <a:pPr eaLnBrk="1" hangingPunct="1">
              <a:buFontTx/>
              <a:buChar char="•"/>
            </a:pPr>
            <a:r>
              <a:rPr lang="en-US"/>
              <a:t>Apart from framing this years MOC’s the auditor would also need to ensure that the previous years MOC’s have been accounted for. </a:t>
            </a:r>
          </a:p>
          <a:p>
            <a:pPr eaLnBrk="1" hangingPunct="1"/>
            <a:endParaRPr lang="en-US"/>
          </a:p>
          <a:p>
            <a:pPr eaLnBrk="1" hangingPunct="1">
              <a:buFontTx/>
              <a:buChar char="•"/>
            </a:pPr>
            <a:r>
              <a:rPr lang="en-US"/>
              <a:t>CROSS SELLING- is a new business which signifies the competition banks are facing- accounting of such commission needs to be as per the Accounting policy of the bank- refer the closing circular of the bank.</a:t>
            </a:r>
          </a:p>
          <a:p>
            <a:pPr eaLnBrk="1" hangingPunct="1">
              <a:buFontTx/>
              <a:buChar char="•"/>
            </a:pPr>
            <a:endParaRPr lang="en-US"/>
          </a:p>
          <a:p>
            <a:pPr eaLnBrk="1" hangingPunct="1">
              <a:buFontTx/>
              <a:buChar char="•"/>
            </a:pPr>
            <a:endParaRPr lang="en-US"/>
          </a:p>
          <a:p>
            <a:pPr eaLnBrk="1" hangingPunct="1">
              <a:buFontTx/>
              <a:buChar char="•"/>
            </a:pPr>
            <a:endParaRPr lang="en-US"/>
          </a:p>
        </p:txBody>
      </p:sp>
    </p:spTree>
    <p:extLst>
      <p:ext uri="{BB962C8B-B14F-4D97-AF65-F5344CB8AC3E}">
        <p14:creationId xmlns:p14="http://schemas.microsoft.com/office/powerpoint/2010/main" val="325113509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Rectangle 2"/>
          <p:cNvSpPr>
            <a:spLocks noGrp="1" noRot="1" noChangeAspect="1" noChangeArrowheads="1" noTextEdit="1"/>
          </p:cNvSpPr>
          <p:nvPr>
            <p:ph type="sldImg"/>
          </p:nvPr>
        </p:nvSpPr>
        <p:spPr>
          <a:xfrm>
            <a:off x="439738" y="704850"/>
            <a:ext cx="6289675" cy="3538538"/>
          </a:xfrm>
          <a:ln/>
        </p:spPr>
      </p:sp>
      <p:sp>
        <p:nvSpPr>
          <p:cNvPr id="189443" name="Rectangle 3"/>
          <p:cNvSpPr>
            <a:spLocks noGrp="1" noChangeArrowheads="1"/>
          </p:cNvSpPr>
          <p:nvPr>
            <p:ph type="body" idx="1"/>
          </p:nvPr>
        </p:nvSpPr>
        <p:spPr>
          <a:xfrm>
            <a:off x="955614" y="4477439"/>
            <a:ext cx="5255878" cy="4243421"/>
          </a:xfrm>
          <a:noFill/>
          <a:ln/>
        </p:spPr>
        <p:txBody>
          <a:bodyPr/>
          <a:lstStyle/>
          <a:p>
            <a:pPr eaLnBrk="1" hangingPunct="1">
              <a:buFontTx/>
              <a:buChar char="•"/>
            </a:pPr>
            <a:r>
              <a:rPr lang="en-US"/>
              <a:t>Banks have a tendency to not accrue normal expenses – because of their accounting policies of 12 months expenditure.</a:t>
            </a:r>
          </a:p>
          <a:p>
            <a:pPr eaLnBrk="1" hangingPunct="1"/>
            <a:endParaRPr lang="en-US"/>
          </a:p>
          <a:p>
            <a:pPr eaLnBrk="1" hangingPunct="1">
              <a:buFontTx/>
              <a:buChar char="•"/>
            </a:pPr>
            <a:r>
              <a:rPr lang="en-US"/>
              <a:t>A reading of the accounting policy of the bank should constitute one of the first steps in bank audits. As per AS-1 the major accounting policies should form part of the final accounts- some banks have started printing the same behind the BS/PL of the branch returns.</a:t>
            </a:r>
          </a:p>
          <a:p>
            <a:pPr eaLnBrk="1" hangingPunct="1">
              <a:buFontTx/>
              <a:buChar char="•"/>
            </a:pPr>
            <a:endParaRPr lang="en-US"/>
          </a:p>
          <a:p>
            <a:pPr eaLnBrk="1" hangingPunct="1">
              <a:buFontTx/>
              <a:buChar char="•"/>
            </a:pPr>
            <a:r>
              <a:rPr lang="en-US"/>
              <a:t>Apart from framing this years MOC’s the auditor would also need to ensure that the previous years MOC’s have been accounted for. </a:t>
            </a:r>
          </a:p>
          <a:p>
            <a:pPr eaLnBrk="1" hangingPunct="1"/>
            <a:endParaRPr lang="en-US"/>
          </a:p>
          <a:p>
            <a:pPr eaLnBrk="1" hangingPunct="1">
              <a:buFontTx/>
              <a:buChar char="•"/>
            </a:pPr>
            <a:r>
              <a:rPr lang="en-US"/>
              <a:t>CROSS SELLING- is a new business which signifies the competition banks are facing- accounting of such commission needs to be as per the Accounting policy of the bank- refer the closing circular of the bank.</a:t>
            </a:r>
          </a:p>
          <a:p>
            <a:pPr eaLnBrk="1" hangingPunct="1">
              <a:buFontTx/>
              <a:buChar char="•"/>
            </a:pPr>
            <a:endParaRPr lang="en-US"/>
          </a:p>
          <a:p>
            <a:pPr eaLnBrk="1" hangingPunct="1">
              <a:buFontTx/>
              <a:buChar char="•"/>
            </a:pPr>
            <a:endParaRPr lang="en-US"/>
          </a:p>
          <a:p>
            <a:pPr eaLnBrk="1" hangingPunct="1">
              <a:buFontTx/>
              <a:buChar char="•"/>
            </a:pPr>
            <a:endParaRPr lang="en-US"/>
          </a:p>
        </p:txBody>
      </p:sp>
    </p:spTree>
    <p:extLst>
      <p:ext uri="{BB962C8B-B14F-4D97-AF65-F5344CB8AC3E}">
        <p14:creationId xmlns:p14="http://schemas.microsoft.com/office/powerpoint/2010/main" val="49779782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41325" y="706438"/>
            <a:ext cx="6284913" cy="3535362"/>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DB19E439-0A36-4389-B1D4-036D35E9F4EA}" type="slidenum">
              <a:rPr lang="en-US" smtClean="0"/>
              <a:pPr>
                <a:defRPr/>
              </a:pPr>
              <a:t>71</a:t>
            </a:fld>
            <a:endParaRPr lang="en-US" dirty="0"/>
          </a:p>
        </p:txBody>
      </p:sp>
    </p:spTree>
    <p:extLst>
      <p:ext uri="{BB962C8B-B14F-4D97-AF65-F5344CB8AC3E}">
        <p14:creationId xmlns:p14="http://schemas.microsoft.com/office/powerpoint/2010/main" val="38581575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Rectangle 2"/>
          <p:cNvSpPr>
            <a:spLocks noGrp="1" noRot="1" noChangeAspect="1" noChangeArrowheads="1" noTextEdit="1"/>
          </p:cNvSpPr>
          <p:nvPr>
            <p:ph type="sldImg"/>
          </p:nvPr>
        </p:nvSpPr>
        <p:spPr>
          <a:xfrm>
            <a:off x="439738" y="704850"/>
            <a:ext cx="6289675" cy="3538538"/>
          </a:xfrm>
          <a:ln/>
        </p:spPr>
      </p:sp>
      <p:sp>
        <p:nvSpPr>
          <p:cNvPr id="189443" name="Rectangle 3"/>
          <p:cNvSpPr>
            <a:spLocks noGrp="1" noChangeArrowheads="1"/>
          </p:cNvSpPr>
          <p:nvPr>
            <p:ph type="body" idx="1"/>
          </p:nvPr>
        </p:nvSpPr>
        <p:spPr>
          <a:xfrm>
            <a:off x="955614" y="4477439"/>
            <a:ext cx="5255878" cy="4243421"/>
          </a:xfrm>
          <a:noFill/>
          <a:ln/>
        </p:spPr>
        <p:txBody>
          <a:bodyPr/>
          <a:lstStyle/>
          <a:p>
            <a:pPr eaLnBrk="1" hangingPunct="1">
              <a:buFontTx/>
              <a:buChar char="•"/>
            </a:pPr>
            <a:r>
              <a:rPr lang="en-US"/>
              <a:t>Banks have a tendency to not accrue normal expenses – because of their accounting policies of 12 months expenditure.</a:t>
            </a:r>
          </a:p>
          <a:p>
            <a:pPr eaLnBrk="1" hangingPunct="1"/>
            <a:endParaRPr lang="en-US"/>
          </a:p>
          <a:p>
            <a:pPr eaLnBrk="1" hangingPunct="1">
              <a:buFontTx/>
              <a:buChar char="•"/>
            </a:pPr>
            <a:r>
              <a:rPr lang="en-US"/>
              <a:t>A reading of the accounting policy of the bank should constitute one of the first steps in bank audits. As per AS-1 the major accounting policies should form part of the final accounts- some banks have started printing the same behind the BS/PL of the branch returns.</a:t>
            </a:r>
          </a:p>
          <a:p>
            <a:pPr eaLnBrk="1" hangingPunct="1">
              <a:buFontTx/>
              <a:buChar char="•"/>
            </a:pPr>
            <a:endParaRPr lang="en-US"/>
          </a:p>
          <a:p>
            <a:pPr eaLnBrk="1" hangingPunct="1">
              <a:buFontTx/>
              <a:buChar char="•"/>
            </a:pPr>
            <a:r>
              <a:rPr lang="en-US"/>
              <a:t>Apart from framing this years MOC’s the auditor would also need to ensure that the previous years MOC’s have been accounted for. </a:t>
            </a:r>
          </a:p>
          <a:p>
            <a:pPr eaLnBrk="1" hangingPunct="1"/>
            <a:endParaRPr lang="en-US"/>
          </a:p>
          <a:p>
            <a:pPr eaLnBrk="1" hangingPunct="1">
              <a:buFontTx/>
              <a:buChar char="•"/>
            </a:pPr>
            <a:r>
              <a:rPr lang="en-US"/>
              <a:t>CROSS SELLING- is a new business which signifies the competition banks are facing- accounting of such commission needs to be as per the Accounting policy of the bank- refer the closing circular of the bank.</a:t>
            </a:r>
          </a:p>
          <a:p>
            <a:pPr eaLnBrk="1" hangingPunct="1">
              <a:buFontTx/>
              <a:buChar char="•"/>
            </a:pPr>
            <a:endParaRPr lang="en-US"/>
          </a:p>
          <a:p>
            <a:pPr eaLnBrk="1" hangingPunct="1">
              <a:buFontTx/>
              <a:buChar char="•"/>
            </a:pPr>
            <a:endParaRPr lang="en-US"/>
          </a:p>
          <a:p>
            <a:pPr eaLnBrk="1" hangingPunct="1">
              <a:buFontTx/>
              <a:buChar char="•"/>
            </a:pPr>
            <a:endParaRPr lang="en-US"/>
          </a:p>
        </p:txBody>
      </p:sp>
    </p:spTree>
    <p:extLst>
      <p:ext uri="{BB962C8B-B14F-4D97-AF65-F5344CB8AC3E}">
        <p14:creationId xmlns:p14="http://schemas.microsoft.com/office/powerpoint/2010/main" val="35043393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9063" y="754063"/>
            <a:ext cx="6711950" cy="3775075"/>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defTabSz="947867">
              <a:defRPr/>
            </a:pPr>
            <a:fld id="{C0F4A2C8-6C88-4E71-83EE-698B9D4FE22F}" type="slidenum">
              <a:rPr lang="en-US">
                <a:solidFill>
                  <a:prstClr val="black"/>
                </a:solidFill>
                <a:latin typeface="Calibri"/>
              </a:rPr>
              <a:pPr defTabSz="947867">
                <a:defRPr/>
              </a:pPr>
              <a:t>11</a:t>
            </a:fld>
            <a:endParaRPr lang="en-US" dirty="0">
              <a:solidFill>
                <a:prstClr val="black"/>
              </a:solidFill>
              <a:latin typeface="Calibri"/>
            </a:endParaRPr>
          </a:p>
        </p:txBody>
      </p:sp>
    </p:spTree>
    <p:extLst>
      <p:ext uri="{BB962C8B-B14F-4D97-AF65-F5344CB8AC3E}">
        <p14:creationId xmlns:p14="http://schemas.microsoft.com/office/powerpoint/2010/main" val="37826658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9063" y="754063"/>
            <a:ext cx="6711950" cy="3775075"/>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defTabSz="947867">
              <a:defRPr/>
            </a:pPr>
            <a:fld id="{C0F4A2C8-6C88-4E71-83EE-698B9D4FE22F}" type="slidenum">
              <a:rPr lang="en-US">
                <a:solidFill>
                  <a:prstClr val="black"/>
                </a:solidFill>
                <a:latin typeface="Calibri"/>
              </a:rPr>
              <a:pPr defTabSz="947867">
                <a:defRPr/>
              </a:pPr>
              <a:t>12</a:t>
            </a:fld>
            <a:endParaRPr lang="en-US" dirty="0">
              <a:solidFill>
                <a:prstClr val="black"/>
              </a:solidFill>
              <a:latin typeface="Calibri"/>
            </a:endParaRPr>
          </a:p>
        </p:txBody>
      </p:sp>
    </p:spTree>
    <p:extLst>
      <p:ext uri="{BB962C8B-B14F-4D97-AF65-F5344CB8AC3E}">
        <p14:creationId xmlns:p14="http://schemas.microsoft.com/office/powerpoint/2010/main" val="9375574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9063" y="754063"/>
            <a:ext cx="6711950" cy="3775075"/>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defTabSz="947867">
              <a:defRPr/>
            </a:pPr>
            <a:fld id="{C0F4A2C8-6C88-4E71-83EE-698B9D4FE22F}" type="slidenum">
              <a:rPr lang="en-US">
                <a:solidFill>
                  <a:prstClr val="black"/>
                </a:solidFill>
                <a:latin typeface="Calibri"/>
              </a:rPr>
              <a:pPr defTabSz="947867">
                <a:defRPr/>
              </a:pPr>
              <a:t>13</a:t>
            </a:fld>
            <a:endParaRPr lang="en-US" dirty="0">
              <a:solidFill>
                <a:prstClr val="black"/>
              </a:solidFill>
              <a:latin typeface="Calibri"/>
            </a:endParaRPr>
          </a:p>
        </p:txBody>
      </p:sp>
    </p:spTree>
    <p:extLst>
      <p:ext uri="{BB962C8B-B14F-4D97-AF65-F5344CB8AC3E}">
        <p14:creationId xmlns:p14="http://schemas.microsoft.com/office/powerpoint/2010/main" val="19405083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9063" y="754063"/>
            <a:ext cx="6711950" cy="3775075"/>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defTabSz="947867">
              <a:defRPr/>
            </a:pPr>
            <a:fld id="{C0F4A2C8-6C88-4E71-83EE-698B9D4FE22F}" type="slidenum">
              <a:rPr lang="en-US">
                <a:solidFill>
                  <a:prstClr val="black"/>
                </a:solidFill>
                <a:latin typeface="Calibri"/>
              </a:rPr>
              <a:pPr defTabSz="947867">
                <a:defRPr/>
              </a:pPr>
              <a:t>14</a:t>
            </a:fld>
            <a:endParaRPr lang="en-US" dirty="0">
              <a:solidFill>
                <a:prstClr val="black"/>
              </a:solidFill>
              <a:latin typeface="Calibri"/>
            </a:endParaRPr>
          </a:p>
        </p:txBody>
      </p:sp>
    </p:spTree>
    <p:extLst>
      <p:ext uri="{BB962C8B-B14F-4D97-AF65-F5344CB8AC3E}">
        <p14:creationId xmlns:p14="http://schemas.microsoft.com/office/powerpoint/2010/main" val="36667347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9063" y="754063"/>
            <a:ext cx="6711950" cy="3775075"/>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defTabSz="947867">
              <a:defRPr/>
            </a:pPr>
            <a:fld id="{C0F4A2C8-6C88-4E71-83EE-698B9D4FE22F}" type="slidenum">
              <a:rPr lang="en-US">
                <a:solidFill>
                  <a:prstClr val="black"/>
                </a:solidFill>
                <a:latin typeface="Calibri"/>
              </a:rPr>
              <a:pPr defTabSz="947867">
                <a:defRPr/>
              </a:pPr>
              <a:t>15</a:t>
            </a:fld>
            <a:endParaRPr lang="en-US" dirty="0">
              <a:solidFill>
                <a:prstClr val="black"/>
              </a:solidFill>
              <a:latin typeface="Calibri"/>
            </a:endParaRPr>
          </a:p>
        </p:txBody>
      </p:sp>
    </p:spTree>
    <p:extLst>
      <p:ext uri="{BB962C8B-B14F-4D97-AF65-F5344CB8AC3E}">
        <p14:creationId xmlns:p14="http://schemas.microsoft.com/office/powerpoint/2010/main" val="31531264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9063" y="754063"/>
            <a:ext cx="6711950" cy="3775075"/>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defTabSz="947867">
              <a:defRPr/>
            </a:pPr>
            <a:fld id="{C0F4A2C8-6C88-4E71-83EE-698B9D4FE22F}" type="slidenum">
              <a:rPr lang="en-US">
                <a:solidFill>
                  <a:prstClr val="black"/>
                </a:solidFill>
                <a:latin typeface="Calibri"/>
              </a:rPr>
              <a:pPr defTabSz="947867">
                <a:defRPr/>
              </a:pPr>
              <a:t>16</a:t>
            </a:fld>
            <a:endParaRPr lang="en-US" dirty="0">
              <a:solidFill>
                <a:prstClr val="black"/>
              </a:solidFill>
              <a:latin typeface="Calibri"/>
            </a:endParaRPr>
          </a:p>
        </p:txBody>
      </p:sp>
    </p:spTree>
    <p:extLst>
      <p:ext uri="{BB962C8B-B14F-4D97-AF65-F5344CB8AC3E}">
        <p14:creationId xmlns:p14="http://schemas.microsoft.com/office/powerpoint/2010/main" val="19087161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761963" y="6286521"/>
            <a:ext cx="2844800" cy="365125"/>
          </a:xfrm>
        </p:spPr>
        <p:txBody>
          <a:bodyPr/>
          <a:lstStyle/>
          <a:p>
            <a:fld id="{7A4255D7-5C1D-4E7D-81CB-78945EE0B61E}" type="datetime1">
              <a:rPr lang="en-US" smtClean="0"/>
              <a:pPr/>
              <a:t>3/29/2025</a:t>
            </a:fld>
            <a:endParaRPr lang="en-US" dirty="0"/>
          </a:p>
        </p:txBody>
      </p:sp>
      <p:sp>
        <p:nvSpPr>
          <p:cNvPr id="5" name="Footer Placeholder 4"/>
          <p:cNvSpPr>
            <a:spLocks noGrp="1"/>
          </p:cNvSpPr>
          <p:nvPr>
            <p:ph type="ftr" sz="quarter" idx="11"/>
          </p:nvPr>
        </p:nvSpPr>
        <p:spPr>
          <a:xfrm>
            <a:off x="4165600" y="5300664"/>
            <a:ext cx="3860800" cy="365125"/>
          </a:xfrm>
          <a:prstGeom prst="rect">
            <a:avLst/>
          </a:prstGeom>
        </p:spPr>
        <p:txBody>
          <a:bodyPr/>
          <a:lstStyle>
            <a:lvl1pPr>
              <a:defRPr sz="2000" b="1"/>
            </a:lvl1pPr>
          </a:lstStyle>
          <a:p>
            <a:r>
              <a:rPr lang="en-US"/>
              <a:t>Agarwal &amp; Saxena, Chartered Accountants</a:t>
            </a:r>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2B39014-B8FC-4D60-B37D-493DAC23B28A}" type="datetime1">
              <a:rPr lang="en-US" smtClean="0"/>
              <a:pPr/>
              <a:t>3/29/2025</a:t>
            </a:fld>
            <a:endParaRPr lang="en-US" dirty="0"/>
          </a:p>
        </p:txBody>
      </p:sp>
      <p:sp>
        <p:nvSpPr>
          <p:cNvPr id="5" name="Footer Placeholder 4"/>
          <p:cNvSpPr>
            <a:spLocks noGrp="1"/>
          </p:cNvSpPr>
          <p:nvPr>
            <p:ph type="ftr" sz="quarter" idx="11"/>
          </p:nvPr>
        </p:nvSpPr>
        <p:spPr>
          <a:xfrm>
            <a:off x="4165600" y="5300664"/>
            <a:ext cx="3860800" cy="365125"/>
          </a:xfrm>
          <a:prstGeom prst="rect">
            <a:avLst/>
          </a:prstGeom>
        </p:spPr>
        <p:txBody>
          <a:bodyPr/>
          <a:lstStyle/>
          <a:p>
            <a:r>
              <a:rPr lang="en-US"/>
              <a:t>Agarwal &amp; Saxena, Chartered Accountants</a:t>
            </a:r>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E4EE5EC-51D6-41AD-9B31-3D8DF4406B78}" type="datetime1">
              <a:rPr lang="en-US" smtClean="0"/>
              <a:pPr/>
              <a:t>3/29/2025</a:t>
            </a:fld>
            <a:endParaRPr lang="en-US" dirty="0"/>
          </a:p>
        </p:txBody>
      </p:sp>
      <p:sp>
        <p:nvSpPr>
          <p:cNvPr id="5" name="Footer Placeholder 4"/>
          <p:cNvSpPr>
            <a:spLocks noGrp="1"/>
          </p:cNvSpPr>
          <p:nvPr>
            <p:ph type="ftr" sz="quarter" idx="11"/>
          </p:nvPr>
        </p:nvSpPr>
        <p:spPr>
          <a:xfrm>
            <a:off x="4165600" y="5300664"/>
            <a:ext cx="3860800" cy="365125"/>
          </a:xfrm>
          <a:prstGeom prst="rect">
            <a:avLst/>
          </a:prstGeom>
        </p:spPr>
        <p:txBody>
          <a:bodyPr/>
          <a:lstStyle/>
          <a:p>
            <a:r>
              <a:rPr lang="en-US"/>
              <a:t>Agarwal &amp; Saxena, Chartered Accountants</a:t>
            </a:r>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80000" y="2700001"/>
            <a:ext cx="11232000" cy="430887"/>
          </a:xfrm>
        </p:spPr>
        <p:txBody>
          <a:bodyPr lIns="0" tIns="0" rIns="0" bIns="0" anchor="t" anchorCtr="0">
            <a:spAutoFit/>
          </a:bodyPr>
          <a:lstStyle>
            <a:lvl1pPr algn="l">
              <a:defRPr sz="2800" b="0">
                <a:solidFill>
                  <a:schemeClr val="accent1"/>
                </a:solidFill>
                <a:latin typeface="+mj-lt"/>
              </a:defRPr>
            </a:lvl1pPr>
          </a:lstStyle>
          <a:p>
            <a:r>
              <a:rPr lang="en-US"/>
              <a:t>Click to edit Master title style</a:t>
            </a:r>
            <a:endParaRPr lang="en-GB" dirty="0"/>
          </a:p>
        </p:txBody>
      </p:sp>
      <p:sp>
        <p:nvSpPr>
          <p:cNvPr id="3" name="Subtitle 2"/>
          <p:cNvSpPr>
            <a:spLocks noGrp="1"/>
          </p:cNvSpPr>
          <p:nvPr>
            <p:ph type="subTitle" idx="1"/>
          </p:nvPr>
        </p:nvSpPr>
        <p:spPr>
          <a:xfrm>
            <a:off x="480000" y="5400001"/>
            <a:ext cx="7200000" cy="276999"/>
          </a:xfrm>
        </p:spPr>
        <p:txBody>
          <a:bodyPr lIns="0" tIns="0" rIns="0" bIns="0">
            <a:spAutoFit/>
          </a:bodyPr>
          <a:lstStyle>
            <a:lvl1pPr marL="0" indent="0" algn="l">
              <a:buNone/>
              <a:defRPr sz="1800">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spTree>
    <p:extLst>
      <p:ext uri="{BB962C8B-B14F-4D97-AF65-F5344CB8AC3E}">
        <p14:creationId xmlns:p14="http://schemas.microsoft.com/office/powerpoint/2010/main" val="12072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Section Header">
    <p:bg>
      <p:bgPr>
        <a:solidFill>
          <a:schemeClr val="accent2"/>
        </a:solidFill>
        <a:effectLst/>
      </p:bgPr>
    </p:bg>
    <p:spTree>
      <p:nvGrpSpPr>
        <p:cNvPr id="1" name=""/>
        <p:cNvGrpSpPr/>
        <p:nvPr/>
      </p:nvGrpSpPr>
      <p:grpSpPr>
        <a:xfrm>
          <a:off x="0" y="0"/>
          <a:ext cx="0" cy="0"/>
          <a:chOff x="0" y="0"/>
          <a:chExt cx="0" cy="0"/>
        </a:xfrm>
      </p:grpSpPr>
      <p:sp>
        <p:nvSpPr>
          <p:cNvPr id="9" name="Title 8"/>
          <p:cNvSpPr>
            <a:spLocks noGrp="1"/>
          </p:cNvSpPr>
          <p:nvPr>
            <p:ph type="title"/>
          </p:nvPr>
        </p:nvSpPr>
        <p:spPr>
          <a:xfrm>
            <a:off x="480000" y="2160001"/>
            <a:ext cx="11232000" cy="800219"/>
          </a:xfrm>
        </p:spPr>
        <p:txBody>
          <a:bodyPr vert="horz" wrap="square" lIns="0" tIns="0" rIns="0" bIns="0" rtlCol="0" anchor="t" anchorCtr="0">
            <a:spAutoFit/>
          </a:bodyPr>
          <a:lstStyle>
            <a:lvl1pPr algn="l" defTabSz="914400" rtl="0" eaLnBrk="1" latinLnBrk="0" hangingPunct="1">
              <a:spcBef>
                <a:spcPct val="0"/>
              </a:spcBef>
              <a:buNone/>
              <a:defRPr lang="en-GB" sz="5200" b="0" kern="1200" dirty="0" smtClean="0">
                <a:solidFill>
                  <a:schemeClr val="bg1"/>
                </a:solidFill>
                <a:latin typeface="+mj-lt"/>
                <a:ea typeface="+mj-ea"/>
                <a:cs typeface="+mj-cs"/>
              </a:defRPr>
            </a:lvl1pPr>
          </a:lstStyle>
          <a:p>
            <a:r>
              <a:rPr lang="en-US"/>
              <a:t>Click to edit Master title style</a:t>
            </a:r>
            <a:endParaRPr lang="en-GB" dirty="0"/>
          </a:p>
        </p:txBody>
      </p:sp>
      <p:sp>
        <p:nvSpPr>
          <p:cNvPr id="10" name="Slide Number Placeholder 9"/>
          <p:cNvSpPr>
            <a:spLocks noGrp="1"/>
          </p:cNvSpPr>
          <p:nvPr>
            <p:ph type="sldNum" sz="quarter" idx="10"/>
          </p:nvPr>
        </p:nvSpPr>
        <p:spPr/>
        <p:txBody>
          <a:bodyPr/>
          <a:lstStyle>
            <a:lvl1pPr>
              <a:defRPr>
                <a:solidFill>
                  <a:schemeClr val="bg1"/>
                </a:solidFill>
              </a:defRPr>
            </a:lvl1pPr>
          </a:lstStyle>
          <a:p>
            <a:fld id="{313880FF-B11A-4FA9-B5CC-7226C1B8517C}" type="slidenum">
              <a:rPr lang="en-GB" smtClean="0">
                <a:solidFill>
                  <a:srgbClr val="FFFFFF"/>
                </a:solidFill>
              </a:rPr>
              <a:pPr/>
              <a:t>‹#›</a:t>
            </a:fld>
            <a:endParaRPr lang="en-GB" dirty="0">
              <a:solidFill>
                <a:srgbClr val="FFFFFF"/>
              </a:solidFill>
            </a:endParaRPr>
          </a:p>
        </p:txBody>
      </p:sp>
      <p:sp>
        <p:nvSpPr>
          <p:cNvPr id="11" name="Footer Placeholder 10"/>
          <p:cNvSpPr>
            <a:spLocks noGrp="1"/>
          </p:cNvSpPr>
          <p:nvPr>
            <p:ph type="ftr" sz="quarter" idx="11"/>
          </p:nvPr>
        </p:nvSpPr>
        <p:spPr>
          <a:xfrm>
            <a:off x="960000" y="6570001"/>
            <a:ext cx="7200000" cy="123111"/>
          </a:xfrm>
          <a:prstGeom prst="rect">
            <a:avLst/>
          </a:prstGeom>
        </p:spPr>
        <p:txBody>
          <a:bodyPr/>
          <a:lstStyle>
            <a:lvl1pPr>
              <a:defRPr>
                <a:solidFill>
                  <a:schemeClr val="bg1"/>
                </a:solidFill>
              </a:defRPr>
            </a:lvl1pPr>
          </a:lstStyle>
          <a:p>
            <a:r>
              <a:rPr lang="en-GB">
                <a:solidFill>
                  <a:srgbClr val="FFFFFF"/>
                </a:solidFill>
              </a:rPr>
              <a:t>Deloitte</a:t>
            </a:r>
            <a:endParaRPr lang="en-GB" dirty="0">
              <a:solidFill>
                <a:srgbClr val="FFFFFF"/>
              </a:solidFill>
            </a:endParaRPr>
          </a:p>
        </p:txBody>
      </p:sp>
    </p:spTree>
    <p:extLst>
      <p:ext uri="{BB962C8B-B14F-4D97-AF65-F5344CB8AC3E}">
        <p14:creationId xmlns:p14="http://schemas.microsoft.com/office/powerpoint/2010/main" val="31557498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80000" y="1170000"/>
            <a:ext cx="4560000" cy="1292662"/>
          </a:xfrm>
        </p:spPr>
        <p:txBody>
          <a:bodyPr vert="horz" wrap="square" lIns="0" tIns="0" rIns="0" bIns="0" rtlCol="0" anchor="t" anchorCtr="0">
            <a:spAutoFit/>
          </a:bodyPr>
          <a:lstStyle>
            <a:lvl1pPr algn="l" defTabSz="914400" rtl="0" eaLnBrk="1" latinLnBrk="0" hangingPunct="1">
              <a:spcBef>
                <a:spcPct val="0"/>
              </a:spcBef>
              <a:buNone/>
              <a:defRPr lang="en-GB" sz="4200" b="0" kern="1200" dirty="0" smtClean="0">
                <a:solidFill>
                  <a:schemeClr val="accent1"/>
                </a:solidFill>
                <a:latin typeface="+mj-lt"/>
                <a:ea typeface="+mj-ea"/>
                <a:cs typeface="+mj-cs"/>
              </a:defRPr>
            </a:lvl1pPr>
          </a:lstStyle>
          <a:p>
            <a:r>
              <a:rPr lang="en-US"/>
              <a:t>Click to edit Master title style</a:t>
            </a:r>
            <a:endParaRPr lang="en-GB" dirty="0"/>
          </a:p>
        </p:txBody>
      </p:sp>
      <p:sp>
        <p:nvSpPr>
          <p:cNvPr id="3" name="Picture Placeholder 2"/>
          <p:cNvSpPr>
            <a:spLocks noGrp="1"/>
          </p:cNvSpPr>
          <p:nvPr>
            <p:ph type="pic" idx="1"/>
          </p:nvPr>
        </p:nvSpPr>
        <p:spPr>
          <a:xfrm>
            <a:off x="5160000" y="360000"/>
            <a:ext cx="6552000" cy="6030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endParaRPr lang="en-GB" dirty="0"/>
          </a:p>
        </p:txBody>
      </p:sp>
      <p:sp>
        <p:nvSpPr>
          <p:cNvPr id="9" name="Date Placeholder 3"/>
          <p:cNvSpPr txBox="1">
            <a:spLocks/>
          </p:cNvSpPr>
          <p:nvPr userDrawn="1"/>
        </p:nvSpPr>
        <p:spPr>
          <a:xfrm>
            <a:off x="9411697" y="6570001"/>
            <a:ext cx="2300309" cy="123111"/>
          </a:xfrm>
          <a:prstGeom prst="rect">
            <a:avLst/>
          </a:prstGeom>
        </p:spPr>
        <p:txBody>
          <a:bodyPr vert="horz" wrap="none" lIns="0" tIns="0" rIns="0" bIns="0" rtlCol="0" anchor="t" anchorCtr="0">
            <a:spAutoFit/>
          </a:bodyPr>
          <a:lstStyle>
            <a:lvl1pPr marL="0" marR="0" indent="0" algn="r" defTabSz="914400" rtl="0" eaLnBrk="0" fontAlgn="auto" latinLnBrk="0" hangingPunct="0">
              <a:lnSpc>
                <a:spcPct val="100000"/>
              </a:lnSpc>
              <a:spcBef>
                <a:spcPts val="0"/>
              </a:spcBef>
              <a:spcAft>
                <a:spcPct val="0"/>
              </a:spcAft>
              <a:buClrTx/>
              <a:buSzTx/>
              <a:buFontTx/>
              <a:buNone/>
              <a:tabLst/>
              <a:defRPr sz="800">
                <a:solidFill>
                  <a:schemeClr val="accent1"/>
                </a:solidFill>
              </a:defRPr>
            </a:lvl1pPr>
          </a:lstStyle>
          <a:p>
            <a:pPr>
              <a:defRPr/>
            </a:pPr>
            <a:r>
              <a:rPr lang="en-GB" sz="800" dirty="0">
                <a:solidFill>
                  <a:srgbClr val="002776"/>
                </a:solidFill>
              </a:rPr>
              <a:t>©2010 Deloitte Touche Tohmatsu India Private Limited</a:t>
            </a:r>
          </a:p>
        </p:txBody>
      </p:sp>
      <p:sp>
        <p:nvSpPr>
          <p:cNvPr id="10" name="Slide Number Placeholder 9"/>
          <p:cNvSpPr>
            <a:spLocks noGrp="1"/>
          </p:cNvSpPr>
          <p:nvPr>
            <p:ph type="sldNum" sz="quarter" idx="10"/>
          </p:nvPr>
        </p:nvSpPr>
        <p:spPr>
          <a:xfrm>
            <a:off x="480000" y="6570001"/>
            <a:ext cx="480000" cy="123111"/>
          </a:xfrm>
        </p:spPr>
        <p:txBody>
          <a:bodyPr/>
          <a:lstStyle/>
          <a:p>
            <a:fld id="{313880FF-B11A-4FA9-B5CC-7226C1B8517C}" type="slidenum">
              <a:rPr lang="en-GB" smtClean="0">
                <a:solidFill>
                  <a:srgbClr val="002776"/>
                </a:solidFill>
              </a:rPr>
              <a:pPr/>
              <a:t>‹#›</a:t>
            </a:fld>
            <a:endParaRPr lang="en-GB" dirty="0">
              <a:solidFill>
                <a:srgbClr val="002776"/>
              </a:solidFill>
            </a:endParaRPr>
          </a:p>
        </p:txBody>
      </p:sp>
      <p:sp>
        <p:nvSpPr>
          <p:cNvPr id="11" name="Footer Placeholder 10"/>
          <p:cNvSpPr>
            <a:spLocks noGrp="1"/>
          </p:cNvSpPr>
          <p:nvPr>
            <p:ph type="ftr" sz="quarter" idx="11"/>
          </p:nvPr>
        </p:nvSpPr>
        <p:spPr>
          <a:xfrm>
            <a:off x="666712" y="6734890"/>
            <a:ext cx="7200000" cy="123111"/>
          </a:xfrm>
          <a:prstGeom prst="rect">
            <a:avLst/>
          </a:prstGeom>
        </p:spPr>
        <p:txBody>
          <a:bodyPr/>
          <a:lstStyle/>
          <a:p>
            <a:r>
              <a:rPr lang="en-GB">
                <a:solidFill>
                  <a:srgbClr val="002776"/>
                </a:solidFill>
              </a:rPr>
              <a:t>Deloitte</a:t>
            </a:r>
            <a:endParaRPr lang="en-GB" dirty="0">
              <a:solidFill>
                <a:srgbClr val="002776"/>
              </a:solidFill>
            </a:endParaRPr>
          </a:p>
        </p:txBody>
      </p:sp>
    </p:spTree>
    <p:extLst>
      <p:ext uri="{BB962C8B-B14F-4D97-AF65-F5344CB8AC3E}">
        <p14:creationId xmlns:p14="http://schemas.microsoft.com/office/powerpoint/2010/main" val="28119267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Title and Content 1">
    <p:spTree>
      <p:nvGrpSpPr>
        <p:cNvPr id="1" name=""/>
        <p:cNvGrpSpPr/>
        <p:nvPr/>
      </p:nvGrpSpPr>
      <p:grpSpPr>
        <a:xfrm>
          <a:off x="0" y="0"/>
          <a:ext cx="0" cy="0"/>
          <a:chOff x="0" y="0"/>
          <a:chExt cx="0" cy="0"/>
        </a:xfrm>
      </p:grpSpPr>
      <p:sp>
        <p:nvSpPr>
          <p:cNvPr id="14" name="Title Placeholder 1"/>
          <p:cNvSpPr>
            <a:spLocks noGrp="1"/>
          </p:cNvSpPr>
          <p:nvPr>
            <p:ph type="title"/>
          </p:nvPr>
        </p:nvSpPr>
        <p:spPr>
          <a:xfrm>
            <a:off x="493484" y="295683"/>
            <a:ext cx="11184000" cy="469492"/>
          </a:xfrm>
          <a:prstGeom prst="rect">
            <a:avLst/>
          </a:prstGeom>
        </p:spPr>
        <p:txBody>
          <a:bodyPr vert="horz" lIns="0" tIns="0" rIns="0" bIns="0" rtlCol="0" anchor="t" anchorCtr="0">
            <a:noAutofit/>
          </a:bodyPr>
          <a:lstStyle/>
          <a:p>
            <a:r>
              <a:rPr lang="en-US" dirty="0"/>
              <a:t>Click to edit Master title style</a:t>
            </a:r>
            <a:endParaRPr lang="en-GB" dirty="0"/>
          </a:p>
        </p:txBody>
      </p:sp>
      <p:sp>
        <p:nvSpPr>
          <p:cNvPr id="20" name="Text Placeholder 19"/>
          <p:cNvSpPr>
            <a:spLocks noGrp="1"/>
          </p:cNvSpPr>
          <p:nvPr>
            <p:ph type="body" sz="quarter" idx="14"/>
          </p:nvPr>
        </p:nvSpPr>
        <p:spPr>
          <a:xfrm>
            <a:off x="494400" y="1810800"/>
            <a:ext cx="11184000" cy="4536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Footer Placeholder 4"/>
          <p:cNvSpPr>
            <a:spLocks noGrp="1"/>
          </p:cNvSpPr>
          <p:nvPr>
            <p:ph type="ftr" sz="quarter" idx="3"/>
          </p:nvPr>
        </p:nvSpPr>
        <p:spPr>
          <a:xfrm>
            <a:off x="493485" y="6407835"/>
            <a:ext cx="10079297" cy="252000"/>
          </a:xfrm>
          <a:prstGeom prst="rect">
            <a:avLst/>
          </a:prstGeom>
        </p:spPr>
        <p:txBody>
          <a:bodyPr vert="horz" lIns="0" tIns="0" rIns="0" bIns="0" rtlCol="0" anchor="ctr" anchorCtr="0"/>
          <a:lstStyle>
            <a:lvl1pPr algn="l">
              <a:defRPr sz="800" b="0">
                <a:solidFill>
                  <a:srgbClr val="8C8C8C"/>
                </a:solidFill>
              </a:defRPr>
            </a:lvl1pPr>
          </a:lstStyle>
          <a:p>
            <a:r>
              <a:rPr lang="en-US"/>
              <a:t>© 2015 Deloitte Touché Tohmatsu India Private Limited</a:t>
            </a:r>
            <a:endParaRPr lang="en-US" dirty="0"/>
          </a:p>
        </p:txBody>
      </p:sp>
      <p:sp>
        <p:nvSpPr>
          <p:cNvPr id="6" name="Slide Number Placeholder 7"/>
          <p:cNvSpPr>
            <a:spLocks noGrp="1"/>
          </p:cNvSpPr>
          <p:nvPr>
            <p:ph type="sldNum" sz="quarter" idx="4"/>
          </p:nvPr>
        </p:nvSpPr>
        <p:spPr>
          <a:xfrm>
            <a:off x="10629328" y="6407835"/>
            <a:ext cx="1056117" cy="252000"/>
          </a:xfrm>
          <a:prstGeom prst="rect">
            <a:avLst/>
          </a:prstGeom>
        </p:spPr>
        <p:txBody>
          <a:bodyPr vert="horz" lIns="0" tIns="0" rIns="0" bIns="0" rtlCol="0" anchor="ctr" anchorCtr="0"/>
          <a:lstStyle>
            <a:lvl1pPr algn="r">
              <a:defRPr sz="800" b="0">
                <a:solidFill>
                  <a:srgbClr val="8C8C8C"/>
                </a:solidFill>
              </a:defRPr>
            </a:lvl1pPr>
          </a:lstStyle>
          <a:p>
            <a:fld id="{95CC1D26-A9BD-4BDE-BDD9-08EDBAE96860}" type="slidenum">
              <a:rPr lang="en-GB" smtClean="0"/>
              <a:pPr/>
              <a:t>‹#›</a:t>
            </a:fld>
            <a:endParaRPr lang="en-GB" dirty="0"/>
          </a:p>
        </p:txBody>
      </p:sp>
      <p:cxnSp>
        <p:nvCxnSpPr>
          <p:cNvPr id="3" name="Straight Connector 2"/>
          <p:cNvCxnSpPr/>
          <p:nvPr userDrawn="1"/>
        </p:nvCxnSpPr>
        <p:spPr>
          <a:xfrm>
            <a:off x="508000" y="762000"/>
            <a:ext cx="111760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507741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Date Placeholder 2"/>
          <p:cNvSpPr>
            <a:spLocks noGrp="1"/>
          </p:cNvSpPr>
          <p:nvPr>
            <p:ph type="dt" sz="half" idx="10"/>
          </p:nvPr>
        </p:nvSpPr>
        <p:spPr/>
        <p:txBody>
          <a:bodyPr/>
          <a:lstStyle/>
          <a:p>
            <a:fld id="{914ACBE7-E4AD-4B3C-9D76-F4052960977C}" type="datetime1">
              <a:rPr lang="en-US" smtClean="0"/>
              <a:pPr/>
              <a:t>3/29/2025</a:t>
            </a:fld>
            <a:endParaRPr lang="en-US" dirty="0"/>
          </a:p>
        </p:txBody>
      </p:sp>
      <p:sp>
        <p:nvSpPr>
          <p:cNvPr id="4" name="Slide Number Placeholder 3"/>
          <p:cNvSpPr>
            <a:spLocks noGrp="1"/>
          </p:cNvSpPr>
          <p:nvPr>
            <p:ph type="sldNum" sz="quarter" idx="11"/>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Title &amp; subtitle">
    <p:spTree>
      <p:nvGrpSpPr>
        <p:cNvPr id="1" name=""/>
        <p:cNvGrpSpPr/>
        <p:nvPr/>
      </p:nvGrpSpPr>
      <p:grpSpPr>
        <a:xfrm>
          <a:off x="0" y="0"/>
          <a:ext cx="0" cy="0"/>
          <a:chOff x="0" y="0"/>
          <a:chExt cx="0" cy="0"/>
        </a:xfrm>
      </p:grpSpPr>
      <p:sp>
        <p:nvSpPr>
          <p:cNvPr id="10" name="Text Placeholder 8"/>
          <p:cNvSpPr>
            <a:spLocks noGrp="1"/>
          </p:cNvSpPr>
          <p:nvPr>
            <p:ph type="body" sz="quarter" idx="13" hasCustomPrompt="1"/>
          </p:nvPr>
        </p:nvSpPr>
        <p:spPr>
          <a:xfrm>
            <a:off x="528000" y="651600"/>
            <a:ext cx="11136000" cy="757255"/>
          </a:xfrm>
          <a:prstGeom prst="rect">
            <a:avLst/>
          </a:prstGeom>
        </p:spPr>
        <p:txBody>
          <a:bodyPr lIns="0" tIns="0" rIns="0" bIns="0">
            <a:noAutofit/>
          </a:bodyPr>
          <a:lstStyle>
            <a:lvl1pPr marL="0" indent="0">
              <a:buNone/>
              <a:defRPr sz="2000" b="0">
                <a:solidFill>
                  <a:srgbClr val="575757"/>
                </a:solidFill>
              </a:defRPr>
            </a:lvl1pPr>
          </a:lstStyle>
          <a:p>
            <a:pPr lvl="0"/>
            <a:r>
              <a:rPr lang="en-US" dirty="0"/>
              <a:t>Click to add subtitle</a:t>
            </a:r>
          </a:p>
        </p:txBody>
      </p:sp>
      <p:sp>
        <p:nvSpPr>
          <p:cNvPr id="11" name="Title Placeholder 1"/>
          <p:cNvSpPr>
            <a:spLocks noGrp="1"/>
          </p:cNvSpPr>
          <p:nvPr>
            <p:ph type="title" hasCustomPrompt="1"/>
          </p:nvPr>
        </p:nvSpPr>
        <p:spPr>
          <a:xfrm>
            <a:off x="528000" y="295683"/>
            <a:ext cx="11136000" cy="469492"/>
          </a:xfrm>
          <a:prstGeom prst="rect">
            <a:avLst/>
          </a:prstGeom>
        </p:spPr>
        <p:txBody>
          <a:bodyPr vert="horz" lIns="0" tIns="0" rIns="0" bIns="0" rtlCol="0" anchor="t" anchorCtr="0">
            <a:noAutofit/>
          </a:bodyPr>
          <a:lstStyle>
            <a:lvl1pPr>
              <a:defRPr/>
            </a:lvl1pPr>
          </a:lstStyle>
          <a:p>
            <a:r>
              <a:rPr lang="en-US" dirty="0"/>
              <a:t>Click to add title</a:t>
            </a:r>
          </a:p>
        </p:txBody>
      </p:sp>
    </p:spTree>
    <p:extLst>
      <p:ext uri="{BB962C8B-B14F-4D97-AF65-F5344CB8AC3E}">
        <p14:creationId xmlns:p14="http://schemas.microsoft.com/office/powerpoint/2010/main" val="2415451444"/>
      </p:ext>
    </p:extLst>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704850"/>
            <a:ext cx="10972800" cy="1143000"/>
          </a:xfrm>
        </p:spPr>
        <p:txBody>
          <a:bodyPr/>
          <a:lstStyle/>
          <a:p>
            <a:r>
              <a:rPr lang="en-US"/>
              <a:t>Click to edit Master title style</a:t>
            </a:r>
            <a:endParaRPr lang="en-IN"/>
          </a:p>
        </p:txBody>
      </p:sp>
      <p:sp>
        <p:nvSpPr>
          <p:cNvPr id="3" name="Text Placeholder 2"/>
          <p:cNvSpPr>
            <a:spLocks noGrp="1"/>
          </p:cNvSpPr>
          <p:nvPr>
            <p:ph type="body" sz="half" idx="1"/>
          </p:nvPr>
        </p:nvSpPr>
        <p:spPr>
          <a:xfrm>
            <a:off x="609600" y="1935164"/>
            <a:ext cx="5384800" cy="43894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p:cNvSpPr>
            <a:spLocks noGrp="1"/>
          </p:cNvSpPr>
          <p:nvPr>
            <p:ph sz="half" idx="2"/>
          </p:nvPr>
        </p:nvSpPr>
        <p:spPr>
          <a:xfrm>
            <a:off x="6197600" y="1935164"/>
            <a:ext cx="5384800" cy="43894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p:cNvSpPr>
            <a:spLocks noGrp="1"/>
          </p:cNvSpPr>
          <p:nvPr>
            <p:ph type="dt" sz="half" idx="10"/>
          </p:nvPr>
        </p:nvSpPr>
        <p:spPr/>
        <p:txBody>
          <a:bodyPr/>
          <a:lstStyle>
            <a:lvl1pPr>
              <a:defRPr/>
            </a:lvl1pPr>
          </a:lstStyle>
          <a:p>
            <a:pPr>
              <a:defRPr/>
            </a:pPr>
            <a:fld id="{1E4EFE75-0B80-4CAA-A6A4-7BBF2E9905BE}" type="datetime1">
              <a:rPr lang="en-US" smtClean="0"/>
              <a:pPr>
                <a:defRPr/>
              </a:pPr>
              <a:t>3/29/2025</a:t>
            </a:fld>
            <a:endParaRPr lang="en-US" dirty="0"/>
          </a:p>
        </p:txBody>
      </p:sp>
      <p:sp>
        <p:nvSpPr>
          <p:cNvPr id="6" name="Footer Placeholder 5"/>
          <p:cNvSpPr>
            <a:spLocks noGrp="1"/>
          </p:cNvSpPr>
          <p:nvPr>
            <p:ph type="ftr" sz="quarter" idx="11"/>
          </p:nvPr>
        </p:nvSpPr>
        <p:spPr>
          <a:xfrm>
            <a:off x="4165600" y="6245225"/>
            <a:ext cx="3860800" cy="476250"/>
          </a:xfrm>
          <a:prstGeom prst="rect">
            <a:avLst/>
          </a:prstGeom>
        </p:spPr>
        <p:txBody>
          <a:bodyPr/>
          <a:lstStyle>
            <a:lvl1pPr>
              <a:defRPr/>
            </a:lvl1pPr>
          </a:lstStyle>
          <a:p>
            <a:pPr>
              <a:defRPr/>
            </a:pPr>
            <a:r>
              <a:rPr lang="en-IN"/>
              <a:t>Seminar on Bank Audit conducted by Aligarh branch of CIRC of ICAI on 28th March 2016              CA Anil K. Saxena BSc; FCA; DISA(ICAI), Kanpur </a:t>
            </a:r>
            <a:endParaRPr lang="en-US" b="0" i="0" dirty="0"/>
          </a:p>
        </p:txBody>
      </p:sp>
      <p:sp>
        <p:nvSpPr>
          <p:cNvPr id="7" name="Slide Number Placeholder 6"/>
          <p:cNvSpPr>
            <a:spLocks noGrp="1"/>
          </p:cNvSpPr>
          <p:nvPr>
            <p:ph type="sldNum" sz="quarter" idx="12"/>
          </p:nvPr>
        </p:nvSpPr>
        <p:spPr>
          <a:xfrm>
            <a:off x="8737600" y="6324600"/>
            <a:ext cx="3149600" cy="381000"/>
          </a:xfrm>
          <a:prstGeom prst="rect">
            <a:avLst/>
          </a:prstGeom>
        </p:spPr>
        <p:txBody>
          <a:bodyPr/>
          <a:lstStyle>
            <a:lvl1pPr>
              <a:defRPr/>
            </a:lvl1pPr>
          </a:lstStyle>
          <a:p>
            <a:pPr>
              <a:defRPr/>
            </a:pPr>
            <a:fld id="{0176C1F2-587E-42C9-B506-53C0D6E30F46}" type="slidenum">
              <a:rPr lang="en-US"/>
              <a:pPr>
                <a:defRPr/>
              </a:pPr>
              <a:t>‹#›</a:t>
            </a:fld>
            <a:endParaRPr lang="en-US" dirty="0"/>
          </a:p>
        </p:txBody>
      </p:sp>
    </p:spTree>
    <p:extLst>
      <p:ext uri="{BB962C8B-B14F-4D97-AF65-F5344CB8AC3E}">
        <p14:creationId xmlns:p14="http://schemas.microsoft.com/office/powerpoint/2010/main" val="3298733775"/>
      </p:ext>
    </p:extLst>
  </p:cSld>
  <p:clrMapOvr>
    <a:masterClrMapping/>
  </p:clrMapOvr>
  <p:transition spd="med">
    <p:wedg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3_Title and Content 1">
    <p:spTree>
      <p:nvGrpSpPr>
        <p:cNvPr id="1" name=""/>
        <p:cNvGrpSpPr/>
        <p:nvPr/>
      </p:nvGrpSpPr>
      <p:grpSpPr>
        <a:xfrm>
          <a:off x="0" y="0"/>
          <a:ext cx="0" cy="0"/>
          <a:chOff x="0" y="0"/>
          <a:chExt cx="0" cy="0"/>
        </a:xfrm>
      </p:grpSpPr>
      <p:sp>
        <p:nvSpPr>
          <p:cNvPr id="9" name="Text Placeholder 8"/>
          <p:cNvSpPr>
            <a:spLocks noGrp="1"/>
          </p:cNvSpPr>
          <p:nvPr>
            <p:ph type="body" sz="quarter" idx="13"/>
          </p:nvPr>
        </p:nvSpPr>
        <p:spPr>
          <a:xfrm>
            <a:off x="493484" y="765175"/>
            <a:ext cx="11184000" cy="969282"/>
          </a:xfrm>
        </p:spPr>
        <p:txBody>
          <a:bodyPr>
            <a:normAutofit/>
          </a:bodyPr>
          <a:lstStyle>
            <a:lvl1pPr marL="0" indent="0">
              <a:buNone/>
              <a:defRPr sz="3000" b="0">
                <a:solidFill>
                  <a:srgbClr val="575757"/>
                </a:solidFill>
              </a:defRPr>
            </a:lvl1pPr>
          </a:lstStyle>
          <a:p>
            <a:pPr lvl="0"/>
            <a:r>
              <a:rPr lang="en-US"/>
              <a:t>Click to edit Master text styles</a:t>
            </a:r>
          </a:p>
        </p:txBody>
      </p:sp>
      <p:sp>
        <p:nvSpPr>
          <p:cNvPr id="14" name="Title Placeholder 1"/>
          <p:cNvSpPr>
            <a:spLocks noGrp="1"/>
          </p:cNvSpPr>
          <p:nvPr>
            <p:ph type="title"/>
          </p:nvPr>
        </p:nvSpPr>
        <p:spPr>
          <a:xfrm>
            <a:off x="493484" y="295683"/>
            <a:ext cx="11184000" cy="469492"/>
          </a:xfrm>
          <a:prstGeom prst="rect">
            <a:avLst/>
          </a:prstGeom>
        </p:spPr>
        <p:txBody>
          <a:bodyPr vert="horz" lIns="0" tIns="0" rIns="0" bIns="0" rtlCol="0" anchor="t" anchorCtr="0">
            <a:noAutofit/>
          </a:bodyPr>
          <a:lstStyle/>
          <a:p>
            <a:r>
              <a:rPr lang="en-US"/>
              <a:t>Click to edit Master title style</a:t>
            </a:r>
            <a:endParaRPr lang="en-GB" dirty="0"/>
          </a:p>
        </p:txBody>
      </p:sp>
      <p:sp>
        <p:nvSpPr>
          <p:cNvPr id="20" name="Text Placeholder 19"/>
          <p:cNvSpPr>
            <a:spLocks noGrp="1"/>
          </p:cNvSpPr>
          <p:nvPr>
            <p:ph type="body" sz="quarter" idx="14"/>
          </p:nvPr>
        </p:nvSpPr>
        <p:spPr>
          <a:xfrm>
            <a:off x="494400" y="1810800"/>
            <a:ext cx="11184000" cy="4536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Footer Placeholder 4"/>
          <p:cNvSpPr>
            <a:spLocks noGrp="1"/>
          </p:cNvSpPr>
          <p:nvPr>
            <p:ph type="ftr" sz="quarter" idx="3"/>
          </p:nvPr>
        </p:nvSpPr>
        <p:spPr>
          <a:xfrm>
            <a:off x="493485" y="6407835"/>
            <a:ext cx="10079297" cy="252000"/>
          </a:xfrm>
          <a:prstGeom prst="rect">
            <a:avLst/>
          </a:prstGeom>
        </p:spPr>
        <p:txBody>
          <a:bodyPr vert="horz" lIns="0" tIns="0" rIns="0" bIns="0" rtlCol="0" anchor="ctr" anchorCtr="0"/>
          <a:lstStyle>
            <a:lvl1pPr algn="l">
              <a:defRPr sz="800" b="0">
                <a:solidFill>
                  <a:srgbClr val="8C8C8C"/>
                </a:solidFill>
              </a:defRPr>
            </a:lvl1pPr>
          </a:lstStyle>
          <a:p>
            <a:r>
              <a:rPr lang="en-GB"/>
              <a:t>Member Firms and DTTL: Insert appropriate copyright (Go Header &amp; Footer to edit this text)</a:t>
            </a:r>
            <a:endParaRPr lang="en-GB" dirty="0"/>
          </a:p>
        </p:txBody>
      </p:sp>
      <p:sp>
        <p:nvSpPr>
          <p:cNvPr id="6" name="Slide Number Placeholder 7"/>
          <p:cNvSpPr>
            <a:spLocks noGrp="1"/>
          </p:cNvSpPr>
          <p:nvPr>
            <p:ph type="sldNum" sz="quarter" idx="4"/>
          </p:nvPr>
        </p:nvSpPr>
        <p:spPr>
          <a:xfrm>
            <a:off x="10629328" y="6407835"/>
            <a:ext cx="1056117" cy="252000"/>
          </a:xfrm>
          <a:prstGeom prst="rect">
            <a:avLst/>
          </a:prstGeom>
        </p:spPr>
        <p:txBody>
          <a:bodyPr vert="horz" lIns="0" tIns="0" rIns="0" bIns="0" rtlCol="0" anchor="ctr" anchorCtr="0"/>
          <a:lstStyle>
            <a:lvl1pPr algn="r">
              <a:defRPr sz="800" b="0">
                <a:solidFill>
                  <a:srgbClr val="8C8C8C"/>
                </a:solidFill>
              </a:defRPr>
            </a:lvl1pPr>
          </a:lstStyle>
          <a:p>
            <a:fld id="{95CC1D26-A9BD-4BDE-BDD9-08EDBAE96860}" type="slidenum">
              <a:rPr lang="en-GB" smtClean="0"/>
              <a:pPr/>
              <a:t>‹#›</a:t>
            </a:fld>
            <a:endParaRPr lang="en-GB" dirty="0"/>
          </a:p>
        </p:txBody>
      </p:sp>
    </p:spTree>
    <p:extLst>
      <p:ext uri="{BB962C8B-B14F-4D97-AF65-F5344CB8AC3E}">
        <p14:creationId xmlns:p14="http://schemas.microsoft.com/office/powerpoint/2010/main" val="3108667059"/>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08822D1-4D2F-49F5-9CB7-AACA62E39720}" type="datetime1">
              <a:rPr lang="en-US" smtClean="0"/>
              <a:pPr/>
              <a:t>3/29/2025</a:t>
            </a:fld>
            <a:endParaRPr lang="en-US" dirty="0"/>
          </a:p>
        </p:txBody>
      </p:sp>
      <p:sp>
        <p:nvSpPr>
          <p:cNvPr id="5" name="Footer Placeholder 4"/>
          <p:cNvSpPr>
            <a:spLocks noGrp="1"/>
          </p:cNvSpPr>
          <p:nvPr>
            <p:ph type="ftr" sz="quarter" idx="11"/>
          </p:nvPr>
        </p:nvSpPr>
        <p:spPr>
          <a:xfrm>
            <a:off x="4165600" y="5300664"/>
            <a:ext cx="3860800" cy="365125"/>
          </a:xfrm>
          <a:prstGeom prst="rect">
            <a:avLst/>
          </a:prstGeom>
        </p:spPr>
        <p:txBody>
          <a:bodyPr/>
          <a:lstStyle>
            <a:lvl1pPr>
              <a:defRPr sz="2400" b="1"/>
            </a:lvl1pPr>
          </a:lstStyle>
          <a:p>
            <a:r>
              <a:rPr lang="en-US"/>
              <a:t>Agarwal &amp; Saxena</a:t>
            </a:r>
            <a:endParaRPr lang="en-US" dirty="0"/>
          </a:p>
        </p:txBody>
      </p:sp>
      <p:sp>
        <p:nvSpPr>
          <p:cNvPr id="6" name="Slide Number Placeholder 5"/>
          <p:cNvSpPr>
            <a:spLocks noGrp="1"/>
          </p:cNvSpPr>
          <p:nvPr>
            <p:ph type="sldNum" sz="quarter" idx="12"/>
          </p:nvPr>
        </p:nvSpPr>
        <p:spPr/>
        <p:txBody>
          <a:bodyPr/>
          <a:lstStyle>
            <a:lvl1pPr>
              <a:defRPr>
                <a:latin typeface="Candara" panose="020E0502030303020204" pitchFamily="34" charset="0"/>
              </a:defRPr>
            </a:lvl1pPr>
          </a:lstStyle>
          <a:p>
            <a:fld id="{B6F15528-21DE-4FAA-801E-634DDDAF4B2B}"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50E9A4F-4BDB-484C-804B-C24391D62E82}" type="datetime1">
              <a:rPr lang="en-US" smtClean="0"/>
              <a:pPr/>
              <a:t>3/29/2025</a:t>
            </a:fld>
            <a:endParaRPr lang="en-US" dirty="0"/>
          </a:p>
        </p:txBody>
      </p:sp>
      <p:sp>
        <p:nvSpPr>
          <p:cNvPr id="5" name="Footer Placeholder 4"/>
          <p:cNvSpPr>
            <a:spLocks noGrp="1"/>
          </p:cNvSpPr>
          <p:nvPr>
            <p:ph type="ftr" sz="quarter" idx="11"/>
          </p:nvPr>
        </p:nvSpPr>
        <p:spPr>
          <a:xfrm>
            <a:off x="4165600" y="5300664"/>
            <a:ext cx="3860800" cy="365125"/>
          </a:xfrm>
          <a:prstGeom prst="rect">
            <a:avLst/>
          </a:prstGeom>
        </p:spPr>
        <p:txBody>
          <a:bodyPr/>
          <a:lstStyle/>
          <a:p>
            <a:r>
              <a:rPr lang="en-US"/>
              <a:t>Agarwal &amp; Saxena, Chartered Accountants</a:t>
            </a:r>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C3D084C-43E0-4A4A-AEB9-482B931759A9}" type="datetime1">
              <a:rPr lang="en-US" smtClean="0"/>
              <a:pPr/>
              <a:t>3/29/2025</a:t>
            </a:fld>
            <a:endParaRPr lang="en-US" dirty="0"/>
          </a:p>
        </p:txBody>
      </p:sp>
      <p:sp>
        <p:nvSpPr>
          <p:cNvPr id="6" name="Footer Placeholder 5"/>
          <p:cNvSpPr>
            <a:spLocks noGrp="1"/>
          </p:cNvSpPr>
          <p:nvPr>
            <p:ph type="ftr" sz="quarter" idx="11"/>
          </p:nvPr>
        </p:nvSpPr>
        <p:spPr>
          <a:xfrm>
            <a:off x="4165600" y="5300664"/>
            <a:ext cx="3860800" cy="365125"/>
          </a:xfrm>
          <a:prstGeom prst="rect">
            <a:avLst/>
          </a:prstGeom>
        </p:spPr>
        <p:txBody>
          <a:bodyPr/>
          <a:lstStyle/>
          <a:p>
            <a:r>
              <a:rPr lang="en-US"/>
              <a:t>Agarwal &amp; Saxena, Chartered Accountants</a:t>
            </a:r>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AC09B4-2E98-455A-946E-6BAC13456DD1}" type="datetime1">
              <a:rPr lang="en-US" smtClean="0"/>
              <a:pPr/>
              <a:t>3/29/2025</a:t>
            </a:fld>
            <a:endParaRPr lang="en-US" dirty="0"/>
          </a:p>
        </p:txBody>
      </p:sp>
      <p:sp>
        <p:nvSpPr>
          <p:cNvPr id="8" name="Footer Placeholder 7"/>
          <p:cNvSpPr>
            <a:spLocks noGrp="1"/>
          </p:cNvSpPr>
          <p:nvPr>
            <p:ph type="ftr" sz="quarter" idx="11"/>
          </p:nvPr>
        </p:nvSpPr>
        <p:spPr>
          <a:xfrm>
            <a:off x="4165600" y="5300664"/>
            <a:ext cx="3860800" cy="365125"/>
          </a:xfrm>
          <a:prstGeom prst="rect">
            <a:avLst/>
          </a:prstGeom>
        </p:spPr>
        <p:txBody>
          <a:bodyPr/>
          <a:lstStyle/>
          <a:p>
            <a:r>
              <a:rPr lang="en-US"/>
              <a:t>Agarwal &amp; Saxena, Chartered Accountants</a:t>
            </a:r>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CC91815-18DC-48E9-84CA-5DD2675BC45B}" type="datetime1">
              <a:rPr lang="en-US" smtClean="0"/>
              <a:pPr/>
              <a:t>3/29/2025</a:t>
            </a:fld>
            <a:endParaRPr lang="en-US" dirty="0"/>
          </a:p>
        </p:txBody>
      </p:sp>
      <p:sp>
        <p:nvSpPr>
          <p:cNvPr id="4" name="Footer Placeholder 3"/>
          <p:cNvSpPr>
            <a:spLocks noGrp="1"/>
          </p:cNvSpPr>
          <p:nvPr>
            <p:ph type="ftr" sz="quarter" idx="11"/>
          </p:nvPr>
        </p:nvSpPr>
        <p:spPr>
          <a:xfrm>
            <a:off x="4165600" y="5300664"/>
            <a:ext cx="3860800" cy="365125"/>
          </a:xfrm>
          <a:prstGeom prst="rect">
            <a:avLst/>
          </a:prstGeom>
        </p:spPr>
        <p:txBody>
          <a:bodyPr/>
          <a:lstStyle/>
          <a:p>
            <a:r>
              <a:rPr lang="en-US"/>
              <a:t>Agarwal &amp; Saxena, Chartered Accountants</a:t>
            </a:r>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3A8CC31-8DD5-4967-B38C-2909F3B47069}" type="datetime1">
              <a:rPr lang="en-US" smtClean="0"/>
              <a:pPr/>
              <a:t>3/29/2025</a:t>
            </a:fld>
            <a:endParaRPr lang="en-US" dirty="0"/>
          </a:p>
        </p:txBody>
      </p:sp>
      <p:sp>
        <p:nvSpPr>
          <p:cNvPr id="3" name="Footer Placeholder 2"/>
          <p:cNvSpPr>
            <a:spLocks noGrp="1"/>
          </p:cNvSpPr>
          <p:nvPr>
            <p:ph type="ftr" sz="quarter" idx="11"/>
          </p:nvPr>
        </p:nvSpPr>
        <p:spPr>
          <a:xfrm>
            <a:off x="4165600" y="5300664"/>
            <a:ext cx="3860800" cy="365125"/>
          </a:xfrm>
          <a:prstGeom prst="rect">
            <a:avLst/>
          </a:prstGeom>
        </p:spPr>
        <p:txBody>
          <a:bodyPr/>
          <a:lstStyle/>
          <a:p>
            <a:r>
              <a:rPr lang="en-US"/>
              <a:t>Agarwal &amp; Saxena, Chartered Accountants</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E08BF23-5DF4-4890-A16C-BD3C3B06AFF3}" type="datetime1">
              <a:rPr lang="en-US" smtClean="0"/>
              <a:pPr/>
              <a:t>3/29/2025</a:t>
            </a:fld>
            <a:endParaRPr lang="en-US" dirty="0"/>
          </a:p>
        </p:txBody>
      </p:sp>
      <p:sp>
        <p:nvSpPr>
          <p:cNvPr id="6" name="Footer Placeholder 5"/>
          <p:cNvSpPr>
            <a:spLocks noGrp="1"/>
          </p:cNvSpPr>
          <p:nvPr>
            <p:ph type="ftr" sz="quarter" idx="11"/>
          </p:nvPr>
        </p:nvSpPr>
        <p:spPr>
          <a:xfrm>
            <a:off x="4165600" y="5300664"/>
            <a:ext cx="3860800" cy="365125"/>
          </a:xfrm>
          <a:prstGeom prst="rect">
            <a:avLst/>
          </a:prstGeom>
        </p:spPr>
        <p:txBody>
          <a:bodyPr/>
          <a:lstStyle/>
          <a:p>
            <a:r>
              <a:rPr lang="en-US"/>
              <a:t>Agarwal &amp; Saxena, Chartered Accountants</a:t>
            </a:r>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85E2465-9A40-44DE-B093-846032DC144B}" type="datetime1">
              <a:rPr lang="en-US" smtClean="0"/>
              <a:pPr/>
              <a:t>3/29/2025</a:t>
            </a:fld>
            <a:endParaRPr lang="en-US" dirty="0"/>
          </a:p>
        </p:txBody>
      </p:sp>
      <p:sp>
        <p:nvSpPr>
          <p:cNvPr id="6" name="Footer Placeholder 5"/>
          <p:cNvSpPr>
            <a:spLocks noGrp="1"/>
          </p:cNvSpPr>
          <p:nvPr>
            <p:ph type="ftr" sz="quarter" idx="11"/>
          </p:nvPr>
        </p:nvSpPr>
        <p:spPr>
          <a:xfrm>
            <a:off x="4165600" y="5300664"/>
            <a:ext cx="3860800" cy="365125"/>
          </a:xfrm>
          <a:prstGeom prst="rect">
            <a:avLst/>
          </a:prstGeom>
        </p:spPr>
        <p:txBody>
          <a:bodyPr/>
          <a:lstStyle/>
          <a:p>
            <a:r>
              <a:rPr lang="en-US"/>
              <a:t>Agarwal &amp; Saxena, Chartered Accountants</a:t>
            </a:r>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2108192"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14ACBE7-E4AD-4B3C-9D76-F4052960977C}" type="datetime1">
              <a:rPr lang="en-US" smtClean="0"/>
              <a:pPr/>
              <a:t>3/29/2025</a:t>
            </a:fld>
            <a:endParaRPr lang="en-US" dirty="0"/>
          </a:p>
        </p:txBody>
      </p:sp>
      <p:sp>
        <p:nvSpPr>
          <p:cNvPr id="6" name="Slide Number Placeholder 5"/>
          <p:cNvSpPr>
            <a:spLocks noGrp="1"/>
          </p:cNvSpPr>
          <p:nvPr>
            <p:ph type="sldNum" sz="quarter" idx="4"/>
          </p:nvPr>
        </p:nvSpPr>
        <p:spPr>
          <a:xfrm>
            <a:off x="8489987" y="6350048"/>
            <a:ext cx="3225803" cy="436539"/>
          </a:xfrm>
          <a:prstGeom prst="rect">
            <a:avLst/>
          </a:prstGeom>
        </p:spPr>
        <p:txBody>
          <a:bodyPr vert="horz" lIns="91440" tIns="45720" rIns="91440" bIns="45720" rtlCol="0" anchor="ctr"/>
          <a:lstStyle>
            <a:lvl1pPr algn="r">
              <a:defRPr sz="1200">
                <a:solidFill>
                  <a:srgbClr val="002060"/>
                </a:solidFill>
                <a:latin typeface="Candara" panose="020E0502030303020204" pitchFamily="34" charset="0"/>
              </a:defRPr>
            </a:lvl1pPr>
          </a:lstStyle>
          <a:p>
            <a:fld id="{B6F15528-21DE-4FAA-801E-634DDDAF4B2B}" type="slidenum">
              <a:rPr lang="en-US" smtClean="0"/>
              <a:pPr/>
              <a:t>‹#›</a:t>
            </a:fld>
            <a:endParaRPr lang="en-US" sz="1800" b="1" dirty="0">
              <a:latin typeface="Trebuchet MS" pitchFamily="34" charset="0"/>
            </a:endParaRPr>
          </a:p>
        </p:txBody>
      </p:sp>
      <p:cxnSp>
        <p:nvCxnSpPr>
          <p:cNvPr id="8" name="Straight Connector 7"/>
          <p:cNvCxnSpPr/>
          <p:nvPr userDrawn="1"/>
        </p:nvCxnSpPr>
        <p:spPr>
          <a:xfrm>
            <a:off x="609600" y="990600"/>
            <a:ext cx="10972800" cy="0"/>
          </a:xfrm>
          <a:prstGeom prst="line">
            <a:avLst/>
          </a:prstGeom>
        </p:spPr>
        <p:style>
          <a:lnRef idx="1">
            <a:schemeClr val="accent1"/>
          </a:lnRef>
          <a:fillRef idx="0">
            <a:schemeClr val="accent1"/>
          </a:fillRef>
          <a:effectRef idx="0">
            <a:schemeClr val="accent1"/>
          </a:effectRef>
          <a:fontRef idx="minor">
            <a:schemeClr val="tx1"/>
          </a:fontRef>
        </p:style>
      </p:cxnSp>
      <p:sp>
        <p:nvSpPr>
          <p:cNvPr id="9" name="Rectangle 8"/>
          <p:cNvSpPr/>
          <p:nvPr userDrawn="1"/>
        </p:nvSpPr>
        <p:spPr>
          <a:xfrm>
            <a:off x="3524232" y="6429396"/>
            <a:ext cx="5491811" cy="21632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sz="1800" b="1" dirty="0">
                <a:solidFill>
                  <a:srgbClr val="002060"/>
                </a:solidFill>
                <a:latin typeface="Trebuchet MS" pitchFamily="34" charset="0"/>
              </a:rPr>
              <a:t>Anil </a:t>
            </a:r>
            <a:r>
              <a:rPr lang="en-US" sz="1800" b="1">
                <a:solidFill>
                  <a:srgbClr val="002060"/>
                </a:solidFill>
                <a:latin typeface="Trebuchet MS" pitchFamily="34" charset="0"/>
              </a:rPr>
              <a:t>K Saxena</a:t>
            </a:r>
            <a:r>
              <a:rPr lang="en-US" sz="1800" b="1" baseline="0">
                <a:solidFill>
                  <a:srgbClr val="002060"/>
                </a:solidFill>
                <a:latin typeface="Trebuchet MS" pitchFamily="34" charset="0"/>
              </a:rPr>
              <a:t>, </a:t>
            </a:r>
            <a:r>
              <a:rPr lang="en-US" sz="1800" b="1">
                <a:solidFill>
                  <a:srgbClr val="002060"/>
                </a:solidFill>
                <a:latin typeface="Trebuchet MS" pitchFamily="34" charset="0"/>
              </a:rPr>
              <a:t>Agarwal &amp; Saxena</a:t>
            </a:r>
            <a:endParaRPr lang="en-US" sz="1800" b="1" baseline="0" dirty="0">
              <a:solidFill>
                <a:srgbClr val="002060"/>
              </a:solidFill>
              <a:latin typeface="Trebuchet MS" pitchFamily="34" charset="0"/>
            </a:endParaRPr>
          </a:p>
        </p:txBody>
      </p:sp>
      <p:cxnSp>
        <p:nvCxnSpPr>
          <p:cNvPr id="11" name="Straight Connector 10"/>
          <p:cNvCxnSpPr/>
          <p:nvPr userDrawn="1"/>
        </p:nvCxnSpPr>
        <p:spPr>
          <a:xfrm>
            <a:off x="666712" y="6357958"/>
            <a:ext cx="10953827"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 id="2147483675" r:id="rId13"/>
    <p:sldLayoutId id="2147483681" r:id="rId14"/>
    <p:sldLayoutId id="2147483684" r:id="rId15"/>
    <p:sldLayoutId id="2147483685" r:id="rId16"/>
    <p:sldLayoutId id="2147483686" r:id="rId17"/>
    <p:sldLayoutId id="2147483687" r:id="rId18"/>
    <p:sldLayoutId id="2147483688" r:id="rId19"/>
  </p:sldLayoutIdLst>
  <p:hf hdr="0" ftr="0" dt="0"/>
  <p:txStyles>
    <p:titleStyle>
      <a:lvl1pPr algn="l" defTabSz="914400" rtl="0" eaLnBrk="1" latinLnBrk="0" hangingPunct="1">
        <a:spcBef>
          <a:spcPct val="0"/>
        </a:spcBef>
        <a:buNone/>
        <a:defRPr sz="3200" kern="1200">
          <a:solidFill>
            <a:schemeClr val="tx1"/>
          </a:solidFill>
          <a:latin typeface="Candara" panose="020E0502030303020204" pitchFamily="34" charset="0"/>
          <a:ea typeface="+mj-ea"/>
          <a:cs typeface="+mj-cs"/>
        </a:defRPr>
      </a:lvl1pPr>
    </p:titleStyle>
    <p:bodyStyle>
      <a:lvl1pPr marL="342900" indent="-342900" algn="l" defTabSz="914400" rtl="0" eaLnBrk="1" latinLnBrk="0" hangingPunct="1">
        <a:spcBef>
          <a:spcPct val="20000"/>
        </a:spcBef>
        <a:buFont typeface="Arial" pitchFamily="34" charset="0"/>
        <a:buChar char="•"/>
        <a:defRPr sz="1600" kern="1200">
          <a:solidFill>
            <a:schemeClr val="tx1"/>
          </a:solidFill>
          <a:latin typeface="Candara" panose="020E0502030303020204" pitchFamily="34" charset="0"/>
          <a:ea typeface="+mn-ea"/>
          <a:cs typeface="+mn-cs"/>
        </a:defRPr>
      </a:lvl1pPr>
      <a:lvl2pPr marL="742950" indent="-285750" algn="l" defTabSz="914400" rtl="0" eaLnBrk="1" latinLnBrk="0" hangingPunct="1">
        <a:spcBef>
          <a:spcPct val="20000"/>
        </a:spcBef>
        <a:buFont typeface="Arial" pitchFamily="34" charset="0"/>
        <a:buChar char="–"/>
        <a:defRPr sz="1600" kern="1200">
          <a:solidFill>
            <a:schemeClr val="tx1"/>
          </a:solidFill>
          <a:latin typeface="Candara" panose="020E0502030303020204" pitchFamily="34" charset="0"/>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solidFill>
          <a:latin typeface="Candara" panose="020E0502030303020204" pitchFamily="34" charset="0"/>
          <a:ea typeface="+mn-ea"/>
          <a:cs typeface="+mn-cs"/>
        </a:defRPr>
      </a:lvl3pPr>
      <a:lvl4pPr marL="1600200" indent="-228600" algn="l" defTabSz="914400" rtl="0" eaLnBrk="1" latinLnBrk="0" hangingPunct="1">
        <a:spcBef>
          <a:spcPct val="20000"/>
        </a:spcBef>
        <a:buFont typeface="Arial" pitchFamily="34" charset="0"/>
        <a:buChar char="–"/>
        <a:defRPr sz="1600" kern="1200">
          <a:solidFill>
            <a:schemeClr val="tx1"/>
          </a:solidFill>
          <a:latin typeface="Candara" panose="020E0502030303020204" pitchFamily="34" charset="0"/>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solidFill>
          <a:latin typeface="Candara" panose="020E050203030302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8" Type="http://schemas.openxmlformats.org/officeDocument/2006/relationships/notesSlide" Target="../notesSlides/notesSlide12.xml"/><Relationship Id="rId3" Type="http://schemas.openxmlformats.org/officeDocument/2006/relationships/tags" Target="../tags/tag5.xml"/><Relationship Id="rId7" Type="http://schemas.openxmlformats.org/officeDocument/2006/relationships/slideLayout" Target="../slideLayouts/slideLayout19.xml"/><Relationship Id="rId2" Type="http://schemas.openxmlformats.org/officeDocument/2006/relationships/tags" Target="../tags/tag4.xml"/><Relationship Id="rId1" Type="http://schemas.openxmlformats.org/officeDocument/2006/relationships/tags" Target="../tags/tag3.xml"/><Relationship Id="rId6" Type="http://schemas.openxmlformats.org/officeDocument/2006/relationships/tags" Target="../tags/tag8.xml"/><Relationship Id="rId5" Type="http://schemas.openxmlformats.org/officeDocument/2006/relationships/tags" Target="../tags/tag7.xml"/><Relationship Id="rId4" Type="http://schemas.openxmlformats.org/officeDocument/2006/relationships/tags" Target="../tags/tag6.xml"/><Relationship Id="rId9" Type="http://schemas.openxmlformats.org/officeDocument/2006/relationships/oleObject" Target="../embeddings/oleObject1.bin"/></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3" Type="http://schemas.openxmlformats.org/officeDocument/2006/relationships/tags" Target="../tags/tag11.xml"/><Relationship Id="rId7" Type="http://schemas.openxmlformats.org/officeDocument/2006/relationships/slideLayout" Target="../slideLayouts/slideLayout2.xml"/><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tags" Target="../tags/tag14.xml"/><Relationship Id="rId5" Type="http://schemas.openxmlformats.org/officeDocument/2006/relationships/tags" Target="../tags/tag13.xml"/><Relationship Id="rId4" Type="http://schemas.openxmlformats.org/officeDocument/2006/relationships/tags" Target="../tags/tag1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microsoft.com/office/2007/relationships/hdphoto" Target="../media/hdphoto1.wdp"/></Relationships>
</file>

<file path=ppt/slides/_rels/slide28.xml.rels><?xml version="1.0" encoding="UTF-8" standalone="yes"?>
<Relationships xmlns="http://schemas.openxmlformats.org/package/2006/relationships"><Relationship Id="rId3" Type="http://schemas.openxmlformats.org/officeDocument/2006/relationships/tags" Target="../tags/tag17.xml"/><Relationship Id="rId2" Type="http://schemas.openxmlformats.org/officeDocument/2006/relationships/tags" Target="../tags/tag16.xml"/><Relationship Id="rId1" Type="http://schemas.openxmlformats.org/officeDocument/2006/relationships/tags" Target="../tags/tag15.xml"/><Relationship Id="rId6" Type="http://schemas.openxmlformats.org/officeDocument/2006/relationships/oleObject" Target="../embeddings/oleObject2.bin"/><Relationship Id="rId5" Type="http://schemas.openxmlformats.org/officeDocument/2006/relationships/notesSlide" Target="../notesSlides/notesSlide16.xml"/><Relationship Id="rId4" Type="http://schemas.openxmlformats.org/officeDocument/2006/relationships/slideLayout" Target="../slideLayouts/slideLayout19.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9.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9.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slideLayout" Target="../slideLayouts/slideLayout2.xml"/><Relationship Id="rId1" Type="http://schemas.openxmlformats.org/officeDocument/2006/relationships/tags" Target="../tags/tag18.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2.xml"/><Relationship Id="rId1" Type="http://schemas.openxmlformats.org/officeDocument/2006/relationships/slideLayout" Target="../slideLayouts/slideLayout17.xml"/></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19.xml"/><Relationship Id="rId1" Type="http://schemas.openxmlformats.org/officeDocument/2006/relationships/tags" Target="../tags/tag19.xml"/><Relationship Id="rId4" Type="http://schemas.openxmlformats.org/officeDocument/2006/relationships/oleObject" Target="../embeddings/oleObject3.bin"/></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8.xml"/></Relationships>
</file>

<file path=ppt/slides/_rels/slide4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9.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9.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9.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9.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9.xml"/></Relationships>
</file>

<file path=ppt/slides/_rels/slide63.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tags" Target="../tags/tag21.xml"/><Relationship Id="rId1" Type="http://schemas.openxmlformats.org/officeDocument/2006/relationships/tags" Target="../tags/tag20.xml"/><Relationship Id="rId4" Type="http://schemas.openxmlformats.org/officeDocument/2006/relationships/image" Target="../media/image11.emf"/></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9.xml"/></Relationships>
</file>

<file path=ppt/slides/_rels/slide65.xml.rels><?xml version="1.0" encoding="UTF-8" standalone="yes"?>
<Relationships xmlns="http://schemas.openxmlformats.org/package/2006/relationships"><Relationship Id="rId3" Type="http://schemas.openxmlformats.org/officeDocument/2006/relationships/tags" Target="../tags/tag24.xml"/><Relationship Id="rId2" Type="http://schemas.openxmlformats.org/officeDocument/2006/relationships/tags" Target="../tags/tag23.xml"/><Relationship Id="rId1" Type="http://schemas.openxmlformats.org/officeDocument/2006/relationships/tags" Target="../tags/tag22.xml"/><Relationship Id="rId5" Type="http://schemas.openxmlformats.org/officeDocument/2006/relationships/notesSlide" Target="../notesSlides/notesSlide32.xml"/><Relationship Id="rId4"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9.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9.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18.emf"/><Relationship Id="rId1" Type="http://schemas.openxmlformats.org/officeDocument/2006/relationships/slideLayout" Target="../slideLayouts/slideLayout2.xml"/><Relationship Id="rId6" Type="http://schemas.openxmlformats.org/officeDocument/2006/relationships/image" Target="../media/image22.jpg"/><Relationship Id="rId5" Type="http://schemas.openxmlformats.org/officeDocument/2006/relationships/image" Target="../media/image21.png"/><Relationship Id="rId4" Type="http://schemas.openxmlformats.org/officeDocument/2006/relationships/image" Target="../media/image20.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tags" Target="../tags/tag2.xml"/><Relationship Id="rId1" Type="http://schemas.openxmlformats.org/officeDocument/2006/relationships/tags" Target="../tags/tag1.xml"/><Relationship Id="rId4" Type="http://schemas.openxmlformats.org/officeDocument/2006/relationships/image" Target="../media/image11.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42" name="Picture 18" descr="Simple Powerpoint Background Images - Architecture - 1366x768 Wallpaper -  teahub.io">
            <a:extLst>
              <a:ext uri="{FF2B5EF4-FFF2-40B4-BE49-F238E27FC236}">
                <a16:creationId xmlns:a16="http://schemas.microsoft.com/office/drawing/2014/main" id="{977FAEF1-6104-D2F5-DB16-3B468BA8FED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79375"/>
            <a:ext cx="12192000" cy="6854825"/>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a:extLst>
              <a:ext uri="{FF2B5EF4-FFF2-40B4-BE49-F238E27FC236}">
                <a16:creationId xmlns:a16="http://schemas.microsoft.com/office/drawing/2014/main" id="{EC6FA86E-FDEB-4F88-A335-F7927625174E}"/>
              </a:ext>
            </a:extLst>
          </p:cNvPr>
          <p:cNvSpPr>
            <a:spLocks noGrp="1"/>
          </p:cNvSpPr>
          <p:nvPr>
            <p:ph type="sldNum" sz="quarter" idx="12"/>
          </p:nvPr>
        </p:nvSpPr>
        <p:spPr/>
        <p:txBody>
          <a:bodyPr/>
          <a:lstStyle/>
          <a:p>
            <a:fld id="{B6F15528-21DE-4FAA-801E-634DDDAF4B2B}" type="slidenum">
              <a:rPr lang="en-US" smtClean="0"/>
              <a:pPr/>
              <a:t>1</a:t>
            </a:fld>
            <a:endParaRPr lang="en-US" dirty="0"/>
          </a:p>
        </p:txBody>
      </p:sp>
      <p:sp>
        <p:nvSpPr>
          <p:cNvPr id="4" name="Rectangle 3">
            <a:extLst>
              <a:ext uri="{FF2B5EF4-FFF2-40B4-BE49-F238E27FC236}">
                <a16:creationId xmlns:a16="http://schemas.microsoft.com/office/drawing/2014/main" id="{947EE465-660E-CF11-F153-9F8303DEC298}"/>
              </a:ext>
            </a:extLst>
          </p:cNvPr>
          <p:cNvSpPr/>
          <p:nvPr/>
        </p:nvSpPr>
        <p:spPr>
          <a:xfrm>
            <a:off x="457200" y="453241"/>
            <a:ext cx="11277600" cy="3754874"/>
          </a:xfrm>
          <a:prstGeom prst="rect">
            <a:avLst/>
          </a:prstGeom>
          <a:noFill/>
        </p:spPr>
        <p:txBody>
          <a:bodyPr wrap="square" lIns="91440" tIns="45720" rIns="91440" bIns="45720">
            <a:spAutoFit/>
            <a:scene3d>
              <a:camera prst="orthographicFront"/>
              <a:lightRig rig="brightRoom" dir="t"/>
            </a:scene3d>
            <a:sp3d contourW="6350" prstMaterial="plastic">
              <a:contourClr>
                <a:schemeClr val="accent1">
                  <a:tint val="100000"/>
                  <a:shade val="100000"/>
                  <a:hueMod val="100000"/>
                  <a:satMod val="100000"/>
                </a:schemeClr>
              </a:contourClr>
            </a:sp3d>
          </a:bodyPr>
          <a:lstStyle/>
          <a:p>
            <a:pPr algn="ctr"/>
            <a:r>
              <a:rPr lang="en-GB" sz="4000" b="1" dirty="0">
                <a:solidFill>
                  <a:schemeClr val="tx2">
                    <a:lumMod val="50000"/>
                  </a:schemeClr>
                </a:solidFill>
                <a:latin typeface="Cambria" panose="02040503050406030204" pitchFamily="18" charset="0"/>
                <a:ea typeface="Cambria" panose="02040503050406030204" pitchFamily="18" charset="0"/>
              </a:rPr>
              <a:t>National Conference on Bank Audit</a:t>
            </a:r>
          </a:p>
          <a:p>
            <a:pPr algn="ctr"/>
            <a:endParaRPr lang="en-GB" sz="1600" b="1" dirty="0">
              <a:solidFill>
                <a:schemeClr val="accent5">
                  <a:lumMod val="50000"/>
                </a:schemeClr>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a:p>
            <a:pPr algn="ctr"/>
            <a:r>
              <a:rPr lang="en-GB" sz="4400" b="1" dirty="0">
                <a:solidFill>
                  <a:schemeClr val="tx2"/>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“IRAC NORMS”</a:t>
            </a:r>
            <a:endParaRPr lang="en-GB" sz="4000" b="1" dirty="0">
              <a:solidFill>
                <a:schemeClr val="tx2"/>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a:p>
            <a:pPr algn="ctr"/>
            <a:endParaRPr lang="en-GB" sz="1600" b="1" dirty="0">
              <a:solidFill>
                <a:schemeClr val="accent5">
                  <a:lumMod val="50000"/>
                </a:schemeClr>
              </a:solidFill>
              <a:latin typeface="Cambria" panose="02040503050406030204" pitchFamily="18" charset="0"/>
              <a:ea typeface="Cambria" panose="02040503050406030204" pitchFamily="18" charset="0"/>
            </a:endParaRPr>
          </a:p>
          <a:p>
            <a:pPr algn="ctr"/>
            <a:r>
              <a:rPr lang="en-GB" sz="3200" b="1" dirty="0">
                <a:solidFill>
                  <a:schemeClr val="tx2">
                    <a:lumMod val="50000"/>
                  </a:schemeClr>
                </a:solidFill>
                <a:latin typeface="Cambria" panose="02040503050406030204" pitchFamily="18" charset="0"/>
                <a:ea typeface="Cambria" panose="02040503050406030204" pitchFamily="18" charset="0"/>
              </a:rPr>
              <a:t>Friday, 28</a:t>
            </a:r>
            <a:r>
              <a:rPr lang="en-GB" sz="3200" b="1" baseline="30000" dirty="0">
                <a:solidFill>
                  <a:schemeClr val="tx2">
                    <a:lumMod val="50000"/>
                  </a:schemeClr>
                </a:solidFill>
                <a:latin typeface="Cambria" panose="02040503050406030204" pitchFamily="18" charset="0"/>
                <a:ea typeface="Cambria" panose="02040503050406030204" pitchFamily="18" charset="0"/>
              </a:rPr>
              <a:t>th</a:t>
            </a:r>
            <a:r>
              <a:rPr lang="en-GB" sz="3200" b="1" dirty="0">
                <a:solidFill>
                  <a:schemeClr val="tx2">
                    <a:lumMod val="50000"/>
                  </a:schemeClr>
                </a:solidFill>
                <a:latin typeface="Cambria" panose="02040503050406030204" pitchFamily="18" charset="0"/>
                <a:ea typeface="Cambria" panose="02040503050406030204" pitchFamily="18" charset="0"/>
              </a:rPr>
              <a:t> March 2025</a:t>
            </a:r>
          </a:p>
          <a:p>
            <a:pPr algn="ctr"/>
            <a:endParaRPr lang="en-GB" b="1" dirty="0">
              <a:solidFill>
                <a:schemeClr val="accent5">
                  <a:lumMod val="50000"/>
                </a:schemeClr>
              </a:solidFill>
              <a:latin typeface="Cambria" panose="02040503050406030204" pitchFamily="18" charset="0"/>
              <a:ea typeface="Cambria" panose="02040503050406030204" pitchFamily="18" charset="0"/>
            </a:endParaRPr>
          </a:p>
          <a:p>
            <a:pPr algn="ctr"/>
            <a:r>
              <a:rPr lang="en-GB" sz="3600" b="1" dirty="0">
                <a:solidFill>
                  <a:srgbClr val="0070C0"/>
                </a:solidFill>
                <a:latin typeface="Cambria" panose="02040503050406030204" pitchFamily="18" charset="0"/>
                <a:ea typeface="Cambria" panose="02040503050406030204" pitchFamily="18" charset="0"/>
              </a:rPr>
              <a:t>Organised by : PDC, ICAI</a:t>
            </a:r>
          </a:p>
          <a:p>
            <a:pPr algn="ctr"/>
            <a:r>
              <a:rPr lang="en-GB" sz="3600" b="1" dirty="0">
                <a:solidFill>
                  <a:srgbClr val="0070C0"/>
                </a:solidFill>
                <a:latin typeface="Cambria" panose="02040503050406030204" pitchFamily="18" charset="0"/>
                <a:ea typeface="Cambria" panose="02040503050406030204" pitchFamily="18" charset="0"/>
              </a:rPr>
              <a:t>Hosted by : Indore Branch of CIRC of ICAI</a:t>
            </a:r>
          </a:p>
        </p:txBody>
      </p:sp>
      <p:pic>
        <p:nvPicPr>
          <p:cNvPr id="5" name="Picture 2" descr="Bank Audits | Bank Audit Services in Kerala | Auditing Services">
            <a:extLst>
              <a:ext uri="{FF2B5EF4-FFF2-40B4-BE49-F238E27FC236}">
                <a16:creationId xmlns:a16="http://schemas.microsoft.com/office/drawing/2014/main" id="{1B3258B4-78A4-7833-3E7F-8709A18D5E6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95600" y="4958814"/>
            <a:ext cx="6140413" cy="178645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12466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42"/>
                                        </p:tgtEl>
                                        <p:attrNameLst>
                                          <p:attrName>style.visibility</p:attrName>
                                        </p:attrNameLst>
                                      </p:cBhvr>
                                      <p:to>
                                        <p:strVal val="visible"/>
                                      </p:to>
                                    </p:set>
                                    <p:animEffect transition="in" filter="randombar(horizontal)">
                                      <p:cBhvr>
                                        <p:cTn id="7" dur="500"/>
                                        <p:tgtEl>
                                          <p:spTgt spid="1042"/>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randombar(horizontal)">
                                      <p:cBhvr>
                                        <p:cTn id="10" dur="500"/>
                                        <p:tgtEl>
                                          <p:spTgt spid="2"/>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randombar(horizontal)">
                                      <p:cBhvr>
                                        <p:cTn id="13" dur="500"/>
                                        <p:tgtEl>
                                          <p:spTgt spid="4"/>
                                        </p:tgtEl>
                                      </p:cBhvr>
                                    </p:animEffect>
                                  </p:childTnLst>
                                </p:cTn>
                              </p:par>
                              <p:par>
                                <p:cTn id="14" presetID="14" presetClass="entr" presetSubtype="10" fill="hold"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randombar(horizontal)">
                                      <p:cBhvr>
                                        <p:cTn id="1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5"/>
          <p:cNvSpPr txBox="1">
            <a:spLocks/>
          </p:cNvSpPr>
          <p:nvPr/>
        </p:nvSpPr>
        <p:spPr>
          <a:xfrm>
            <a:off x="609598" y="1285860"/>
            <a:ext cx="4648202" cy="1711092"/>
          </a:xfrm>
          <a:prstGeom prst="homePlate">
            <a:avLst>
              <a:gd name="adj" fmla="val 22028"/>
            </a:avLst>
          </a:prstGeom>
          <a:solidFill>
            <a:schemeClr val="bg1">
              <a:lumMod val="95000"/>
            </a:schemeClr>
          </a:solidFill>
          <a:ln>
            <a:solidFill>
              <a:schemeClr val="bg1"/>
            </a:solidFill>
          </a:ln>
          <a:effectLst>
            <a:outerShdw blurRad="50800" dist="38100" dir="2700000" algn="tl" rotWithShape="0">
              <a:prstClr val="black">
                <a:alpha val="40000"/>
              </a:prstClr>
            </a:outerShdw>
          </a:effectLst>
        </p:spPr>
        <p:txBody>
          <a:bodyPr wrap="square" lIns="182880" tIns="36000" rIns="36000" bIns="36000"/>
          <a:lstStyle>
            <a:lvl1pPr marL="0" indent="0" algn="l" defTabSz="957263" rtl="0" eaLnBrk="1" fontAlgn="base" hangingPunct="1">
              <a:lnSpc>
                <a:spcPct val="100000"/>
              </a:lnSpc>
              <a:spcBef>
                <a:spcPts val="400"/>
              </a:spcBef>
              <a:spcAft>
                <a:spcPts val="0"/>
              </a:spcAft>
              <a:buFont typeface="Arial" charset="0"/>
              <a:defRPr lang="en-US" sz="1400" kern="1200">
                <a:solidFill>
                  <a:schemeClr val="tx2"/>
                </a:solidFill>
                <a:latin typeface="+mn-lt"/>
                <a:ea typeface="+mn-ea"/>
                <a:cs typeface="+mn-cs"/>
              </a:defRPr>
            </a:lvl1pPr>
            <a:lvl2pPr marL="180000" indent="-180000" algn="l" defTabSz="957263" rtl="0" eaLnBrk="1" fontAlgn="base" hangingPunct="1">
              <a:lnSpc>
                <a:spcPct val="100000"/>
              </a:lnSpc>
              <a:spcBef>
                <a:spcPts val="400"/>
              </a:spcBef>
              <a:spcAft>
                <a:spcPts val="0"/>
              </a:spcAft>
              <a:buFont typeface="Arial" charset="0"/>
              <a:buChar char="•"/>
              <a:defRPr lang="en-US" sz="1400" kern="1200">
                <a:solidFill>
                  <a:schemeClr val="tx2"/>
                </a:solidFill>
                <a:latin typeface="+mn-lt"/>
                <a:ea typeface="+mj-ea"/>
                <a:cs typeface="+mj-cs"/>
              </a:defRPr>
            </a:lvl2pPr>
            <a:lvl3pPr marL="360000" indent="-180000" algn="l" defTabSz="957263" rtl="0" eaLnBrk="1" fontAlgn="base" hangingPunct="1">
              <a:lnSpc>
                <a:spcPct val="100000"/>
              </a:lnSpc>
              <a:spcBef>
                <a:spcPts val="400"/>
              </a:spcBef>
              <a:spcAft>
                <a:spcPts val="0"/>
              </a:spcAft>
              <a:buFont typeface="Arial" charset="0"/>
              <a:buChar char="‒"/>
              <a:defRPr lang="en-US" sz="1200" kern="1200">
                <a:solidFill>
                  <a:schemeClr val="tx2"/>
                </a:solidFill>
                <a:latin typeface="+mn-lt"/>
                <a:ea typeface="+mj-ea"/>
                <a:cs typeface="+mj-cs"/>
              </a:defRPr>
            </a:lvl3pPr>
            <a:lvl4pPr marL="540000" indent="-180000" algn="l" defTabSz="957263" rtl="0" eaLnBrk="1" fontAlgn="base" hangingPunct="1">
              <a:lnSpc>
                <a:spcPct val="100000"/>
              </a:lnSpc>
              <a:spcBef>
                <a:spcPts val="400"/>
              </a:spcBef>
              <a:spcAft>
                <a:spcPts val="0"/>
              </a:spcAft>
              <a:buFont typeface="Arial" charset="0"/>
              <a:buChar char="•"/>
              <a:defRPr lang="en-US" sz="1200" kern="1200">
                <a:solidFill>
                  <a:schemeClr val="tx2"/>
                </a:solidFill>
                <a:latin typeface="+mn-lt"/>
                <a:ea typeface="+mj-ea"/>
                <a:cs typeface="+mj-cs"/>
              </a:defRPr>
            </a:lvl4pPr>
            <a:lvl5pPr marL="720000" indent="-179388" algn="l" defTabSz="957263" rtl="0" eaLnBrk="1" fontAlgn="base" hangingPunct="1">
              <a:lnSpc>
                <a:spcPct val="100000"/>
              </a:lnSpc>
              <a:spcBef>
                <a:spcPts val="400"/>
              </a:spcBef>
              <a:spcAft>
                <a:spcPts val="0"/>
              </a:spcAft>
              <a:buFont typeface="Arial" charset="0"/>
              <a:buChar char="‒"/>
              <a:defRPr lang="en-GB" sz="1200" kern="1200">
                <a:solidFill>
                  <a:schemeClr val="tx2"/>
                </a:solidFill>
                <a:latin typeface="+mn-lt"/>
                <a:ea typeface="+mj-ea"/>
                <a:cs typeface="+mj-cs"/>
              </a:defRPr>
            </a:lvl5pPr>
            <a:lvl6pPr marL="900000" indent="-180000" algn="l" defTabSz="859512" rtl="0" eaLnBrk="1" latinLnBrk="0" hangingPunct="1">
              <a:lnSpc>
                <a:spcPct val="100000"/>
              </a:lnSpc>
              <a:spcBef>
                <a:spcPts val="400"/>
              </a:spcBef>
              <a:spcAft>
                <a:spcPts val="0"/>
              </a:spcAft>
              <a:buFont typeface="Arial" pitchFamily="34" charset="0"/>
              <a:buChar char="•"/>
              <a:defRPr sz="1200" kern="1200" baseline="0">
                <a:solidFill>
                  <a:schemeClr val="accent1"/>
                </a:solidFill>
                <a:latin typeface="+mn-lt"/>
                <a:ea typeface="+mn-ea"/>
                <a:cs typeface="+mn-cs"/>
              </a:defRPr>
            </a:lvl6pPr>
            <a:lvl7pPr marL="1080000" indent="-180000" algn="l" defTabSz="859512" rtl="0" eaLnBrk="1" latinLnBrk="0" hangingPunct="1">
              <a:lnSpc>
                <a:spcPct val="100000"/>
              </a:lnSpc>
              <a:spcBef>
                <a:spcPts val="400"/>
              </a:spcBef>
              <a:spcAft>
                <a:spcPts val="0"/>
              </a:spcAft>
              <a:buFont typeface="Arial" pitchFamily="34" charset="0"/>
              <a:buChar char="‒"/>
              <a:defRPr sz="1200" kern="1200">
                <a:solidFill>
                  <a:schemeClr val="accent1"/>
                </a:solidFill>
                <a:latin typeface="+mn-lt"/>
                <a:ea typeface="+mn-ea"/>
                <a:cs typeface="+mn-cs"/>
              </a:defRPr>
            </a:lvl7pPr>
            <a:lvl8pPr marL="1260000" indent="-180000" algn="l" defTabSz="859512" rtl="0" eaLnBrk="1" latinLnBrk="0" hangingPunct="1">
              <a:lnSpc>
                <a:spcPct val="100000"/>
              </a:lnSpc>
              <a:spcBef>
                <a:spcPts val="400"/>
              </a:spcBef>
              <a:spcAft>
                <a:spcPts val="0"/>
              </a:spcAft>
              <a:buFont typeface="Arial" pitchFamily="34" charset="0"/>
              <a:buChar char="•"/>
              <a:defRPr sz="1200" kern="1200">
                <a:solidFill>
                  <a:schemeClr val="accent1"/>
                </a:solidFill>
                <a:latin typeface="+mn-lt"/>
                <a:ea typeface="+mn-ea"/>
                <a:cs typeface="+mn-cs"/>
              </a:defRPr>
            </a:lvl8pPr>
            <a:lvl9pPr marL="1440000" indent="-180000" algn="l" defTabSz="859512" rtl="0" eaLnBrk="1" latinLnBrk="0" hangingPunct="1">
              <a:lnSpc>
                <a:spcPct val="100000"/>
              </a:lnSpc>
              <a:spcBef>
                <a:spcPts val="400"/>
              </a:spcBef>
              <a:spcAft>
                <a:spcPts val="0"/>
              </a:spcAft>
              <a:buFont typeface="Arial" pitchFamily="34" charset="0"/>
              <a:buChar char="‒"/>
              <a:defRPr sz="1200" kern="1200">
                <a:solidFill>
                  <a:schemeClr val="accent1"/>
                </a:solidFill>
                <a:latin typeface="+mn-lt"/>
                <a:ea typeface="+mn-ea"/>
                <a:cs typeface="+mn-cs"/>
              </a:defRPr>
            </a:lvl9pPr>
          </a:lstStyle>
          <a:p>
            <a:pPr marL="0" marR="0" lvl="0" indent="0" algn="just" defTabSz="957263" rtl="0" eaLnBrk="1" fontAlgn="base" latinLnBrk="0" hangingPunct="1">
              <a:lnSpc>
                <a:spcPct val="90000"/>
              </a:lnSpc>
              <a:spcBef>
                <a:spcPts val="400"/>
              </a:spcBef>
              <a:spcAft>
                <a:spcPts val="0"/>
              </a:spcAft>
              <a:buClrTx/>
              <a:buSzTx/>
              <a:buFont typeface="Arial" charset="0"/>
              <a:buNone/>
              <a:tabLst/>
              <a:defRPr/>
            </a:pPr>
            <a:r>
              <a:rPr kumimoji="0" lang="en-US" sz="2800" b="1" i="0" u="none" strike="noStrike" kern="1200" cap="none" spc="0" normalizeH="0" baseline="0" noProof="0" dirty="0">
                <a:ln>
                  <a:noFill/>
                </a:ln>
                <a:solidFill>
                  <a:srgbClr val="002060"/>
                </a:solidFill>
                <a:effectLst/>
                <a:uLnTx/>
                <a:uFillTx/>
                <a:latin typeface="Candara" pitchFamily="34" charset="0"/>
                <a:ea typeface="+mn-ea"/>
                <a:cs typeface="Times New Roman" pitchFamily="18" charset="0"/>
              </a:rPr>
              <a:t>Bill remains </a:t>
            </a:r>
            <a:r>
              <a:rPr kumimoji="0" lang="en-US" sz="2800" b="1" i="0" u="none" strike="noStrike" kern="1200" cap="none" spc="0" normalizeH="0" baseline="0" noProof="0" dirty="0">
                <a:ln>
                  <a:noFill/>
                </a:ln>
                <a:solidFill>
                  <a:srgbClr val="FF3300"/>
                </a:solidFill>
                <a:effectLst/>
                <a:uLnTx/>
                <a:uFillTx/>
                <a:latin typeface="Candara" pitchFamily="34" charset="0"/>
                <a:ea typeface="+mn-ea"/>
                <a:cs typeface="Times New Roman" pitchFamily="18" charset="0"/>
              </a:rPr>
              <a:t>overdue</a:t>
            </a:r>
            <a:r>
              <a:rPr kumimoji="0" lang="en-US" sz="2800" b="1" i="0" u="none" strike="noStrike" kern="1200" cap="none" spc="0" normalizeH="0" baseline="0" noProof="0" dirty="0">
                <a:ln>
                  <a:noFill/>
                </a:ln>
                <a:solidFill>
                  <a:srgbClr val="1F497D"/>
                </a:solidFill>
                <a:effectLst/>
                <a:uLnTx/>
                <a:uFillTx/>
                <a:latin typeface="Candara" pitchFamily="34" charset="0"/>
                <a:ea typeface="+mn-ea"/>
                <a:cs typeface="Times New Roman" pitchFamily="18" charset="0"/>
              </a:rPr>
              <a:t> </a:t>
            </a:r>
          </a:p>
          <a:p>
            <a:pPr marL="0" marR="0" lvl="0" indent="0" algn="just" defTabSz="957263" rtl="0" eaLnBrk="1" fontAlgn="base" latinLnBrk="0" hangingPunct="1">
              <a:lnSpc>
                <a:spcPct val="90000"/>
              </a:lnSpc>
              <a:spcBef>
                <a:spcPts val="400"/>
              </a:spcBef>
              <a:spcAft>
                <a:spcPts val="0"/>
              </a:spcAft>
              <a:buClrTx/>
              <a:buSzTx/>
              <a:buFont typeface="Arial" charset="0"/>
              <a:buNone/>
              <a:tabLst/>
              <a:defRPr/>
            </a:pPr>
            <a:r>
              <a:rPr kumimoji="0" lang="en-US" sz="2800" b="1" i="0" u="none" strike="noStrike" kern="1200" cap="none" spc="0" normalizeH="0" baseline="0" noProof="0" dirty="0">
                <a:ln>
                  <a:noFill/>
                </a:ln>
                <a:solidFill>
                  <a:srgbClr val="002060"/>
                </a:solidFill>
                <a:effectLst/>
                <a:uLnTx/>
                <a:uFillTx/>
                <a:latin typeface="Candara" pitchFamily="34" charset="0"/>
                <a:ea typeface="+mn-ea"/>
                <a:cs typeface="Times New Roman" pitchFamily="18" charset="0"/>
              </a:rPr>
              <a:t>for</a:t>
            </a:r>
            <a:r>
              <a:rPr kumimoji="0" lang="en-US" sz="2800" b="1" i="0" u="none" strike="noStrike" kern="1200" cap="none" spc="0" normalizeH="0" baseline="0" noProof="0" dirty="0">
                <a:ln>
                  <a:noFill/>
                </a:ln>
                <a:solidFill>
                  <a:srgbClr val="1F497D"/>
                </a:solidFill>
                <a:effectLst/>
                <a:uLnTx/>
                <a:uFillTx/>
                <a:latin typeface="Candara" pitchFamily="34" charset="0"/>
                <a:ea typeface="+mn-ea"/>
                <a:cs typeface="Times New Roman" pitchFamily="18" charset="0"/>
              </a:rPr>
              <a:t> </a:t>
            </a:r>
            <a:r>
              <a:rPr kumimoji="0" lang="en-US" sz="2800" b="1" i="0" u="none" strike="noStrike" kern="1200" cap="none" spc="0" normalizeH="0" baseline="0" noProof="0" dirty="0">
                <a:ln>
                  <a:noFill/>
                </a:ln>
                <a:solidFill>
                  <a:srgbClr val="0000FF"/>
                </a:solidFill>
                <a:effectLst/>
                <a:uLnTx/>
                <a:uFillTx/>
                <a:latin typeface="Candara" pitchFamily="34" charset="0"/>
                <a:ea typeface="+mn-ea"/>
                <a:cs typeface="Times New Roman" pitchFamily="18" charset="0"/>
              </a:rPr>
              <a:t>more than 90 days</a:t>
            </a:r>
            <a:r>
              <a:rPr kumimoji="0" lang="en-US" sz="2800" b="1" i="0" u="none" strike="noStrike" kern="1200" cap="none" spc="0" normalizeH="0" baseline="0" noProof="0" dirty="0">
                <a:ln>
                  <a:noFill/>
                </a:ln>
                <a:solidFill>
                  <a:srgbClr val="1F497D"/>
                </a:solidFill>
                <a:effectLst/>
                <a:uLnTx/>
                <a:uFillTx/>
                <a:latin typeface="Candara" pitchFamily="34" charset="0"/>
                <a:ea typeface="+mn-ea"/>
                <a:cs typeface="Times New Roman" pitchFamily="18" charset="0"/>
              </a:rPr>
              <a:t> </a:t>
            </a:r>
            <a:r>
              <a:rPr kumimoji="0" lang="en-US" sz="2800" b="1" i="0" u="none" strike="noStrike" kern="1200" cap="none" spc="0" normalizeH="0" baseline="0" noProof="0" dirty="0">
                <a:ln>
                  <a:noFill/>
                </a:ln>
                <a:solidFill>
                  <a:srgbClr val="002060"/>
                </a:solidFill>
                <a:effectLst/>
                <a:uLnTx/>
                <a:uFillTx/>
                <a:latin typeface="Candara" pitchFamily="34" charset="0"/>
                <a:ea typeface="+mn-ea"/>
                <a:cs typeface="Times New Roman" pitchFamily="18" charset="0"/>
              </a:rPr>
              <a:t>in the case of BP/BD.</a:t>
            </a:r>
          </a:p>
        </p:txBody>
      </p:sp>
      <p:sp>
        <p:nvSpPr>
          <p:cNvPr id="19" name="Text Placeholder 5"/>
          <p:cNvSpPr txBox="1">
            <a:spLocks/>
          </p:cNvSpPr>
          <p:nvPr/>
        </p:nvSpPr>
        <p:spPr>
          <a:xfrm>
            <a:off x="609600" y="3861048"/>
            <a:ext cx="4843458" cy="2071132"/>
          </a:xfrm>
          <a:prstGeom prst="homePlate">
            <a:avLst>
              <a:gd name="adj" fmla="val 22028"/>
            </a:avLst>
          </a:prstGeom>
          <a:solidFill>
            <a:schemeClr val="bg1">
              <a:lumMod val="95000"/>
            </a:schemeClr>
          </a:solidFill>
          <a:ln>
            <a:solidFill>
              <a:schemeClr val="bg1"/>
            </a:solidFill>
          </a:ln>
          <a:effectLst>
            <a:outerShdw blurRad="50800" dist="38100" dir="2700000" algn="tl" rotWithShape="0">
              <a:prstClr val="black">
                <a:alpha val="40000"/>
              </a:prstClr>
            </a:outerShdw>
          </a:effectLst>
        </p:spPr>
        <p:txBody>
          <a:bodyPr wrap="square" lIns="182880" tIns="36000" rIns="36000" bIns="36000"/>
          <a:lstStyle>
            <a:lvl1pPr marL="0" indent="0" algn="l" defTabSz="957263" rtl="0" eaLnBrk="1" fontAlgn="base" hangingPunct="1">
              <a:lnSpc>
                <a:spcPct val="100000"/>
              </a:lnSpc>
              <a:spcBef>
                <a:spcPts val="400"/>
              </a:spcBef>
              <a:spcAft>
                <a:spcPts val="0"/>
              </a:spcAft>
              <a:buFont typeface="Arial" charset="0"/>
              <a:defRPr lang="en-US" sz="1400" kern="1200">
                <a:solidFill>
                  <a:schemeClr val="tx2"/>
                </a:solidFill>
                <a:latin typeface="+mn-lt"/>
                <a:ea typeface="+mn-ea"/>
                <a:cs typeface="+mn-cs"/>
              </a:defRPr>
            </a:lvl1pPr>
            <a:lvl2pPr marL="180000" indent="-180000" algn="l" defTabSz="957263" rtl="0" eaLnBrk="1" fontAlgn="base" hangingPunct="1">
              <a:lnSpc>
                <a:spcPct val="100000"/>
              </a:lnSpc>
              <a:spcBef>
                <a:spcPts val="400"/>
              </a:spcBef>
              <a:spcAft>
                <a:spcPts val="0"/>
              </a:spcAft>
              <a:buFont typeface="Arial" charset="0"/>
              <a:buChar char="•"/>
              <a:defRPr lang="en-US" sz="1400" kern="1200">
                <a:solidFill>
                  <a:schemeClr val="tx2"/>
                </a:solidFill>
                <a:latin typeface="+mn-lt"/>
                <a:ea typeface="+mj-ea"/>
                <a:cs typeface="+mj-cs"/>
              </a:defRPr>
            </a:lvl2pPr>
            <a:lvl3pPr marL="360000" indent="-180000" algn="l" defTabSz="957263" rtl="0" eaLnBrk="1" fontAlgn="base" hangingPunct="1">
              <a:lnSpc>
                <a:spcPct val="100000"/>
              </a:lnSpc>
              <a:spcBef>
                <a:spcPts val="400"/>
              </a:spcBef>
              <a:spcAft>
                <a:spcPts val="0"/>
              </a:spcAft>
              <a:buFont typeface="Arial" charset="0"/>
              <a:buChar char="‒"/>
              <a:defRPr lang="en-US" sz="1200" kern="1200">
                <a:solidFill>
                  <a:schemeClr val="tx2"/>
                </a:solidFill>
                <a:latin typeface="+mn-lt"/>
                <a:ea typeface="+mj-ea"/>
                <a:cs typeface="+mj-cs"/>
              </a:defRPr>
            </a:lvl3pPr>
            <a:lvl4pPr marL="540000" indent="-180000" algn="l" defTabSz="957263" rtl="0" eaLnBrk="1" fontAlgn="base" hangingPunct="1">
              <a:lnSpc>
                <a:spcPct val="100000"/>
              </a:lnSpc>
              <a:spcBef>
                <a:spcPts val="400"/>
              </a:spcBef>
              <a:spcAft>
                <a:spcPts val="0"/>
              </a:spcAft>
              <a:buFont typeface="Arial" charset="0"/>
              <a:buChar char="•"/>
              <a:defRPr lang="en-US" sz="1200" kern="1200">
                <a:solidFill>
                  <a:schemeClr val="tx2"/>
                </a:solidFill>
                <a:latin typeface="+mn-lt"/>
                <a:ea typeface="+mj-ea"/>
                <a:cs typeface="+mj-cs"/>
              </a:defRPr>
            </a:lvl4pPr>
            <a:lvl5pPr marL="720000" indent="-179388" algn="l" defTabSz="957263" rtl="0" eaLnBrk="1" fontAlgn="base" hangingPunct="1">
              <a:lnSpc>
                <a:spcPct val="100000"/>
              </a:lnSpc>
              <a:spcBef>
                <a:spcPts val="400"/>
              </a:spcBef>
              <a:spcAft>
                <a:spcPts val="0"/>
              </a:spcAft>
              <a:buFont typeface="Arial" charset="0"/>
              <a:buChar char="‒"/>
              <a:defRPr lang="en-GB" sz="1200" kern="1200">
                <a:solidFill>
                  <a:schemeClr val="tx2"/>
                </a:solidFill>
                <a:latin typeface="+mn-lt"/>
                <a:ea typeface="+mj-ea"/>
                <a:cs typeface="+mj-cs"/>
              </a:defRPr>
            </a:lvl5pPr>
            <a:lvl6pPr marL="900000" indent="-180000" algn="l" defTabSz="859512" rtl="0" eaLnBrk="1" latinLnBrk="0" hangingPunct="1">
              <a:lnSpc>
                <a:spcPct val="100000"/>
              </a:lnSpc>
              <a:spcBef>
                <a:spcPts val="400"/>
              </a:spcBef>
              <a:spcAft>
                <a:spcPts val="0"/>
              </a:spcAft>
              <a:buFont typeface="Arial" pitchFamily="34" charset="0"/>
              <a:buChar char="•"/>
              <a:defRPr sz="1200" kern="1200" baseline="0">
                <a:solidFill>
                  <a:schemeClr val="accent1"/>
                </a:solidFill>
                <a:latin typeface="+mn-lt"/>
                <a:ea typeface="+mn-ea"/>
                <a:cs typeface="+mn-cs"/>
              </a:defRPr>
            </a:lvl6pPr>
            <a:lvl7pPr marL="1080000" indent="-180000" algn="l" defTabSz="859512" rtl="0" eaLnBrk="1" latinLnBrk="0" hangingPunct="1">
              <a:lnSpc>
                <a:spcPct val="100000"/>
              </a:lnSpc>
              <a:spcBef>
                <a:spcPts val="400"/>
              </a:spcBef>
              <a:spcAft>
                <a:spcPts val="0"/>
              </a:spcAft>
              <a:buFont typeface="Arial" pitchFamily="34" charset="0"/>
              <a:buChar char="‒"/>
              <a:defRPr sz="1200" kern="1200">
                <a:solidFill>
                  <a:schemeClr val="accent1"/>
                </a:solidFill>
                <a:latin typeface="+mn-lt"/>
                <a:ea typeface="+mn-ea"/>
                <a:cs typeface="+mn-cs"/>
              </a:defRPr>
            </a:lvl7pPr>
            <a:lvl8pPr marL="1260000" indent="-180000" algn="l" defTabSz="859512" rtl="0" eaLnBrk="1" latinLnBrk="0" hangingPunct="1">
              <a:lnSpc>
                <a:spcPct val="100000"/>
              </a:lnSpc>
              <a:spcBef>
                <a:spcPts val="400"/>
              </a:spcBef>
              <a:spcAft>
                <a:spcPts val="0"/>
              </a:spcAft>
              <a:buFont typeface="Arial" pitchFamily="34" charset="0"/>
              <a:buChar char="•"/>
              <a:defRPr sz="1200" kern="1200">
                <a:solidFill>
                  <a:schemeClr val="accent1"/>
                </a:solidFill>
                <a:latin typeface="+mn-lt"/>
                <a:ea typeface="+mn-ea"/>
                <a:cs typeface="+mn-cs"/>
              </a:defRPr>
            </a:lvl8pPr>
            <a:lvl9pPr marL="1440000" indent="-180000" algn="l" defTabSz="859512" rtl="0" eaLnBrk="1" latinLnBrk="0" hangingPunct="1">
              <a:lnSpc>
                <a:spcPct val="100000"/>
              </a:lnSpc>
              <a:spcBef>
                <a:spcPts val="400"/>
              </a:spcBef>
              <a:spcAft>
                <a:spcPts val="0"/>
              </a:spcAft>
              <a:buFont typeface="Arial" pitchFamily="34" charset="0"/>
              <a:buChar char="‒"/>
              <a:defRPr sz="1200" kern="1200">
                <a:solidFill>
                  <a:schemeClr val="accent1"/>
                </a:solidFill>
                <a:latin typeface="+mn-lt"/>
                <a:ea typeface="+mn-ea"/>
                <a:cs typeface="+mn-cs"/>
              </a:defRPr>
            </a:lvl9pPr>
          </a:lstStyle>
          <a:p>
            <a:pPr marL="0" marR="0" lvl="0" indent="0" algn="just" defTabSz="957263" rtl="0" eaLnBrk="1" fontAlgn="base" latinLnBrk="0" hangingPunct="1">
              <a:lnSpc>
                <a:spcPct val="100000"/>
              </a:lnSpc>
              <a:spcBef>
                <a:spcPts val="400"/>
              </a:spcBef>
              <a:spcAft>
                <a:spcPts val="0"/>
              </a:spcAft>
              <a:buClrTx/>
              <a:buSzTx/>
              <a:buFont typeface="Arial" charset="0"/>
              <a:buNone/>
              <a:tabLst/>
              <a:defRPr/>
            </a:pPr>
            <a:r>
              <a:rPr kumimoji="0" lang="en-US" sz="2800" b="1" i="0" u="none" strike="noStrike" kern="1200" cap="none" spc="0" normalizeH="0" baseline="0" noProof="0" dirty="0">
                <a:ln>
                  <a:noFill/>
                </a:ln>
                <a:solidFill>
                  <a:srgbClr val="002060"/>
                </a:solidFill>
                <a:effectLst/>
                <a:uLnTx/>
                <a:uFillTx/>
                <a:latin typeface="Candara" pitchFamily="34" charset="0"/>
                <a:ea typeface="+mn-ea"/>
                <a:cs typeface="Times New Roman" pitchFamily="18" charset="0"/>
              </a:rPr>
              <a:t>Principal/ Interest-</a:t>
            </a:r>
            <a:r>
              <a:rPr kumimoji="0" lang="en-US" sz="2800" b="1" i="0" u="none" strike="noStrike" kern="1200" cap="none" spc="0" normalizeH="0" baseline="0" noProof="0" dirty="0">
                <a:ln>
                  <a:noFill/>
                </a:ln>
                <a:solidFill>
                  <a:srgbClr val="1F497D"/>
                </a:solidFill>
                <a:effectLst/>
                <a:uLnTx/>
                <a:uFillTx/>
                <a:latin typeface="Candara" pitchFamily="34" charset="0"/>
                <a:ea typeface="+mn-ea"/>
                <a:cs typeface="Times New Roman" pitchFamily="18" charset="0"/>
              </a:rPr>
              <a:t> </a:t>
            </a:r>
          </a:p>
          <a:p>
            <a:pPr marL="0" marR="0" lvl="0" indent="0" algn="just" defTabSz="957263" rtl="0" eaLnBrk="1" fontAlgn="base" latinLnBrk="0" hangingPunct="1">
              <a:lnSpc>
                <a:spcPct val="100000"/>
              </a:lnSpc>
              <a:spcBef>
                <a:spcPts val="400"/>
              </a:spcBef>
              <a:spcAft>
                <a:spcPts val="0"/>
              </a:spcAft>
              <a:buClrTx/>
              <a:buSzTx/>
              <a:buFont typeface="Arial" charset="0"/>
              <a:buNone/>
              <a:tabLst/>
              <a:defRPr/>
            </a:pPr>
            <a:r>
              <a:rPr kumimoji="0" lang="en-US" sz="2800" b="1" i="0" u="none" strike="noStrike" kern="1200" cap="none" spc="0" normalizeH="0" baseline="0" noProof="0" dirty="0">
                <a:ln>
                  <a:noFill/>
                </a:ln>
                <a:solidFill>
                  <a:srgbClr val="FF3300"/>
                </a:solidFill>
                <a:effectLst/>
                <a:uLnTx/>
                <a:uFillTx/>
                <a:latin typeface="Candara" pitchFamily="34" charset="0"/>
                <a:ea typeface="+mn-ea"/>
                <a:cs typeface="Times New Roman" pitchFamily="18" charset="0"/>
              </a:rPr>
              <a:t>overdue for a period of</a:t>
            </a:r>
            <a:r>
              <a:rPr kumimoji="0" lang="en-US" sz="2800" b="1" i="0" u="none" strike="noStrike" kern="1200" cap="none" spc="0" normalizeH="0" baseline="0" noProof="0" dirty="0">
                <a:ln>
                  <a:noFill/>
                </a:ln>
                <a:solidFill>
                  <a:srgbClr val="1F497D"/>
                </a:solidFill>
                <a:effectLst/>
                <a:uLnTx/>
                <a:uFillTx/>
                <a:latin typeface="Candara" pitchFamily="34" charset="0"/>
                <a:ea typeface="+mn-ea"/>
                <a:cs typeface="Times New Roman" pitchFamily="18" charset="0"/>
              </a:rPr>
              <a:t> </a:t>
            </a:r>
            <a:r>
              <a:rPr kumimoji="0" lang="en-US" sz="2800" b="1" i="0" u="none" strike="noStrike" kern="1200" cap="none" spc="0" normalizeH="0" baseline="0" noProof="0" dirty="0">
                <a:ln>
                  <a:noFill/>
                </a:ln>
                <a:solidFill>
                  <a:srgbClr val="0000FF"/>
                </a:solidFill>
                <a:effectLst/>
                <a:uLnTx/>
                <a:uFillTx/>
                <a:latin typeface="Candara" pitchFamily="34" charset="0"/>
                <a:ea typeface="+mn-ea"/>
                <a:cs typeface="Times New Roman" pitchFamily="18" charset="0"/>
              </a:rPr>
              <a:t>more than 90 days</a:t>
            </a:r>
            <a:r>
              <a:rPr kumimoji="0" lang="en-US" sz="2800" b="1" i="0" u="none" strike="noStrike" kern="1200" cap="none" spc="0" normalizeH="0" baseline="0" noProof="0" dirty="0">
                <a:ln>
                  <a:noFill/>
                </a:ln>
                <a:solidFill>
                  <a:srgbClr val="1F497D"/>
                </a:solidFill>
                <a:effectLst/>
                <a:uLnTx/>
                <a:uFillTx/>
                <a:latin typeface="Candara" pitchFamily="34" charset="0"/>
                <a:ea typeface="+mn-ea"/>
                <a:cs typeface="Times New Roman" pitchFamily="18" charset="0"/>
              </a:rPr>
              <a:t> </a:t>
            </a:r>
            <a:r>
              <a:rPr kumimoji="0" lang="en-US" sz="2800" b="1" i="0" u="none" strike="noStrike" kern="1200" cap="none" spc="0" normalizeH="0" baseline="0" noProof="0" dirty="0">
                <a:ln>
                  <a:noFill/>
                </a:ln>
                <a:solidFill>
                  <a:srgbClr val="FF3300"/>
                </a:solidFill>
                <a:effectLst/>
                <a:uLnTx/>
                <a:uFillTx/>
                <a:latin typeface="Candara" pitchFamily="34" charset="0"/>
                <a:ea typeface="+mn-ea"/>
                <a:cs typeface="Times New Roman" pitchFamily="18" charset="0"/>
              </a:rPr>
              <a:t>in respect of “any” other account</a:t>
            </a:r>
            <a:endParaRPr kumimoji="0" lang="en-IN" sz="2800" b="1" i="0" u="none" strike="noStrike" kern="1200" cap="none" spc="0" normalizeH="0" baseline="0" noProof="0" dirty="0">
              <a:ln>
                <a:noFill/>
              </a:ln>
              <a:solidFill>
                <a:srgbClr val="1F497D"/>
              </a:solidFill>
              <a:effectLst/>
              <a:uLnTx/>
              <a:uFillTx/>
              <a:latin typeface="Candara" pitchFamily="34" charset="0"/>
              <a:ea typeface="+mn-ea"/>
              <a:cs typeface="+mn-cs"/>
            </a:endParaRPr>
          </a:p>
        </p:txBody>
      </p:sp>
      <p:sp>
        <p:nvSpPr>
          <p:cNvPr id="21" name="Text Placeholder 5"/>
          <p:cNvSpPr txBox="1">
            <a:spLocks/>
          </p:cNvSpPr>
          <p:nvPr/>
        </p:nvSpPr>
        <p:spPr>
          <a:xfrm flipH="1">
            <a:off x="6738944" y="2290758"/>
            <a:ext cx="4843458" cy="2276484"/>
          </a:xfrm>
          <a:prstGeom prst="homePlate">
            <a:avLst>
              <a:gd name="adj" fmla="val 22028"/>
            </a:avLst>
          </a:prstGeom>
          <a:solidFill>
            <a:srgbClr val="F3FEFF"/>
          </a:solidFill>
          <a:ln>
            <a:noFill/>
          </a:ln>
          <a:effectLst>
            <a:outerShdw blurRad="50800" dist="38100" dir="2700000" algn="tl" rotWithShape="0">
              <a:prstClr val="black">
                <a:alpha val="40000"/>
              </a:prstClr>
            </a:outerShdw>
          </a:effectLst>
        </p:spPr>
        <p:txBody>
          <a:bodyPr wrap="square" lIns="182880" tIns="36000" rIns="36000" bIns="36000"/>
          <a:lstStyle>
            <a:lvl1pPr marL="0" indent="0" algn="l" defTabSz="957263" rtl="0" eaLnBrk="1" fontAlgn="base" hangingPunct="1">
              <a:lnSpc>
                <a:spcPct val="100000"/>
              </a:lnSpc>
              <a:spcBef>
                <a:spcPts val="400"/>
              </a:spcBef>
              <a:spcAft>
                <a:spcPts val="0"/>
              </a:spcAft>
              <a:buFont typeface="Arial" charset="0"/>
              <a:defRPr lang="en-US" sz="1400" kern="1200">
                <a:solidFill>
                  <a:schemeClr val="tx2"/>
                </a:solidFill>
                <a:latin typeface="+mn-lt"/>
                <a:ea typeface="+mn-ea"/>
                <a:cs typeface="+mn-cs"/>
              </a:defRPr>
            </a:lvl1pPr>
            <a:lvl2pPr marL="180000" indent="-180000" algn="l" defTabSz="957263" rtl="0" eaLnBrk="1" fontAlgn="base" hangingPunct="1">
              <a:lnSpc>
                <a:spcPct val="100000"/>
              </a:lnSpc>
              <a:spcBef>
                <a:spcPts val="400"/>
              </a:spcBef>
              <a:spcAft>
                <a:spcPts val="0"/>
              </a:spcAft>
              <a:buFont typeface="Arial" charset="0"/>
              <a:buChar char="•"/>
              <a:defRPr lang="en-US" sz="1400" kern="1200">
                <a:solidFill>
                  <a:schemeClr val="tx2"/>
                </a:solidFill>
                <a:latin typeface="+mn-lt"/>
                <a:ea typeface="+mj-ea"/>
                <a:cs typeface="+mj-cs"/>
              </a:defRPr>
            </a:lvl2pPr>
            <a:lvl3pPr marL="360000" indent="-180000" algn="l" defTabSz="957263" rtl="0" eaLnBrk="1" fontAlgn="base" hangingPunct="1">
              <a:lnSpc>
                <a:spcPct val="100000"/>
              </a:lnSpc>
              <a:spcBef>
                <a:spcPts val="400"/>
              </a:spcBef>
              <a:spcAft>
                <a:spcPts val="0"/>
              </a:spcAft>
              <a:buFont typeface="Arial" charset="0"/>
              <a:buChar char="‒"/>
              <a:defRPr lang="en-US" sz="1200" kern="1200">
                <a:solidFill>
                  <a:schemeClr val="tx2"/>
                </a:solidFill>
                <a:latin typeface="+mn-lt"/>
                <a:ea typeface="+mj-ea"/>
                <a:cs typeface="+mj-cs"/>
              </a:defRPr>
            </a:lvl3pPr>
            <a:lvl4pPr marL="540000" indent="-180000" algn="l" defTabSz="957263" rtl="0" eaLnBrk="1" fontAlgn="base" hangingPunct="1">
              <a:lnSpc>
                <a:spcPct val="100000"/>
              </a:lnSpc>
              <a:spcBef>
                <a:spcPts val="400"/>
              </a:spcBef>
              <a:spcAft>
                <a:spcPts val="0"/>
              </a:spcAft>
              <a:buFont typeface="Arial" charset="0"/>
              <a:buChar char="•"/>
              <a:defRPr lang="en-US" sz="1200" kern="1200">
                <a:solidFill>
                  <a:schemeClr val="tx2"/>
                </a:solidFill>
                <a:latin typeface="+mn-lt"/>
                <a:ea typeface="+mj-ea"/>
                <a:cs typeface="+mj-cs"/>
              </a:defRPr>
            </a:lvl4pPr>
            <a:lvl5pPr marL="720000" indent="-179388" algn="l" defTabSz="957263" rtl="0" eaLnBrk="1" fontAlgn="base" hangingPunct="1">
              <a:lnSpc>
                <a:spcPct val="100000"/>
              </a:lnSpc>
              <a:spcBef>
                <a:spcPts val="400"/>
              </a:spcBef>
              <a:spcAft>
                <a:spcPts val="0"/>
              </a:spcAft>
              <a:buFont typeface="Arial" charset="0"/>
              <a:buChar char="‒"/>
              <a:defRPr lang="en-GB" sz="1200" kern="1200">
                <a:solidFill>
                  <a:schemeClr val="tx2"/>
                </a:solidFill>
                <a:latin typeface="+mn-lt"/>
                <a:ea typeface="+mj-ea"/>
                <a:cs typeface="+mj-cs"/>
              </a:defRPr>
            </a:lvl5pPr>
            <a:lvl6pPr marL="900000" indent="-180000" algn="l" defTabSz="859512" rtl="0" eaLnBrk="1" latinLnBrk="0" hangingPunct="1">
              <a:lnSpc>
                <a:spcPct val="100000"/>
              </a:lnSpc>
              <a:spcBef>
                <a:spcPts val="400"/>
              </a:spcBef>
              <a:spcAft>
                <a:spcPts val="0"/>
              </a:spcAft>
              <a:buFont typeface="Arial" pitchFamily="34" charset="0"/>
              <a:buChar char="•"/>
              <a:defRPr sz="1200" kern="1200" baseline="0">
                <a:solidFill>
                  <a:schemeClr val="accent1"/>
                </a:solidFill>
                <a:latin typeface="+mn-lt"/>
                <a:ea typeface="+mn-ea"/>
                <a:cs typeface="+mn-cs"/>
              </a:defRPr>
            </a:lvl6pPr>
            <a:lvl7pPr marL="1080000" indent="-180000" algn="l" defTabSz="859512" rtl="0" eaLnBrk="1" latinLnBrk="0" hangingPunct="1">
              <a:lnSpc>
                <a:spcPct val="100000"/>
              </a:lnSpc>
              <a:spcBef>
                <a:spcPts val="400"/>
              </a:spcBef>
              <a:spcAft>
                <a:spcPts val="0"/>
              </a:spcAft>
              <a:buFont typeface="Arial" pitchFamily="34" charset="0"/>
              <a:buChar char="‒"/>
              <a:defRPr sz="1200" kern="1200">
                <a:solidFill>
                  <a:schemeClr val="accent1"/>
                </a:solidFill>
                <a:latin typeface="+mn-lt"/>
                <a:ea typeface="+mn-ea"/>
                <a:cs typeface="+mn-cs"/>
              </a:defRPr>
            </a:lvl7pPr>
            <a:lvl8pPr marL="1260000" indent="-180000" algn="l" defTabSz="859512" rtl="0" eaLnBrk="1" latinLnBrk="0" hangingPunct="1">
              <a:lnSpc>
                <a:spcPct val="100000"/>
              </a:lnSpc>
              <a:spcBef>
                <a:spcPts val="400"/>
              </a:spcBef>
              <a:spcAft>
                <a:spcPts val="0"/>
              </a:spcAft>
              <a:buFont typeface="Arial" pitchFamily="34" charset="0"/>
              <a:buChar char="•"/>
              <a:defRPr sz="1200" kern="1200">
                <a:solidFill>
                  <a:schemeClr val="accent1"/>
                </a:solidFill>
                <a:latin typeface="+mn-lt"/>
                <a:ea typeface="+mn-ea"/>
                <a:cs typeface="+mn-cs"/>
              </a:defRPr>
            </a:lvl8pPr>
            <a:lvl9pPr marL="1440000" indent="-180000" algn="l" defTabSz="859512" rtl="0" eaLnBrk="1" latinLnBrk="0" hangingPunct="1">
              <a:lnSpc>
                <a:spcPct val="100000"/>
              </a:lnSpc>
              <a:spcBef>
                <a:spcPts val="400"/>
              </a:spcBef>
              <a:spcAft>
                <a:spcPts val="0"/>
              </a:spcAft>
              <a:buFont typeface="Arial" pitchFamily="34" charset="0"/>
              <a:buChar char="‒"/>
              <a:defRPr sz="1200" kern="1200">
                <a:solidFill>
                  <a:schemeClr val="accent1"/>
                </a:solidFill>
                <a:latin typeface="+mn-lt"/>
                <a:ea typeface="+mn-ea"/>
                <a:cs typeface="+mn-cs"/>
              </a:defRPr>
            </a:lvl9pPr>
          </a:lstStyle>
          <a:p>
            <a:pPr marL="0" marR="0" lvl="0" indent="0" algn="just" defTabSz="957263" rtl="0" eaLnBrk="1" fontAlgn="base" latinLnBrk="0" hangingPunct="1">
              <a:lnSpc>
                <a:spcPct val="100000"/>
              </a:lnSpc>
              <a:spcBef>
                <a:spcPts val="400"/>
              </a:spcBef>
              <a:spcAft>
                <a:spcPts val="0"/>
              </a:spcAft>
              <a:buClrTx/>
              <a:buSzTx/>
              <a:buFont typeface="Arial" charset="0"/>
              <a:buNone/>
              <a:tabLst/>
              <a:defRPr/>
            </a:pPr>
            <a:r>
              <a:rPr kumimoji="0" lang="en-US" sz="2800" b="1" i="0" u="none" strike="noStrike" kern="1200" cap="none" spc="0" normalizeH="0" baseline="0" noProof="0" dirty="0">
                <a:ln>
                  <a:noFill/>
                </a:ln>
                <a:solidFill>
                  <a:srgbClr val="002060"/>
                </a:solidFill>
                <a:effectLst/>
                <a:uLnTx/>
                <a:uFillTx/>
                <a:latin typeface="Candara" pitchFamily="34" charset="0"/>
                <a:ea typeface="+mn-ea"/>
                <a:cs typeface="Times New Roman" pitchFamily="18" charset="0"/>
              </a:rPr>
              <a:t>Interest/Principal remains overdue for </a:t>
            </a:r>
            <a:r>
              <a:rPr kumimoji="0" lang="en-US" sz="2800" b="1" i="0" u="none" strike="noStrike" kern="1200" cap="none" spc="0" normalizeH="0" baseline="0" noProof="0" dirty="0">
                <a:ln>
                  <a:noFill/>
                </a:ln>
                <a:solidFill>
                  <a:srgbClr val="0000FF"/>
                </a:solidFill>
                <a:effectLst/>
                <a:uLnTx/>
                <a:uFillTx/>
                <a:latin typeface="Candara" pitchFamily="34" charset="0"/>
                <a:ea typeface="+mn-ea"/>
                <a:cs typeface="Times New Roman" pitchFamily="18" charset="0"/>
              </a:rPr>
              <a:t>two/one Crop</a:t>
            </a:r>
            <a:r>
              <a:rPr kumimoji="0" lang="en-US" sz="2800" b="1" i="0" u="none" strike="noStrike" kern="1200" cap="none" spc="0" normalizeH="0" baseline="0" noProof="0" dirty="0">
                <a:ln>
                  <a:noFill/>
                </a:ln>
                <a:solidFill>
                  <a:srgbClr val="1F497D"/>
                </a:solidFill>
                <a:effectLst/>
                <a:uLnTx/>
                <a:uFillTx/>
                <a:latin typeface="Candara" pitchFamily="34" charset="0"/>
                <a:ea typeface="+mn-ea"/>
                <a:cs typeface="Times New Roman" pitchFamily="18" charset="0"/>
              </a:rPr>
              <a:t> </a:t>
            </a:r>
            <a:r>
              <a:rPr kumimoji="0" lang="en-US" sz="2800" b="1" i="0" u="none" strike="noStrike" kern="1200" cap="none" spc="0" normalizeH="0" baseline="0" noProof="0" dirty="0">
                <a:ln>
                  <a:noFill/>
                </a:ln>
                <a:solidFill>
                  <a:srgbClr val="0000FF"/>
                </a:solidFill>
                <a:effectLst/>
                <a:uLnTx/>
                <a:uFillTx/>
                <a:latin typeface="Candara" pitchFamily="34" charset="0"/>
                <a:ea typeface="+mn-ea"/>
                <a:cs typeface="Times New Roman" pitchFamily="18" charset="0"/>
              </a:rPr>
              <a:t>seasons- Short/Long duration crops </a:t>
            </a:r>
            <a:endParaRPr kumimoji="0" lang="en-IN" sz="2800" b="1" i="0" u="none" strike="noStrike" kern="1200" cap="none" spc="0" normalizeH="0" baseline="0" noProof="0" dirty="0">
              <a:ln>
                <a:noFill/>
              </a:ln>
              <a:solidFill>
                <a:srgbClr val="1F497D"/>
              </a:solidFill>
              <a:effectLst/>
              <a:uLnTx/>
              <a:uFillTx/>
              <a:latin typeface="Candara" pitchFamily="34" charset="0"/>
              <a:ea typeface="+mn-ea"/>
              <a:cs typeface="+mn-cs"/>
            </a:endParaRPr>
          </a:p>
        </p:txBody>
      </p:sp>
      <p:pic>
        <p:nvPicPr>
          <p:cNvPr id="18" name="Picture 5" descr="C:\Users\jsauvageau\Desktop\3.png"/>
          <p:cNvPicPr>
            <a:picLocks noChangeAspect="1" noChangeArrowheads="1"/>
          </p:cNvPicPr>
          <p:nvPr/>
        </p:nvPicPr>
        <p:blipFill>
          <a:blip r:embed="rId3" cstate="print">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5373112" y="2939880"/>
            <a:ext cx="1055262" cy="978239"/>
          </a:xfrm>
          <a:prstGeom prst="rect">
            <a:avLst/>
          </a:prstGeom>
          <a:noFill/>
          <a:extLst>
            <a:ext uri="{909E8E84-426E-40DD-AFC4-6F175D3DCCD1}">
              <a14:hiddenFill xmlns:a14="http://schemas.microsoft.com/office/drawing/2010/main">
                <a:solidFill>
                  <a:srgbClr val="FFFFFF"/>
                </a:solidFill>
              </a14:hiddenFill>
            </a:ext>
          </a:extLst>
        </p:spPr>
      </p:pic>
      <p:sp>
        <p:nvSpPr>
          <p:cNvPr id="11" name="Slide Number Placeholder 17"/>
          <p:cNvSpPr txBox="1">
            <a:spLocks/>
          </p:cNvSpPr>
          <p:nvPr/>
        </p:nvSpPr>
        <p:spPr>
          <a:xfrm>
            <a:off x="11277600" y="6435699"/>
            <a:ext cx="609600" cy="304800"/>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0176C1F2-587E-42C9-B506-53C0D6E30F46}" type="slidenum">
              <a:rPr kumimoji="0" lang="en-US" sz="1600" b="1"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l" defTabSz="914400" rtl="0" eaLnBrk="1" fontAlgn="base" latinLnBrk="0" hangingPunct="1">
                <a:lnSpc>
                  <a:spcPct val="100000"/>
                </a:lnSpc>
                <a:spcBef>
                  <a:spcPct val="0"/>
                </a:spcBef>
                <a:spcAft>
                  <a:spcPct val="0"/>
                </a:spcAft>
                <a:buClrTx/>
                <a:buSzTx/>
                <a:buFontTx/>
                <a:buNone/>
                <a:tabLst/>
                <a:defRPr/>
              </a:pPr>
              <a:t>10</a:t>
            </a:fld>
            <a:endParaRPr kumimoji="0" lang="en-US" sz="1600" b="1" i="0" u="none" strike="noStrike" kern="1200" cap="none" spc="0" normalizeH="0" baseline="0" noProof="0" dirty="0">
              <a:ln>
                <a:noFill/>
              </a:ln>
              <a:solidFill>
                <a:srgbClr val="000000"/>
              </a:solidFill>
              <a:effectLst/>
              <a:uLnTx/>
              <a:uFillTx/>
              <a:latin typeface="Arial" pitchFamily="34" charset="0"/>
              <a:ea typeface="+mn-ea"/>
              <a:cs typeface="Arial" pitchFamily="34" charset="0"/>
            </a:endParaRPr>
          </a:p>
        </p:txBody>
      </p:sp>
      <p:sp>
        <p:nvSpPr>
          <p:cNvPr id="9" name="Title 1">
            <a:extLst>
              <a:ext uri="{FF2B5EF4-FFF2-40B4-BE49-F238E27FC236}">
                <a16:creationId xmlns:a16="http://schemas.microsoft.com/office/drawing/2014/main" id="{DBF4D5B7-F700-447D-84B2-5243915E8020}"/>
              </a:ext>
            </a:extLst>
          </p:cNvPr>
          <p:cNvSpPr txBox="1">
            <a:spLocks/>
          </p:cNvSpPr>
          <p:nvPr/>
        </p:nvSpPr>
        <p:spPr>
          <a:xfrm>
            <a:off x="502443" y="215348"/>
            <a:ext cx="10972800" cy="728497"/>
          </a:xfrm>
          <a:prstGeom prst="rect">
            <a:avLst/>
          </a:prstGeom>
        </p:spPr>
        <p:txBody>
          <a:bodyPr>
            <a:normAutofit/>
          </a:bodyPr>
          <a:lstStyle>
            <a:lvl1pPr algn="l" defTabSz="914400" rtl="0" eaLnBrk="1" latinLnBrk="0" hangingPunct="1">
              <a:spcBef>
                <a:spcPct val="0"/>
              </a:spcBef>
              <a:buNone/>
              <a:defRPr sz="3200" kern="1200">
                <a:solidFill>
                  <a:schemeClr val="tx1"/>
                </a:solidFill>
                <a:latin typeface="Candara" panose="020E0502030303020204" pitchFamily="34" charset="0"/>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000" b="1" i="0" u="none" strike="noStrike" kern="1200" cap="none" spc="0" normalizeH="0" baseline="0" noProof="0" dirty="0">
                <a:ln>
                  <a:noFill/>
                </a:ln>
                <a:solidFill>
                  <a:srgbClr val="0070C0"/>
                </a:solidFill>
                <a:effectLst/>
                <a:uLnTx/>
                <a:uFillTx/>
                <a:latin typeface="Candara" panose="020E0502030303020204" pitchFamily="34" charset="0"/>
                <a:ea typeface="+mj-ea"/>
                <a:cs typeface="+mj-cs"/>
              </a:rPr>
              <a:t>NPA – When ?</a:t>
            </a:r>
          </a:p>
        </p:txBody>
      </p:sp>
    </p:spTree>
    <p:extLst>
      <p:ext uri="{BB962C8B-B14F-4D97-AF65-F5344CB8AC3E}">
        <p14:creationId xmlns:p14="http://schemas.microsoft.com/office/powerpoint/2010/main" val="145748500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anim calcmode="lin" valueType="num">
                                      <p:cBhvr>
                                        <p:cTn id="8" dur="500" fill="hold"/>
                                        <p:tgtEl>
                                          <p:spTgt spid="14"/>
                                        </p:tgtEl>
                                        <p:attrNameLst>
                                          <p:attrName>ppt_x</p:attrName>
                                        </p:attrNameLst>
                                      </p:cBhvr>
                                      <p:tavLst>
                                        <p:tav tm="0">
                                          <p:val>
                                            <p:strVal val="#ppt_x"/>
                                          </p:val>
                                        </p:tav>
                                        <p:tav tm="100000">
                                          <p:val>
                                            <p:strVal val="#ppt_x"/>
                                          </p:val>
                                        </p:tav>
                                      </p:tavLst>
                                    </p:anim>
                                    <p:anim calcmode="lin" valueType="num">
                                      <p:cBhvr>
                                        <p:cTn id="9" dur="500" fill="hold"/>
                                        <p:tgtEl>
                                          <p:spTgt spid="1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500"/>
                                        <p:tgtEl>
                                          <p:spTgt spid="19"/>
                                        </p:tgtEl>
                                      </p:cBhvr>
                                    </p:animEffect>
                                    <p:anim calcmode="lin" valueType="num">
                                      <p:cBhvr>
                                        <p:cTn id="13" dur="500" fill="hold"/>
                                        <p:tgtEl>
                                          <p:spTgt spid="19"/>
                                        </p:tgtEl>
                                        <p:attrNameLst>
                                          <p:attrName>ppt_x</p:attrName>
                                        </p:attrNameLst>
                                      </p:cBhvr>
                                      <p:tavLst>
                                        <p:tav tm="0">
                                          <p:val>
                                            <p:strVal val="#ppt_x"/>
                                          </p:val>
                                        </p:tav>
                                        <p:tav tm="100000">
                                          <p:val>
                                            <p:strVal val="#ppt_x"/>
                                          </p:val>
                                        </p:tav>
                                      </p:tavLst>
                                    </p:anim>
                                    <p:anim calcmode="lin" valueType="num">
                                      <p:cBhvr>
                                        <p:cTn id="14" dur="500" fill="hold"/>
                                        <p:tgtEl>
                                          <p:spTgt spid="19"/>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fade">
                                      <p:cBhvr>
                                        <p:cTn id="17" dur="500"/>
                                        <p:tgtEl>
                                          <p:spTgt spid="21"/>
                                        </p:tgtEl>
                                      </p:cBhvr>
                                    </p:animEffect>
                                    <p:anim calcmode="lin" valueType="num">
                                      <p:cBhvr>
                                        <p:cTn id="18" dur="500" fill="hold"/>
                                        <p:tgtEl>
                                          <p:spTgt spid="21"/>
                                        </p:tgtEl>
                                        <p:attrNameLst>
                                          <p:attrName>ppt_x</p:attrName>
                                        </p:attrNameLst>
                                      </p:cBhvr>
                                      <p:tavLst>
                                        <p:tav tm="0">
                                          <p:val>
                                            <p:strVal val="#ppt_x"/>
                                          </p:val>
                                        </p:tav>
                                        <p:tav tm="100000">
                                          <p:val>
                                            <p:strVal val="#ppt_x"/>
                                          </p:val>
                                        </p:tav>
                                      </p:tavLst>
                                    </p:anim>
                                    <p:anim calcmode="lin" valueType="num">
                                      <p:cBhvr>
                                        <p:cTn id="19" dur="500" fill="hold"/>
                                        <p:tgtEl>
                                          <p:spTgt spid="21"/>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fade">
                                      <p:cBhvr>
                                        <p:cTn id="22" dur="500"/>
                                        <p:tgtEl>
                                          <p:spTgt spid="18"/>
                                        </p:tgtEl>
                                      </p:cBhvr>
                                    </p:animEffect>
                                    <p:anim calcmode="lin" valueType="num">
                                      <p:cBhvr>
                                        <p:cTn id="23" dur="500" fill="hold"/>
                                        <p:tgtEl>
                                          <p:spTgt spid="18"/>
                                        </p:tgtEl>
                                        <p:attrNameLst>
                                          <p:attrName>ppt_x</p:attrName>
                                        </p:attrNameLst>
                                      </p:cBhvr>
                                      <p:tavLst>
                                        <p:tav tm="0">
                                          <p:val>
                                            <p:strVal val="#ppt_x"/>
                                          </p:val>
                                        </p:tav>
                                        <p:tav tm="100000">
                                          <p:val>
                                            <p:strVal val="#ppt_x"/>
                                          </p:val>
                                        </p:tav>
                                      </p:tavLst>
                                    </p:anim>
                                    <p:anim calcmode="lin" valueType="num">
                                      <p:cBhvr>
                                        <p:cTn id="24" dur="500" fill="hold"/>
                                        <p:tgtEl>
                                          <p:spTgt spid="18"/>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500"/>
                                        <p:tgtEl>
                                          <p:spTgt spid="11"/>
                                        </p:tgtEl>
                                      </p:cBhvr>
                                    </p:animEffect>
                                    <p:anim calcmode="lin" valueType="num">
                                      <p:cBhvr>
                                        <p:cTn id="28" dur="500" fill="hold"/>
                                        <p:tgtEl>
                                          <p:spTgt spid="11"/>
                                        </p:tgtEl>
                                        <p:attrNameLst>
                                          <p:attrName>ppt_x</p:attrName>
                                        </p:attrNameLst>
                                      </p:cBhvr>
                                      <p:tavLst>
                                        <p:tav tm="0">
                                          <p:val>
                                            <p:strVal val="#ppt_x"/>
                                          </p:val>
                                        </p:tav>
                                        <p:tav tm="100000">
                                          <p:val>
                                            <p:strVal val="#ppt_x"/>
                                          </p:val>
                                        </p:tav>
                                      </p:tavLst>
                                    </p:anim>
                                    <p:anim calcmode="lin" valueType="num">
                                      <p:cBhvr>
                                        <p:cTn id="29" dur="500" fill="hold"/>
                                        <p:tgtEl>
                                          <p:spTgt spid="11"/>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fade">
                                      <p:cBhvr>
                                        <p:cTn id="32" dur="500"/>
                                        <p:tgtEl>
                                          <p:spTgt spid="9"/>
                                        </p:tgtEl>
                                      </p:cBhvr>
                                    </p:animEffect>
                                    <p:anim calcmode="lin" valueType="num">
                                      <p:cBhvr>
                                        <p:cTn id="33" dur="500" fill="hold"/>
                                        <p:tgtEl>
                                          <p:spTgt spid="9"/>
                                        </p:tgtEl>
                                        <p:attrNameLst>
                                          <p:attrName>ppt_x</p:attrName>
                                        </p:attrNameLst>
                                      </p:cBhvr>
                                      <p:tavLst>
                                        <p:tav tm="0">
                                          <p:val>
                                            <p:strVal val="#ppt_x"/>
                                          </p:val>
                                        </p:tav>
                                        <p:tav tm="100000">
                                          <p:val>
                                            <p:strVal val="#ppt_x"/>
                                          </p:val>
                                        </p:tav>
                                      </p:tavLst>
                                    </p:anim>
                                    <p:anim calcmode="lin" valueType="num">
                                      <p:cBhvr>
                                        <p:cTn id="34" dur="5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9" grpId="0" animBg="1"/>
      <p:bldP spid="21" grpId="0" animBg="1"/>
      <p:bldP spid="11" grpId="0"/>
      <p:bldP spid="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 name="Teardrop 79"/>
          <p:cNvSpPr/>
          <p:nvPr/>
        </p:nvSpPr>
        <p:spPr>
          <a:xfrm rot="18900000">
            <a:off x="5661224" y="3196250"/>
            <a:ext cx="702522" cy="665220"/>
          </a:xfrm>
          <a:prstGeom prst="teardrop">
            <a:avLst/>
          </a:prstGeom>
          <a:solidFill>
            <a:srgbClr val="046A38"/>
          </a:solidFill>
          <a:ln w="9525" cap="flat" cmpd="sng" algn="ctr">
            <a:noFill/>
            <a:prstDash val="solid"/>
          </a:ln>
          <a:effectLst/>
        </p:spPr>
        <p:txBody>
          <a:bodyPr rtlCol="0" anchor="ctr"/>
          <a:lstStyle>
            <a:defPPr>
              <a:defRPr lang="en-US"/>
            </a:defPPr>
            <a:lvl1pPr marL="0" algn="l" defTabSz="1042873" rtl="0" eaLnBrk="1" latinLnBrk="0" hangingPunct="1">
              <a:defRPr sz="2053" kern="120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white"/>
              </a:solidFill>
              <a:effectLst/>
              <a:uLnTx/>
              <a:uFillTx/>
              <a:latin typeface="Calibri"/>
              <a:ea typeface="+mn-ea"/>
              <a:cs typeface="+mn-cs"/>
            </a:endParaRPr>
          </a:p>
        </p:txBody>
      </p:sp>
      <p:sp>
        <p:nvSpPr>
          <p:cNvPr id="81" name="Oval 80"/>
          <p:cNvSpPr/>
          <p:nvPr/>
        </p:nvSpPr>
        <p:spPr>
          <a:xfrm rot="18900000">
            <a:off x="5690336" y="3224266"/>
            <a:ext cx="644299" cy="610089"/>
          </a:xfrm>
          <a:prstGeom prst="ellipse">
            <a:avLst/>
          </a:prstGeom>
          <a:solidFill>
            <a:srgbClr val="86BC25"/>
          </a:solidFill>
          <a:ln w="9525" cap="flat" cmpd="sng" algn="ctr">
            <a:noFill/>
            <a:prstDash val="solid"/>
          </a:ln>
          <a:effectLst/>
        </p:spPr>
        <p:txBody>
          <a:bodyPr rtlCol="0" anchor="ctr"/>
          <a:lstStyle>
            <a:defPPr>
              <a:defRPr lang="en-US"/>
            </a:defPPr>
            <a:lvl1pPr marL="0" algn="l" defTabSz="1042873" rtl="0" eaLnBrk="1" latinLnBrk="0" hangingPunct="1">
              <a:defRPr sz="2053" kern="120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white"/>
              </a:solidFill>
              <a:effectLst/>
              <a:uLnTx/>
              <a:uFillTx/>
              <a:latin typeface="Calibri"/>
              <a:ea typeface="+mn-ea"/>
              <a:cs typeface="+mn-cs"/>
            </a:endParaRPr>
          </a:p>
        </p:txBody>
      </p:sp>
      <p:sp>
        <p:nvSpPr>
          <p:cNvPr id="65" name="Teardrop 64"/>
          <p:cNvSpPr/>
          <p:nvPr/>
        </p:nvSpPr>
        <p:spPr>
          <a:xfrm rot="13359146">
            <a:off x="3722509" y="4405172"/>
            <a:ext cx="702522" cy="665220"/>
          </a:xfrm>
          <a:prstGeom prst="teardrop">
            <a:avLst/>
          </a:prstGeom>
          <a:solidFill>
            <a:srgbClr val="75787B">
              <a:alpha val="50000"/>
            </a:srgbClr>
          </a:solidFill>
          <a:ln w="9525" cap="flat" cmpd="sng" algn="ctr">
            <a:noFill/>
            <a:prstDash val="solid"/>
          </a:ln>
          <a:effectLst/>
        </p:spPr>
        <p:txBody>
          <a:bodyPr rtlCol="0" anchor="ctr"/>
          <a:lstStyle>
            <a:defPPr>
              <a:defRPr lang="en-US"/>
            </a:defPPr>
            <a:lvl1pPr marL="0" algn="l" defTabSz="1042873" rtl="0" eaLnBrk="1" latinLnBrk="0" hangingPunct="1">
              <a:defRPr sz="2053" kern="120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white"/>
              </a:solidFill>
              <a:effectLst/>
              <a:uLnTx/>
              <a:uFillTx/>
              <a:latin typeface="Calibri"/>
              <a:ea typeface="+mn-ea"/>
              <a:cs typeface="+mn-cs"/>
            </a:endParaRPr>
          </a:p>
        </p:txBody>
      </p:sp>
      <p:sp>
        <p:nvSpPr>
          <p:cNvPr id="66" name="Oval 65"/>
          <p:cNvSpPr/>
          <p:nvPr/>
        </p:nvSpPr>
        <p:spPr>
          <a:xfrm rot="11700000">
            <a:off x="3751620" y="4432736"/>
            <a:ext cx="644299" cy="610089"/>
          </a:xfrm>
          <a:prstGeom prst="ellipse">
            <a:avLst/>
          </a:prstGeom>
          <a:solidFill>
            <a:srgbClr val="75787B"/>
          </a:solidFill>
          <a:ln w="9525" cap="flat" cmpd="sng" algn="ctr">
            <a:noFill/>
            <a:prstDash val="solid"/>
          </a:ln>
          <a:effectLst/>
        </p:spPr>
        <p:txBody>
          <a:bodyPr rtlCol="0" anchor="ctr"/>
          <a:lstStyle>
            <a:defPPr>
              <a:defRPr lang="en-US"/>
            </a:defPPr>
            <a:lvl1pPr marL="0" algn="l" defTabSz="1042873" rtl="0" eaLnBrk="1" latinLnBrk="0" hangingPunct="1">
              <a:defRPr sz="2053" kern="120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white"/>
              </a:solidFill>
              <a:effectLst/>
              <a:uLnTx/>
              <a:uFillTx/>
              <a:latin typeface="Calibri"/>
              <a:ea typeface="+mn-ea"/>
              <a:cs typeface="+mn-cs"/>
            </a:endParaRPr>
          </a:p>
        </p:txBody>
      </p:sp>
      <p:sp>
        <p:nvSpPr>
          <p:cNvPr id="67" name="Teardrop 66"/>
          <p:cNvSpPr/>
          <p:nvPr/>
        </p:nvSpPr>
        <p:spPr>
          <a:xfrm rot="3270787">
            <a:off x="7814144" y="4289810"/>
            <a:ext cx="665220" cy="702522"/>
          </a:xfrm>
          <a:prstGeom prst="teardrop">
            <a:avLst/>
          </a:prstGeom>
          <a:solidFill>
            <a:srgbClr val="62B5E5"/>
          </a:solidFill>
          <a:ln w="9525" cap="flat" cmpd="sng" algn="ctr">
            <a:noFill/>
            <a:prstDash val="solid"/>
          </a:ln>
          <a:effectLst/>
        </p:spPr>
        <p:txBody>
          <a:bodyPr rtlCol="0" anchor="ctr"/>
          <a:lstStyle>
            <a:defPPr>
              <a:defRPr lang="en-US"/>
            </a:defPPr>
            <a:lvl1pPr marL="0" algn="l" defTabSz="1042873" rtl="0" eaLnBrk="1" latinLnBrk="0" hangingPunct="1">
              <a:defRPr sz="2053" kern="120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white"/>
              </a:solidFill>
              <a:effectLst/>
              <a:uLnTx/>
              <a:uFillTx/>
              <a:latin typeface="Calibri"/>
              <a:ea typeface="+mn-ea"/>
              <a:cs typeface="+mn-cs"/>
            </a:endParaRPr>
          </a:p>
        </p:txBody>
      </p:sp>
      <p:sp>
        <p:nvSpPr>
          <p:cNvPr id="68" name="Oval 67"/>
          <p:cNvSpPr/>
          <p:nvPr/>
        </p:nvSpPr>
        <p:spPr>
          <a:xfrm rot="4776862">
            <a:off x="7841709" y="4318922"/>
            <a:ext cx="610089" cy="644299"/>
          </a:xfrm>
          <a:prstGeom prst="ellipse">
            <a:avLst/>
          </a:prstGeom>
          <a:solidFill>
            <a:srgbClr val="012169"/>
          </a:solidFill>
          <a:ln w="9525" cap="flat" cmpd="sng" algn="ctr">
            <a:noFill/>
            <a:prstDash val="solid"/>
          </a:ln>
          <a:effectLst/>
        </p:spPr>
        <p:txBody>
          <a:bodyPr rtlCol="0" anchor="ctr"/>
          <a:lstStyle>
            <a:defPPr>
              <a:defRPr lang="en-US"/>
            </a:defPPr>
            <a:lvl1pPr marL="0" algn="l" defTabSz="1042873" rtl="0" eaLnBrk="1" latinLnBrk="0" hangingPunct="1">
              <a:defRPr sz="2053" kern="120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white"/>
              </a:solidFill>
              <a:effectLst/>
              <a:uLnTx/>
              <a:uFillTx/>
              <a:latin typeface="Calibri"/>
              <a:ea typeface="+mn-ea"/>
              <a:cs typeface="+mn-cs"/>
            </a:endParaRPr>
          </a:p>
        </p:txBody>
      </p:sp>
      <p:sp>
        <p:nvSpPr>
          <p:cNvPr id="69" name="Rounded Rectangle 104"/>
          <p:cNvSpPr/>
          <p:nvPr/>
        </p:nvSpPr>
        <p:spPr>
          <a:xfrm>
            <a:off x="3738546" y="1643050"/>
            <a:ext cx="4680520" cy="1341528"/>
          </a:xfrm>
          <a:prstGeom prst="roundRect">
            <a:avLst>
              <a:gd name="adj" fmla="val 0"/>
            </a:avLst>
          </a:prstGeom>
          <a:solidFill>
            <a:schemeClr val="accent5">
              <a:lumMod val="20000"/>
              <a:lumOff val="80000"/>
            </a:schemeClr>
          </a:solidFill>
          <a:ln w="12700" cap="flat" cmpd="sng" algn="ctr">
            <a:noFill/>
            <a:prstDash val="solid"/>
          </a:ln>
          <a:effectLst/>
        </p:spPr>
        <p:txBody>
          <a:bodyPr wrap="square" lIns="91440" tIns="91440" rIns="91440" bIns="91440" rtlCol="0" anchor="ctr">
            <a:noAutofit/>
          </a:bodyPr>
          <a:lstStyle>
            <a:defPPr>
              <a:defRPr lang="en-US"/>
            </a:defPPr>
            <a:lvl1pPr marL="0" algn="l" defTabSz="1042873" rtl="0" eaLnBrk="1" latinLnBrk="0" hangingPunct="1">
              <a:defRPr sz="2053" kern="120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just" defTabSz="1042873" rtl="0" eaLnBrk="1" fontAlgn="auto" latinLnBrk="0" hangingPunct="1">
              <a:lnSpc>
                <a:spcPct val="9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Candara" pitchFamily="34" charset="0"/>
                <a:ea typeface="+mn-ea"/>
                <a:cs typeface="Times New Roman" pitchFamily="18" charset="0"/>
              </a:rPr>
              <a:t>When outstanding balance remains </a:t>
            </a:r>
            <a:r>
              <a:rPr kumimoji="0" lang="en-US" sz="2400" b="1" i="0" u="none" strike="noStrike" kern="1200" cap="none" spc="0" normalizeH="0" baseline="0" noProof="0" dirty="0">
                <a:ln>
                  <a:noFill/>
                </a:ln>
                <a:solidFill>
                  <a:srgbClr val="FF3300"/>
                </a:solidFill>
                <a:effectLst/>
                <a:uLnTx/>
                <a:uFillTx/>
                <a:latin typeface="Candara" pitchFamily="34" charset="0"/>
                <a:ea typeface="+mn-ea"/>
                <a:cs typeface="Times New Roman" pitchFamily="18" charset="0"/>
              </a:rPr>
              <a:t>continuously in excess</a:t>
            </a:r>
            <a:r>
              <a:rPr kumimoji="0" lang="en-US" sz="2400" b="1" i="0" u="none" strike="noStrike" kern="1200" cap="none" spc="0" normalizeH="0" baseline="0" noProof="0" dirty="0">
                <a:ln>
                  <a:noFill/>
                </a:ln>
                <a:solidFill>
                  <a:prstClr val="black"/>
                </a:solidFill>
                <a:effectLst/>
                <a:uLnTx/>
                <a:uFillTx/>
                <a:latin typeface="Candara" pitchFamily="34" charset="0"/>
                <a:ea typeface="+mn-ea"/>
                <a:cs typeface="Times New Roman" pitchFamily="18" charset="0"/>
              </a:rPr>
              <a:t> </a:t>
            </a:r>
            <a:r>
              <a:rPr kumimoji="0" lang="en-US" sz="2400" b="1" i="0" u="none" strike="noStrike" kern="1200" cap="none" spc="0" normalizeH="0" baseline="0" noProof="0" dirty="0">
                <a:ln>
                  <a:noFill/>
                </a:ln>
                <a:solidFill>
                  <a:srgbClr val="002060"/>
                </a:solidFill>
                <a:effectLst/>
                <a:uLnTx/>
                <a:uFillTx/>
                <a:latin typeface="Candara" pitchFamily="34" charset="0"/>
                <a:ea typeface="+mn-ea"/>
                <a:cs typeface="Times New Roman" pitchFamily="18" charset="0"/>
              </a:rPr>
              <a:t>of the sanctioned limit/ drawing power </a:t>
            </a:r>
            <a:r>
              <a:rPr kumimoji="0" lang="en-US" sz="2400" b="1" i="0" u="none" strike="noStrike" kern="1200" cap="none" spc="0" normalizeH="0" baseline="0" noProof="0" dirty="0">
                <a:ln>
                  <a:noFill/>
                </a:ln>
                <a:solidFill>
                  <a:srgbClr val="C00000"/>
                </a:solidFill>
                <a:effectLst/>
                <a:uLnTx/>
                <a:uFillTx/>
                <a:latin typeface="Candara" pitchFamily="34" charset="0"/>
                <a:ea typeface="+mn-ea"/>
                <a:cs typeface="Times New Roman" pitchFamily="18" charset="0"/>
              </a:rPr>
              <a:t>FOR 90 DAYS </a:t>
            </a:r>
            <a:r>
              <a:rPr kumimoji="0" lang="en-US" sz="2400" b="1" i="0" u="none" strike="noStrike" kern="1200" cap="none" spc="0" normalizeH="0" baseline="0" noProof="0" dirty="0">
                <a:ln>
                  <a:noFill/>
                </a:ln>
                <a:solidFill>
                  <a:srgbClr val="FF0000"/>
                </a:solidFill>
                <a:effectLst/>
                <a:uLnTx/>
                <a:uFillTx/>
                <a:latin typeface="Candara" pitchFamily="34" charset="0"/>
                <a:ea typeface="+mn-ea"/>
                <a:cs typeface="Times New Roman" pitchFamily="18" charset="0"/>
              </a:rPr>
              <a:t>OR</a:t>
            </a:r>
          </a:p>
        </p:txBody>
      </p:sp>
      <p:sp>
        <p:nvSpPr>
          <p:cNvPr id="75" name="Rounded Rectangle 105"/>
          <p:cNvSpPr/>
          <p:nvPr/>
        </p:nvSpPr>
        <p:spPr>
          <a:xfrm>
            <a:off x="678028" y="3277576"/>
            <a:ext cx="2841380" cy="2952328"/>
          </a:xfrm>
          <a:prstGeom prst="roundRect">
            <a:avLst>
              <a:gd name="adj" fmla="val 0"/>
            </a:avLst>
          </a:prstGeom>
          <a:solidFill>
            <a:schemeClr val="accent5">
              <a:lumMod val="20000"/>
              <a:lumOff val="80000"/>
            </a:schemeClr>
          </a:solidFill>
          <a:ln w="12700" cap="flat" cmpd="sng" algn="ctr">
            <a:noFill/>
            <a:prstDash val="solid"/>
          </a:ln>
          <a:effectLst/>
        </p:spPr>
        <p:txBody>
          <a:bodyPr wrap="square" lIns="91440" tIns="91440" rIns="91440" bIns="91440" rtlCol="0" anchor="ctr">
            <a:noAutofit/>
          </a:bodyPr>
          <a:lstStyle>
            <a:defPPr>
              <a:defRPr lang="en-US"/>
            </a:defPPr>
            <a:lvl1pPr marL="0" algn="l" defTabSz="1042873" rtl="0" eaLnBrk="1" latinLnBrk="0" hangingPunct="1">
              <a:defRPr sz="2053" kern="120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just" defTabSz="1042873" rtl="0" eaLnBrk="1" fontAlgn="auto" latinLnBrk="0" hangingPunct="1">
              <a:lnSpc>
                <a:spcPct val="9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3300"/>
                </a:solidFill>
                <a:effectLst/>
                <a:uLnTx/>
                <a:uFillTx/>
                <a:latin typeface="Candara" pitchFamily="34" charset="0"/>
                <a:ea typeface="+mn-ea"/>
                <a:cs typeface="Times New Roman" pitchFamily="18" charset="0"/>
              </a:rPr>
              <a:t>When although o/s bal in “CC/OD” is less than sanctioned limit/ DP - No credits</a:t>
            </a:r>
            <a:r>
              <a:rPr kumimoji="0" lang="en-US" sz="2400" b="1" i="0" u="none" strike="noStrike" kern="1200" cap="none" spc="0" normalizeH="0" baseline="0" noProof="0" dirty="0">
                <a:ln>
                  <a:noFill/>
                </a:ln>
                <a:solidFill>
                  <a:prstClr val="black"/>
                </a:solidFill>
                <a:effectLst/>
                <a:uLnTx/>
                <a:uFillTx/>
                <a:latin typeface="Candara" pitchFamily="34" charset="0"/>
                <a:ea typeface="+mn-ea"/>
                <a:cs typeface="Times New Roman" pitchFamily="18" charset="0"/>
              </a:rPr>
              <a:t> </a:t>
            </a:r>
            <a:r>
              <a:rPr kumimoji="0" lang="en-US" sz="2400" b="1" i="0" u="none" strike="noStrike" kern="1200" cap="none" spc="0" normalizeH="0" baseline="0" noProof="0" dirty="0">
                <a:ln>
                  <a:noFill/>
                </a:ln>
                <a:solidFill>
                  <a:srgbClr val="002060"/>
                </a:solidFill>
                <a:effectLst/>
                <a:uLnTx/>
                <a:uFillTx/>
                <a:latin typeface="Candara" pitchFamily="34" charset="0"/>
                <a:ea typeface="+mn-ea"/>
                <a:cs typeface="Times New Roman" pitchFamily="18" charset="0"/>
              </a:rPr>
              <a:t>continuously FOR 90 DAYS </a:t>
            </a:r>
            <a:r>
              <a:rPr kumimoji="0" lang="en-US" sz="2400" b="1" i="0" u="none" strike="noStrike" kern="1200" cap="none" spc="0" normalizeH="0" baseline="0" noProof="0" dirty="0">
                <a:ln>
                  <a:noFill/>
                </a:ln>
                <a:solidFill>
                  <a:srgbClr val="FF0000"/>
                </a:solidFill>
                <a:effectLst/>
                <a:uLnTx/>
                <a:uFillTx/>
                <a:latin typeface="Candara" pitchFamily="34" charset="0"/>
                <a:ea typeface="+mn-ea"/>
                <a:cs typeface="Times New Roman" pitchFamily="18" charset="0"/>
              </a:rPr>
              <a:t>OR</a:t>
            </a:r>
          </a:p>
        </p:txBody>
      </p:sp>
      <p:sp>
        <p:nvSpPr>
          <p:cNvPr id="76" name="Rounded Rectangle 106"/>
          <p:cNvSpPr/>
          <p:nvPr/>
        </p:nvSpPr>
        <p:spPr>
          <a:xfrm>
            <a:off x="8641438" y="3262084"/>
            <a:ext cx="2872534" cy="2952328"/>
          </a:xfrm>
          <a:prstGeom prst="roundRect">
            <a:avLst>
              <a:gd name="adj" fmla="val 0"/>
            </a:avLst>
          </a:prstGeom>
          <a:solidFill>
            <a:schemeClr val="accent5">
              <a:lumMod val="20000"/>
              <a:lumOff val="80000"/>
            </a:schemeClr>
          </a:solidFill>
          <a:ln w="12700" cap="flat" cmpd="sng" algn="ctr">
            <a:noFill/>
            <a:prstDash val="solid"/>
          </a:ln>
          <a:effectLst/>
        </p:spPr>
        <p:txBody>
          <a:bodyPr wrap="square" lIns="91440" tIns="91440" rIns="91440" bIns="91440" rtlCol="0" anchor="ctr">
            <a:noAutofit/>
          </a:bodyPr>
          <a:lstStyle>
            <a:defPPr>
              <a:defRPr lang="en-US"/>
            </a:defPPr>
            <a:lvl1pPr marL="0" algn="l" defTabSz="1042873" rtl="0" eaLnBrk="1" latinLnBrk="0" hangingPunct="1">
              <a:defRPr sz="2053" kern="120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just" defTabSz="1042873" rtl="0" eaLnBrk="1" fontAlgn="auto" latinLnBrk="0" hangingPunct="1">
              <a:lnSpc>
                <a:spcPct val="9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3300"/>
                </a:solidFill>
                <a:effectLst/>
                <a:uLnTx/>
                <a:uFillTx/>
                <a:latin typeface="Candara" pitchFamily="34" charset="0"/>
                <a:ea typeface="+mn-ea"/>
                <a:cs typeface="Times New Roman" pitchFamily="18" charset="0"/>
              </a:rPr>
              <a:t>Credits during the period of 90 days </a:t>
            </a:r>
            <a:r>
              <a:rPr kumimoji="0" lang="en-US" sz="2400" b="1" i="0" u="none" strike="noStrike" kern="1200" cap="none" spc="0" normalizeH="0" baseline="0" noProof="0" dirty="0">
                <a:ln>
                  <a:noFill/>
                </a:ln>
                <a:solidFill>
                  <a:srgbClr val="002060"/>
                </a:solidFill>
                <a:effectLst/>
                <a:uLnTx/>
                <a:uFillTx/>
                <a:latin typeface="Candara" pitchFamily="34" charset="0"/>
                <a:ea typeface="+mn-ea"/>
                <a:cs typeface="Times New Roman" pitchFamily="18" charset="0"/>
              </a:rPr>
              <a:t>are</a:t>
            </a:r>
            <a:r>
              <a:rPr kumimoji="0" lang="en-US" sz="2400" b="1" i="0" u="none" strike="noStrike" kern="1200" cap="none" spc="0" normalizeH="0" baseline="0" noProof="0" dirty="0">
                <a:ln>
                  <a:noFill/>
                </a:ln>
                <a:solidFill>
                  <a:prstClr val="black"/>
                </a:solidFill>
                <a:effectLst/>
                <a:uLnTx/>
                <a:uFillTx/>
                <a:latin typeface="Candara" pitchFamily="34" charset="0"/>
                <a:ea typeface="+mn-ea"/>
                <a:cs typeface="Times New Roman" pitchFamily="18" charset="0"/>
              </a:rPr>
              <a:t> </a:t>
            </a:r>
            <a:r>
              <a:rPr kumimoji="0" lang="en-US" sz="2400" b="1" i="0" u="none" strike="noStrike" kern="1200" cap="none" spc="0" normalizeH="0" baseline="0" noProof="0" dirty="0">
                <a:ln>
                  <a:noFill/>
                </a:ln>
                <a:solidFill>
                  <a:srgbClr val="FF3300"/>
                </a:solidFill>
                <a:effectLst/>
                <a:uLnTx/>
                <a:uFillTx/>
                <a:latin typeface="Candara" pitchFamily="34" charset="0"/>
                <a:ea typeface="+mn-ea"/>
                <a:cs typeface="Times New Roman" pitchFamily="18" charset="0"/>
              </a:rPr>
              <a:t>not enough to cover the interest debited</a:t>
            </a:r>
            <a:r>
              <a:rPr kumimoji="0" lang="en-US" sz="2400" b="1" i="0" u="none" strike="noStrike" kern="1200" cap="none" spc="0" normalizeH="0" baseline="0" noProof="0" dirty="0">
                <a:ln>
                  <a:noFill/>
                </a:ln>
                <a:solidFill>
                  <a:prstClr val="black"/>
                </a:solidFill>
                <a:effectLst/>
                <a:uLnTx/>
                <a:uFillTx/>
                <a:latin typeface="Candara" pitchFamily="34" charset="0"/>
                <a:ea typeface="+mn-ea"/>
                <a:cs typeface="Times New Roman" pitchFamily="18" charset="0"/>
              </a:rPr>
              <a:t> </a:t>
            </a:r>
            <a:r>
              <a:rPr kumimoji="0" lang="en-US" sz="2400" b="1" i="0" u="none" strike="noStrike" kern="1200" cap="none" spc="0" normalizeH="0" baseline="0" noProof="0" dirty="0">
                <a:ln>
                  <a:noFill/>
                </a:ln>
                <a:solidFill>
                  <a:srgbClr val="002060"/>
                </a:solidFill>
                <a:effectLst/>
                <a:uLnTx/>
                <a:uFillTx/>
                <a:latin typeface="Candara" pitchFamily="34" charset="0"/>
                <a:ea typeface="+mn-ea"/>
                <a:cs typeface="Times New Roman" pitchFamily="18" charset="0"/>
              </a:rPr>
              <a:t>during the previous 90 days period</a:t>
            </a:r>
          </a:p>
        </p:txBody>
      </p:sp>
      <p:sp>
        <p:nvSpPr>
          <p:cNvPr id="77" name="Oval 76"/>
          <p:cNvSpPr/>
          <p:nvPr/>
        </p:nvSpPr>
        <p:spPr bwMode="gray">
          <a:xfrm>
            <a:off x="5761191" y="3277576"/>
            <a:ext cx="476551" cy="502567"/>
          </a:xfrm>
          <a:prstGeom prst="ellipse">
            <a:avLst/>
          </a:prstGeom>
          <a:noFill/>
          <a:ln w="19050" algn="ctr">
            <a:noFill/>
            <a:miter lim="800000"/>
            <a:headEnd/>
            <a:tailEnd/>
          </a:ln>
        </p:spPr>
        <p:txBody>
          <a:bodyPr wrap="square" lIns="88900" tIns="88900" rIns="88900" bIns="88900" rtlCol="0" anchor="ctr"/>
          <a:lstStyle>
            <a:defPPr>
              <a:defRPr lang="en-US"/>
            </a:defPPr>
            <a:lvl1pPr marL="0" algn="l" defTabSz="1042873" rtl="0" eaLnBrk="1" latinLnBrk="0" hangingPunct="1">
              <a:defRPr sz="2053" kern="120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ctr" defTabSz="1042873" rtl="0" eaLnBrk="1" fontAlgn="auto" latinLnBrk="0" hangingPunct="1">
              <a:lnSpc>
                <a:spcPct val="106000"/>
              </a:lnSpc>
              <a:spcBef>
                <a:spcPts val="0"/>
              </a:spcBef>
              <a:spcAft>
                <a:spcPts val="0"/>
              </a:spcAft>
              <a:buClrTx/>
              <a:buSzTx/>
              <a:buFont typeface="Wingdings 2" pitchFamily="18" charset="2"/>
              <a:buNone/>
              <a:tabLst/>
              <a:defRPr/>
            </a:pPr>
            <a:r>
              <a:rPr kumimoji="0" lang="en-US" sz="2000" b="1" i="0" u="none" strike="noStrike" kern="1200" cap="none" spc="0" normalizeH="0" baseline="0" noProof="0" dirty="0">
                <a:ln>
                  <a:noFill/>
                </a:ln>
                <a:solidFill>
                  <a:prstClr val="white"/>
                </a:solidFill>
                <a:effectLst/>
                <a:uLnTx/>
                <a:uFillTx/>
                <a:latin typeface="Candara" pitchFamily="34" charset="0"/>
                <a:ea typeface="+mn-ea"/>
                <a:cs typeface="+mn-cs"/>
              </a:rPr>
              <a:t>A</a:t>
            </a:r>
          </a:p>
        </p:txBody>
      </p:sp>
      <p:sp>
        <p:nvSpPr>
          <p:cNvPr id="78" name="Oval 77"/>
          <p:cNvSpPr/>
          <p:nvPr/>
        </p:nvSpPr>
        <p:spPr bwMode="gray">
          <a:xfrm>
            <a:off x="7862004" y="4380096"/>
            <a:ext cx="473488" cy="451248"/>
          </a:xfrm>
          <a:prstGeom prst="ellipse">
            <a:avLst/>
          </a:prstGeom>
          <a:noFill/>
          <a:ln w="19050" algn="ctr">
            <a:noFill/>
            <a:miter lim="800000"/>
            <a:headEnd/>
            <a:tailEnd/>
          </a:ln>
        </p:spPr>
        <p:txBody>
          <a:bodyPr wrap="square" lIns="88900" tIns="88900" rIns="88900" bIns="88900" rtlCol="0" anchor="ctr"/>
          <a:lstStyle>
            <a:defPPr>
              <a:defRPr lang="en-US"/>
            </a:defPPr>
            <a:lvl1pPr marL="0" algn="l" defTabSz="1042873" rtl="0" eaLnBrk="1" latinLnBrk="0" hangingPunct="1">
              <a:defRPr sz="2053" kern="120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ctr" defTabSz="1042873" rtl="0" eaLnBrk="1" fontAlgn="auto" latinLnBrk="0" hangingPunct="1">
              <a:lnSpc>
                <a:spcPct val="106000"/>
              </a:lnSpc>
              <a:spcBef>
                <a:spcPts val="0"/>
              </a:spcBef>
              <a:spcAft>
                <a:spcPts val="0"/>
              </a:spcAft>
              <a:buClrTx/>
              <a:buSzTx/>
              <a:buFont typeface="Wingdings 2" pitchFamily="18" charset="2"/>
              <a:buNone/>
              <a:tabLst/>
              <a:defRPr/>
            </a:pPr>
            <a:r>
              <a:rPr kumimoji="0" lang="en-US" sz="2000" b="1" i="0" u="none" strike="noStrike" kern="1200" cap="none" spc="0" normalizeH="0" baseline="0" noProof="0" dirty="0">
                <a:ln>
                  <a:noFill/>
                </a:ln>
                <a:solidFill>
                  <a:prstClr val="white"/>
                </a:solidFill>
                <a:effectLst/>
                <a:uLnTx/>
                <a:uFillTx/>
                <a:latin typeface="Candara" pitchFamily="34" charset="0"/>
                <a:ea typeface="+mn-ea"/>
                <a:cs typeface="+mn-cs"/>
              </a:rPr>
              <a:t>C</a:t>
            </a:r>
          </a:p>
        </p:txBody>
      </p:sp>
      <p:sp>
        <p:nvSpPr>
          <p:cNvPr id="79" name="Oval 78"/>
          <p:cNvSpPr/>
          <p:nvPr/>
        </p:nvSpPr>
        <p:spPr bwMode="gray">
          <a:xfrm>
            <a:off x="3796374" y="4512158"/>
            <a:ext cx="476551" cy="451248"/>
          </a:xfrm>
          <a:prstGeom prst="ellipse">
            <a:avLst/>
          </a:prstGeom>
          <a:noFill/>
          <a:ln w="19050" algn="ctr">
            <a:noFill/>
            <a:miter lim="800000"/>
            <a:headEnd/>
            <a:tailEnd/>
          </a:ln>
        </p:spPr>
        <p:txBody>
          <a:bodyPr wrap="square" lIns="88900" tIns="88900" rIns="88900" bIns="88900" rtlCol="0" anchor="ctr"/>
          <a:lstStyle>
            <a:defPPr>
              <a:defRPr lang="en-US"/>
            </a:defPPr>
            <a:lvl1pPr marL="0" algn="l" defTabSz="1042873" rtl="0" eaLnBrk="1" latinLnBrk="0" hangingPunct="1">
              <a:defRPr sz="2053" kern="120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ctr" defTabSz="1042873" rtl="0" eaLnBrk="1" fontAlgn="auto" latinLnBrk="0" hangingPunct="1">
              <a:lnSpc>
                <a:spcPct val="106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Candara" pitchFamily="34" charset="0"/>
                <a:ea typeface="+mn-ea"/>
                <a:cs typeface="+mn-cs"/>
              </a:rPr>
              <a:t>B</a:t>
            </a:r>
          </a:p>
        </p:txBody>
      </p:sp>
      <p:sp>
        <p:nvSpPr>
          <p:cNvPr id="24" name="Rectangle 23"/>
          <p:cNvSpPr/>
          <p:nvPr/>
        </p:nvSpPr>
        <p:spPr>
          <a:xfrm>
            <a:off x="575649" y="967426"/>
            <a:ext cx="10972800" cy="523220"/>
          </a:xfrm>
          <a:prstGeom prst="rect">
            <a:avLst/>
          </a:prstGeom>
        </p:spPr>
        <p:txBody>
          <a:bodyPr wrap="square">
            <a:spAutoFit/>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Candara" pitchFamily="34" charset="0"/>
                <a:ea typeface="+mn-ea"/>
                <a:cs typeface="Times New Roman" pitchFamily="18" charset="0"/>
              </a:rPr>
              <a:t>Either of the three conditions are satisfied</a:t>
            </a:r>
          </a:p>
        </p:txBody>
      </p:sp>
      <p:sp>
        <p:nvSpPr>
          <p:cNvPr id="17" name="Slide Number Placeholder 17"/>
          <p:cNvSpPr txBox="1">
            <a:spLocks/>
          </p:cNvSpPr>
          <p:nvPr/>
        </p:nvSpPr>
        <p:spPr>
          <a:xfrm>
            <a:off x="11243649" y="6381612"/>
            <a:ext cx="609600" cy="304800"/>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0176C1F2-587E-42C9-B506-53C0D6E30F46}" type="slidenum">
              <a:rPr kumimoji="0" lang="en-US" sz="1600" b="1"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l" defTabSz="914400" rtl="0" eaLnBrk="1" fontAlgn="base" latinLnBrk="0" hangingPunct="1">
                <a:lnSpc>
                  <a:spcPct val="100000"/>
                </a:lnSpc>
                <a:spcBef>
                  <a:spcPct val="0"/>
                </a:spcBef>
                <a:spcAft>
                  <a:spcPct val="0"/>
                </a:spcAft>
                <a:buClrTx/>
                <a:buSzTx/>
                <a:buFontTx/>
                <a:buNone/>
                <a:tabLst/>
                <a:defRPr/>
              </a:pPr>
              <a:t>11</a:t>
            </a:fld>
            <a:endParaRPr kumimoji="0" lang="en-US" sz="1600" b="1" i="0" u="none" strike="noStrike" kern="1200" cap="none" spc="0" normalizeH="0" baseline="0" noProof="0" dirty="0">
              <a:ln>
                <a:noFill/>
              </a:ln>
              <a:solidFill>
                <a:srgbClr val="000000"/>
              </a:solidFill>
              <a:effectLst/>
              <a:uLnTx/>
              <a:uFillTx/>
              <a:latin typeface="Arial" pitchFamily="34" charset="0"/>
              <a:ea typeface="+mn-ea"/>
              <a:cs typeface="Arial" pitchFamily="34" charset="0"/>
            </a:endParaRPr>
          </a:p>
        </p:txBody>
      </p:sp>
      <p:sp>
        <p:nvSpPr>
          <p:cNvPr id="18" name="Title 1">
            <a:extLst>
              <a:ext uri="{FF2B5EF4-FFF2-40B4-BE49-F238E27FC236}">
                <a16:creationId xmlns:a16="http://schemas.microsoft.com/office/drawing/2014/main" id="{EE2C1236-1BA8-41CD-B4AF-A407648CF052}"/>
              </a:ext>
            </a:extLst>
          </p:cNvPr>
          <p:cNvSpPr txBox="1">
            <a:spLocks/>
          </p:cNvSpPr>
          <p:nvPr/>
        </p:nvSpPr>
        <p:spPr>
          <a:xfrm>
            <a:off x="592406" y="155329"/>
            <a:ext cx="10972800" cy="728497"/>
          </a:xfrm>
          <a:prstGeom prst="rect">
            <a:avLst/>
          </a:prstGeom>
        </p:spPr>
        <p:txBody>
          <a:bodyPr>
            <a:normAutofit/>
          </a:bodyPr>
          <a:lstStyle>
            <a:lvl1pPr algn="l" defTabSz="914400" rtl="0" eaLnBrk="1" latinLnBrk="0" hangingPunct="1">
              <a:spcBef>
                <a:spcPct val="0"/>
              </a:spcBef>
              <a:buNone/>
              <a:defRPr sz="3200" kern="1200">
                <a:solidFill>
                  <a:schemeClr val="tx1"/>
                </a:solidFill>
                <a:latin typeface="Candara" panose="020E0502030303020204" pitchFamily="34" charset="0"/>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000" b="1" i="0" u="none" strike="noStrike" kern="1200" cap="none" spc="0" normalizeH="0" baseline="0" noProof="0" dirty="0">
                <a:ln>
                  <a:noFill/>
                </a:ln>
                <a:solidFill>
                  <a:srgbClr val="0070C0"/>
                </a:solidFill>
                <a:effectLst/>
                <a:uLnTx/>
                <a:uFillTx/>
                <a:latin typeface="Candara" panose="020E0502030303020204" pitchFamily="34" charset="0"/>
                <a:ea typeface="+mj-ea"/>
                <a:cs typeface="+mj-cs"/>
              </a:rPr>
              <a:t>CC/ OD “Out of order”</a:t>
            </a:r>
          </a:p>
        </p:txBody>
      </p:sp>
    </p:spTree>
    <p:extLst>
      <p:ext uri="{BB962C8B-B14F-4D97-AF65-F5344CB8AC3E}">
        <p14:creationId xmlns:p14="http://schemas.microsoft.com/office/powerpoint/2010/main" val="73034706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0"/>
                                        </p:tgtEl>
                                        <p:attrNameLst>
                                          <p:attrName>style.visibility</p:attrName>
                                        </p:attrNameLst>
                                      </p:cBhvr>
                                      <p:to>
                                        <p:strVal val="visible"/>
                                      </p:to>
                                    </p:set>
                                    <p:animEffect transition="in" filter="fade">
                                      <p:cBhvr>
                                        <p:cTn id="7" dur="250"/>
                                        <p:tgtEl>
                                          <p:spTgt spid="80"/>
                                        </p:tgtEl>
                                      </p:cBhvr>
                                    </p:animEffect>
                                    <p:anim calcmode="lin" valueType="num">
                                      <p:cBhvr>
                                        <p:cTn id="8" dur="250" fill="hold"/>
                                        <p:tgtEl>
                                          <p:spTgt spid="80"/>
                                        </p:tgtEl>
                                        <p:attrNameLst>
                                          <p:attrName>ppt_x</p:attrName>
                                        </p:attrNameLst>
                                      </p:cBhvr>
                                      <p:tavLst>
                                        <p:tav tm="0">
                                          <p:val>
                                            <p:strVal val="#ppt_x"/>
                                          </p:val>
                                        </p:tav>
                                        <p:tav tm="100000">
                                          <p:val>
                                            <p:strVal val="#ppt_x"/>
                                          </p:val>
                                        </p:tav>
                                      </p:tavLst>
                                    </p:anim>
                                    <p:anim calcmode="lin" valueType="num">
                                      <p:cBhvr>
                                        <p:cTn id="9" dur="250" fill="hold"/>
                                        <p:tgtEl>
                                          <p:spTgt spid="80"/>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81"/>
                                        </p:tgtEl>
                                        <p:attrNameLst>
                                          <p:attrName>style.visibility</p:attrName>
                                        </p:attrNameLst>
                                      </p:cBhvr>
                                      <p:to>
                                        <p:strVal val="visible"/>
                                      </p:to>
                                    </p:set>
                                    <p:animEffect transition="in" filter="fade">
                                      <p:cBhvr>
                                        <p:cTn id="12" dur="250"/>
                                        <p:tgtEl>
                                          <p:spTgt spid="81"/>
                                        </p:tgtEl>
                                      </p:cBhvr>
                                    </p:animEffect>
                                    <p:anim calcmode="lin" valueType="num">
                                      <p:cBhvr>
                                        <p:cTn id="13" dur="250" fill="hold"/>
                                        <p:tgtEl>
                                          <p:spTgt spid="81"/>
                                        </p:tgtEl>
                                        <p:attrNameLst>
                                          <p:attrName>ppt_x</p:attrName>
                                        </p:attrNameLst>
                                      </p:cBhvr>
                                      <p:tavLst>
                                        <p:tav tm="0">
                                          <p:val>
                                            <p:strVal val="#ppt_x"/>
                                          </p:val>
                                        </p:tav>
                                        <p:tav tm="100000">
                                          <p:val>
                                            <p:strVal val="#ppt_x"/>
                                          </p:val>
                                        </p:tav>
                                      </p:tavLst>
                                    </p:anim>
                                    <p:anim calcmode="lin" valueType="num">
                                      <p:cBhvr>
                                        <p:cTn id="14" dur="250" fill="hold"/>
                                        <p:tgtEl>
                                          <p:spTgt spid="81"/>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65"/>
                                        </p:tgtEl>
                                        <p:attrNameLst>
                                          <p:attrName>style.visibility</p:attrName>
                                        </p:attrNameLst>
                                      </p:cBhvr>
                                      <p:to>
                                        <p:strVal val="visible"/>
                                      </p:to>
                                    </p:set>
                                    <p:animEffect transition="in" filter="fade">
                                      <p:cBhvr>
                                        <p:cTn id="17" dur="250"/>
                                        <p:tgtEl>
                                          <p:spTgt spid="65"/>
                                        </p:tgtEl>
                                      </p:cBhvr>
                                    </p:animEffect>
                                    <p:anim calcmode="lin" valueType="num">
                                      <p:cBhvr>
                                        <p:cTn id="18" dur="250" fill="hold"/>
                                        <p:tgtEl>
                                          <p:spTgt spid="65"/>
                                        </p:tgtEl>
                                        <p:attrNameLst>
                                          <p:attrName>ppt_x</p:attrName>
                                        </p:attrNameLst>
                                      </p:cBhvr>
                                      <p:tavLst>
                                        <p:tav tm="0">
                                          <p:val>
                                            <p:strVal val="#ppt_x"/>
                                          </p:val>
                                        </p:tav>
                                        <p:tav tm="100000">
                                          <p:val>
                                            <p:strVal val="#ppt_x"/>
                                          </p:val>
                                        </p:tav>
                                      </p:tavLst>
                                    </p:anim>
                                    <p:anim calcmode="lin" valueType="num">
                                      <p:cBhvr>
                                        <p:cTn id="19" dur="250" fill="hold"/>
                                        <p:tgtEl>
                                          <p:spTgt spid="65"/>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66"/>
                                        </p:tgtEl>
                                        <p:attrNameLst>
                                          <p:attrName>style.visibility</p:attrName>
                                        </p:attrNameLst>
                                      </p:cBhvr>
                                      <p:to>
                                        <p:strVal val="visible"/>
                                      </p:to>
                                    </p:set>
                                    <p:animEffect transition="in" filter="fade">
                                      <p:cBhvr>
                                        <p:cTn id="22" dur="250"/>
                                        <p:tgtEl>
                                          <p:spTgt spid="66"/>
                                        </p:tgtEl>
                                      </p:cBhvr>
                                    </p:animEffect>
                                    <p:anim calcmode="lin" valueType="num">
                                      <p:cBhvr>
                                        <p:cTn id="23" dur="250" fill="hold"/>
                                        <p:tgtEl>
                                          <p:spTgt spid="66"/>
                                        </p:tgtEl>
                                        <p:attrNameLst>
                                          <p:attrName>ppt_x</p:attrName>
                                        </p:attrNameLst>
                                      </p:cBhvr>
                                      <p:tavLst>
                                        <p:tav tm="0">
                                          <p:val>
                                            <p:strVal val="#ppt_x"/>
                                          </p:val>
                                        </p:tav>
                                        <p:tav tm="100000">
                                          <p:val>
                                            <p:strVal val="#ppt_x"/>
                                          </p:val>
                                        </p:tav>
                                      </p:tavLst>
                                    </p:anim>
                                    <p:anim calcmode="lin" valueType="num">
                                      <p:cBhvr>
                                        <p:cTn id="24" dur="250" fill="hold"/>
                                        <p:tgtEl>
                                          <p:spTgt spid="66"/>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67"/>
                                        </p:tgtEl>
                                        <p:attrNameLst>
                                          <p:attrName>style.visibility</p:attrName>
                                        </p:attrNameLst>
                                      </p:cBhvr>
                                      <p:to>
                                        <p:strVal val="visible"/>
                                      </p:to>
                                    </p:set>
                                    <p:animEffect transition="in" filter="fade">
                                      <p:cBhvr>
                                        <p:cTn id="27" dur="250"/>
                                        <p:tgtEl>
                                          <p:spTgt spid="67"/>
                                        </p:tgtEl>
                                      </p:cBhvr>
                                    </p:animEffect>
                                    <p:anim calcmode="lin" valueType="num">
                                      <p:cBhvr>
                                        <p:cTn id="28" dur="250" fill="hold"/>
                                        <p:tgtEl>
                                          <p:spTgt spid="67"/>
                                        </p:tgtEl>
                                        <p:attrNameLst>
                                          <p:attrName>ppt_x</p:attrName>
                                        </p:attrNameLst>
                                      </p:cBhvr>
                                      <p:tavLst>
                                        <p:tav tm="0">
                                          <p:val>
                                            <p:strVal val="#ppt_x"/>
                                          </p:val>
                                        </p:tav>
                                        <p:tav tm="100000">
                                          <p:val>
                                            <p:strVal val="#ppt_x"/>
                                          </p:val>
                                        </p:tav>
                                      </p:tavLst>
                                    </p:anim>
                                    <p:anim calcmode="lin" valueType="num">
                                      <p:cBhvr>
                                        <p:cTn id="29" dur="250" fill="hold"/>
                                        <p:tgtEl>
                                          <p:spTgt spid="67"/>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68"/>
                                        </p:tgtEl>
                                        <p:attrNameLst>
                                          <p:attrName>style.visibility</p:attrName>
                                        </p:attrNameLst>
                                      </p:cBhvr>
                                      <p:to>
                                        <p:strVal val="visible"/>
                                      </p:to>
                                    </p:set>
                                    <p:animEffect transition="in" filter="fade">
                                      <p:cBhvr>
                                        <p:cTn id="32" dur="250"/>
                                        <p:tgtEl>
                                          <p:spTgt spid="68"/>
                                        </p:tgtEl>
                                      </p:cBhvr>
                                    </p:animEffect>
                                    <p:anim calcmode="lin" valueType="num">
                                      <p:cBhvr>
                                        <p:cTn id="33" dur="250" fill="hold"/>
                                        <p:tgtEl>
                                          <p:spTgt spid="68"/>
                                        </p:tgtEl>
                                        <p:attrNameLst>
                                          <p:attrName>ppt_x</p:attrName>
                                        </p:attrNameLst>
                                      </p:cBhvr>
                                      <p:tavLst>
                                        <p:tav tm="0">
                                          <p:val>
                                            <p:strVal val="#ppt_x"/>
                                          </p:val>
                                        </p:tav>
                                        <p:tav tm="100000">
                                          <p:val>
                                            <p:strVal val="#ppt_x"/>
                                          </p:val>
                                        </p:tav>
                                      </p:tavLst>
                                    </p:anim>
                                    <p:anim calcmode="lin" valueType="num">
                                      <p:cBhvr>
                                        <p:cTn id="34" dur="250" fill="hold"/>
                                        <p:tgtEl>
                                          <p:spTgt spid="68"/>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69"/>
                                        </p:tgtEl>
                                        <p:attrNameLst>
                                          <p:attrName>style.visibility</p:attrName>
                                        </p:attrNameLst>
                                      </p:cBhvr>
                                      <p:to>
                                        <p:strVal val="visible"/>
                                      </p:to>
                                    </p:set>
                                    <p:animEffect transition="in" filter="fade">
                                      <p:cBhvr>
                                        <p:cTn id="37" dur="250"/>
                                        <p:tgtEl>
                                          <p:spTgt spid="69"/>
                                        </p:tgtEl>
                                      </p:cBhvr>
                                    </p:animEffect>
                                    <p:anim calcmode="lin" valueType="num">
                                      <p:cBhvr>
                                        <p:cTn id="38" dur="250" fill="hold"/>
                                        <p:tgtEl>
                                          <p:spTgt spid="69"/>
                                        </p:tgtEl>
                                        <p:attrNameLst>
                                          <p:attrName>ppt_x</p:attrName>
                                        </p:attrNameLst>
                                      </p:cBhvr>
                                      <p:tavLst>
                                        <p:tav tm="0">
                                          <p:val>
                                            <p:strVal val="#ppt_x"/>
                                          </p:val>
                                        </p:tav>
                                        <p:tav tm="100000">
                                          <p:val>
                                            <p:strVal val="#ppt_x"/>
                                          </p:val>
                                        </p:tav>
                                      </p:tavLst>
                                    </p:anim>
                                    <p:anim calcmode="lin" valueType="num">
                                      <p:cBhvr>
                                        <p:cTn id="39" dur="250" fill="hold"/>
                                        <p:tgtEl>
                                          <p:spTgt spid="69"/>
                                        </p:tgtEl>
                                        <p:attrNameLst>
                                          <p:attrName>ppt_y</p:attrName>
                                        </p:attrNameLst>
                                      </p:cBhvr>
                                      <p:tavLst>
                                        <p:tav tm="0">
                                          <p:val>
                                            <p:strVal val="#ppt_y+.1"/>
                                          </p:val>
                                        </p:tav>
                                        <p:tav tm="100000">
                                          <p:val>
                                            <p:strVal val="#ppt_y"/>
                                          </p:val>
                                        </p:tav>
                                      </p:tavLst>
                                    </p:anim>
                                  </p:childTnLst>
                                </p:cTn>
                              </p:par>
                              <p:par>
                                <p:cTn id="40" presetID="42" presetClass="entr" presetSubtype="0" fill="hold" grpId="0" nodeType="withEffect">
                                  <p:stCondLst>
                                    <p:cond delay="0"/>
                                  </p:stCondLst>
                                  <p:childTnLst>
                                    <p:set>
                                      <p:cBhvr>
                                        <p:cTn id="41" dur="1" fill="hold">
                                          <p:stCondLst>
                                            <p:cond delay="0"/>
                                          </p:stCondLst>
                                        </p:cTn>
                                        <p:tgtEl>
                                          <p:spTgt spid="75"/>
                                        </p:tgtEl>
                                        <p:attrNameLst>
                                          <p:attrName>style.visibility</p:attrName>
                                        </p:attrNameLst>
                                      </p:cBhvr>
                                      <p:to>
                                        <p:strVal val="visible"/>
                                      </p:to>
                                    </p:set>
                                    <p:animEffect transition="in" filter="fade">
                                      <p:cBhvr>
                                        <p:cTn id="42" dur="250"/>
                                        <p:tgtEl>
                                          <p:spTgt spid="75"/>
                                        </p:tgtEl>
                                      </p:cBhvr>
                                    </p:animEffect>
                                    <p:anim calcmode="lin" valueType="num">
                                      <p:cBhvr>
                                        <p:cTn id="43" dur="250" fill="hold"/>
                                        <p:tgtEl>
                                          <p:spTgt spid="75"/>
                                        </p:tgtEl>
                                        <p:attrNameLst>
                                          <p:attrName>ppt_x</p:attrName>
                                        </p:attrNameLst>
                                      </p:cBhvr>
                                      <p:tavLst>
                                        <p:tav tm="0">
                                          <p:val>
                                            <p:strVal val="#ppt_x"/>
                                          </p:val>
                                        </p:tav>
                                        <p:tav tm="100000">
                                          <p:val>
                                            <p:strVal val="#ppt_x"/>
                                          </p:val>
                                        </p:tav>
                                      </p:tavLst>
                                    </p:anim>
                                    <p:anim calcmode="lin" valueType="num">
                                      <p:cBhvr>
                                        <p:cTn id="44" dur="250" fill="hold"/>
                                        <p:tgtEl>
                                          <p:spTgt spid="75"/>
                                        </p:tgtEl>
                                        <p:attrNameLst>
                                          <p:attrName>ppt_y</p:attrName>
                                        </p:attrNameLst>
                                      </p:cBhvr>
                                      <p:tavLst>
                                        <p:tav tm="0">
                                          <p:val>
                                            <p:strVal val="#ppt_y+.1"/>
                                          </p:val>
                                        </p:tav>
                                        <p:tav tm="100000">
                                          <p:val>
                                            <p:strVal val="#ppt_y"/>
                                          </p:val>
                                        </p:tav>
                                      </p:tavLst>
                                    </p:anim>
                                  </p:childTnLst>
                                </p:cTn>
                              </p:par>
                              <p:par>
                                <p:cTn id="45" presetID="42" presetClass="entr" presetSubtype="0" fill="hold" grpId="0" nodeType="withEffect">
                                  <p:stCondLst>
                                    <p:cond delay="0"/>
                                  </p:stCondLst>
                                  <p:childTnLst>
                                    <p:set>
                                      <p:cBhvr>
                                        <p:cTn id="46" dur="1" fill="hold">
                                          <p:stCondLst>
                                            <p:cond delay="0"/>
                                          </p:stCondLst>
                                        </p:cTn>
                                        <p:tgtEl>
                                          <p:spTgt spid="76"/>
                                        </p:tgtEl>
                                        <p:attrNameLst>
                                          <p:attrName>style.visibility</p:attrName>
                                        </p:attrNameLst>
                                      </p:cBhvr>
                                      <p:to>
                                        <p:strVal val="visible"/>
                                      </p:to>
                                    </p:set>
                                    <p:animEffect transition="in" filter="fade">
                                      <p:cBhvr>
                                        <p:cTn id="47" dur="250"/>
                                        <p:tgtEl>
                                          <p:spTgt spid="76"/>
                                        </p:tgtEl>
                                      </p:cBhvr>
                                    </p:animEffect>
                                    <p:anim calcmode="lin" valueType="num">
                                      <p:cBhvr>
                                        <p:cTn id="48" dur="250" fill="hold"/>
                                        <p:tgtEl>
                                          <p:spTgt spid="76"/>
                                        </p:tgtEl>
                                        <p:attrNameLst>
                                          <p:attrName>ppt_x</p:attrName>
                                        </p:attrNameLst>
                                      </p:cBhvr>
                                      <p:tavLst>
                                        <p:tav tm="0">
                                          <p:val>
                                            <p:strVal val="#ppt_x"/>
                                          </p:val>
                                        </p:tav>
                                        <p:tav tm="100000">
                                          <p:val>
                                            <p:strVal val="#ppt_x"/>
                                          </p:val>
                                        </p:tav>
                                      </p:tavLst>
                                    </p:anim>
                                    <p:anim calcmode="lin" valueType="num">
                                      <p:cBhvr>
                                        <p:cTn id="49" dur="250" fill="hold"/>
                                        <p:tgtEl>
                                          <p:spTgt spid="76"/>
                                        </p:tgtEl>
                                        <p:attrNameLst>
                                          <p:attrName>ppt_y</p:attrName>
                                        </p:attrNameLst>
                                      </p:cBhvr>
                                      <p:tavLst>
                                        <p:tav tm="0">
                                          <p:val>
                                            <p:strVal val="#ppt_y+.1"/>
                                          </p:val>
                                        </p:tav>
                                        <p:tav tm="100000">
                                          <p:val>
                                            <p:strVal val="#ppt_y"/>
                                          </p:val>
                                        </p:tav>
                                      </p:tavLst>
                                    </p:anim>
                                  </p:childTnLst>
                                </p:cTn>
                              </p:par>
                              <p:par>
                                <p:cTn id="50" presetID="42" presetClass="entr" presetSubtype="0" fill="hold" grpId="0" nodeType="withEffect">
                                  <p:stCondLst>
                                    <p:cond delay="0"/>
                                  </p:stCondLst>
                                  <p:childTnLst>
                                    <p:set>
                                      <p:cBhvr>
                                        <p:cTn id="51" dur="1" fill="hold">
                                          <p:stCondLst>
                                            <p:cond delay="0"/>
                                          </p:stCondLst>
                                        </p:cTn>
                                        <p:tgtEl>
                                          <p:spTgt spid="77"/>
                                        </p:tgtEl>
                                        <p:attrNameLst>
                                          <p:attrName>style.visibility</p:attrName>
                                        </p:attrNameLst>
                                      </p:cBhvr>
                                      <p:to>
                                        <p:strVal val="visible"/>
                                      </p:to>
                                    </p:set>
                                    <p:animEffect transition="in" filter="fade">
                                      <p:cBhvr>
                                        <p:cTn id="52" dur="250"/>
                                        <p:tgtEl>
                                          <p:spTgt spid="77"/>
                                        </p:tgtEl>
                                      </p:cBhvr>
                                    </p:animEffect>
                                    <p:anim calcmode="lin" valueType="num">
                                      <p:cBhvr>
                                        <p:cTn id="53" dur="250" fill="hold"/>
                                        <p:tgtEl>
                                          <p:spTgt spid="77"/>
                                        </p:tgtEl>
                                        <p:attrNameLst>
                                          <p:attrName>ppt_x</p:attrName>
                                        </p:attrNameLst>
                                      </p:cBhvr>
                                      <p:tavLst>
                                        <p:tav tm="0">
                                          <p:val>
                                            <p:strVal val="#ppt_x"/>
                                          </p:val>
                                        </p:tav>
                                        <p:tav tm="100000">
                                          <p:val>
                                            <p:strVal val="#ppt_x"/>
                                          </p:val>
                                        </p:tav>
                                      </p:tavLst>
                                    </p:anim>
                                    <p:anim calcmode="lin" valueType="num">
                                      <p:cBhvr>
                                        <p:cTn id="54" dur="250" fill="hold"/>
                                        <p:tgtEl>
                                          <p:spTgt spid="77"/>
                                        </p:tgtEl>
                                        <p:attrNameLst>
                                          <p:attrName>ppt_y</p:attrName>
                                        </p:attrNameLst>
                                      </p:cBhvr>
                                      <p:tavLst>
                                        <p:tav tm="0">
                                          <p:val>
                                            <p:strVal val="#ppt_y+.1"/>
                                          </p:val>
                                        </p:tav>
                                        <p:tav tm="100000">
                                          <p:val>
                                            <p:strVal val="#ppt_y"/>
                                          </p:val>
                                        </p:tav>
                                      </p:tavLst>
                                    </p:anim>
                                  </p:childTnLst>
                                </p:cTn>
                              </p:par>
                              <p:par>
                                <p:cTn id="55" presetID="42" presetClass="entr" presetSubtype="0" fill="hold" grpId="0" nodeType="withEffect">
                                  <p:stCondLst>
                                    <p:cond delay="0"/>
                                  </p:stCondLst>
                                  <p:childTnLst>
                                    <p:set>
                                      <p:cBhvr>
                                        <p:cTn id="56" dur="1" fill="hold">
                                          <p:stCondLst>
                                            <p:cond delay="0"/>
                                          </p:stCondLst>
                                        </p:cTn>
                                        <p:tgtEl>
                                          <p:spTgt spid="78"/>
                                        </p:tgtEl>
                                        <p:attrNameLst>
                                          <p:attrName>style.visibility</p:attrName>
                                        </p:attrNameLst>
                                      </p:cBhvr>
                                      <p:to>
                                        <p:strVal val="visible"/>
                                      </p:to>
                                    </p:set>
                                    <p:animEffect transition="in" filter="fade">
                                      <p:cBhvr>
                                        <p:cTn id="57" dur="250"/>
                                        <p:tgtEl>
                                          <p:spTgt spid="78"/>
                                        </p:tgtEl>
                                      </p:cBhvr>
                                    </p:animEffect>
                                    <p:anim calcmode="lin" valueType="num">
                                      <p:cBhvr>
                                        <p:cTn id="58" dur="250" fill="hold"/>
                                        <p:tgtEl>
                                          <p:spTgt spid="78"/>
                                        </p:tgtEl>
                                        <p:attrNameLst>
                                          <p:attrName>ppt_x</p:attrName>
                                        </p:attrNameLst>
                                      </p:cBhvr>
                                      <p:tavLst>
                                        <p:tav tm="0">
                                          <p:val>
                                            <p:strVal val="#ppt_x"/>
                                          </p:val>
                                        </p:tav>
                                        <p:tav tm="100000">
                                          <p:val>
                                            <p:strVal val="#ppt_x"/>
                                          </p:val>
                                        </p:tav>
                                      </p:tavLst>
                                    </p:anim>
                                    <p:anim calcmode="lin" valueType="num">
                                      <p:cBhvr>
                                        <p:cTn id="59" dur="250" fill="hold"/>
                                        <p:tgtEl>
                                          <p:spTgt spid="78"/>
                                        </p:tgtEl>
                                        <p:attrNameLst>
                                          <p:attrName>ppt_y</p:attrName>
                                        </p:attrNameLst>
                                      </p:cBhvr>
                                      <p:tavLst>
                                        <p:tav tm="0">
                                          <p:val>
                                            <p:strVal val="#ppt_y+.1"/>
                                          </p:val>
                                        </p:tav>
                                        <p:tav tm="100000">
                                          <p:val>
                                            <p:strVal val="#ppt_y"/>
                                          </p:val>
                                        </p:tav>
                                      </p:tavLst>
                                    </p:anim>
                                  </p:childTnLst>
                                </p:cTn>
                              </p:par>
                              <p:par>
                                <p:cTn id="60" presetID="42" presetClass="entr" presetSubtype="0" fill="hold" grpId="0" nodeType="withEffect">
                                  <p:stCondLst>
                                    <p:cond delay="0"/>
                                  </p:stCondLst>
                                  <p:childTnLst>
                                    <p:set>
                                      <p:cBhvr>
                                        <p:cTn id="61" dur="1" fill="hold">
                                          <p:stCondLst>
                                            <p:cond delay="0"/>
                                          </p:stCondLst>
                                        </p:cTn>
                                        <p:tgtEl>
                                          <p:spTgt spid="79"/>
                                        </p:tgtEl>
                                        <p:attrNameLst>
                                          <p:attrName>style.visibility</p:attrName>
                                        </p:attrNameLst>
                                      </p:cBhvr>
                                      <p:to>
                                        <p:strVal val="visible"/>
                                      </p:to>
                                    </p:set>
                                    <p:animEffect transition="in" filter="fade">
                                      <p:cBhvr>
                                        <p:cTn id="62" dur="250"/>
                                        <p:tgtEl>
                                          <p:spTgt spid="79"/>
                                        </p:tgtEl>
                                      </p:cBhvr>
                                    </p:animEffect>
                                    <p:anim calcmode="lin" valueType="num">
                                      <p:cBhvr>
                                        <p:cTn id="63" dur="250" fill="hold"/>
                                        <p:tgtEl>
                                          <p:spTgt spid="79"/>
                                        </p:tgtEl>
                                        <p:attrNameLst>
                                          <p:attrName>ppt_x</p:attrName>
                                        </p:attrNameLst>
                                      </p:cBhvr>
                                      <p:tavLst>
                                        <p:tav tm="0">
                                          <p:val>
                                            <p:strVal val="#ppt_x"/>
                                          </p:val>
                                        </p:tav>
                                        <p:tav tm="100000">
                                          <p:val>
                                            <p:strVal val="#ppt_x"/>
                                          </p:val>
                                        </p:tav>
                                      </p:tavLst>
                                    </p:anim>
                                    <p:anim calcmode="lin" valueType="num">
                                      <p:cBhvr>
                                        <p:cTn id="64" dur="250" fill="hold"/>
                                        <p:tgtEl>
                                          <p:spTgt spid="79"/>
                                        </p:tgtEl>
                                        <p:attrNameLst>
                                          <p:attrName>ppt_y</p:attrName>
                                        </p:attrNameLst>
                                      </p:cBhvr>
                                      <p:tavLst>
                                        <p:tav tm="0">
                                          <p:val>
                                            <p:strVal val="#ppt_y+.1"/>
                                          </p:val>
                                        </p:tav>
                                        <p:tav tm="100000">
                                          <p:val>
                                            <p:strVal val="#ppt_y"/>
                                          </p:val>
                                        </p:tav>
                                      </p:tavLst>
                                    </p:anim>
                                  </p:childTnLst>
                                </p:cTn>
                              </p:par>
                              <p:par>
                                <p:cTn id="65" presetID="42" presetClass="entr" presetSubtype="0" fill="hold" grpId="0" nodeType="withEffect">
                                  <p:stCondLst>
                                    <p:cond delay="0"/>
                                  </p:stCondLst>
                                  <p:childTnLst>
                                    <p:set>
                                      <p:cBhvr>
                                        <p:cTn id="66" dur="1" fill="hold">
                                          <p:stCondLst>
                                            <p:cond delay="0"/>
                                          </p:stCondLst>
                                        </p:cTn>
                                        <p:tgtEl>
                                          <p:spTgt spid="24"/>
                                        </p:tgtEl>
                                        <p:attrNameLst>
                                          <p:attrName>style.visibility</p:attrName>
                                        </p:attrNameLst>
                                      </p:cBhvr>
                                      <p:to>
                                        <p:strVal val="visible"/>
                                      </p:to>
                                    </p:set>
                                    <p:animEffect transition="in" filter="fade">
                                      <p:cBhvr>
                                        <p:cTn id="67" dur="250"/>
                                        <p:tgtEl>
                                          <p:spTgt spid="24"/>
                                        </p:tgtEl>
                                      </p:cBhvr>
                                    </p:animEffect>
                                    <p:anim calcmode="lin" valueType="num">
                                      <p:cBhvr>
                                        <p:cTn id="68" dur="250" fill="hold"/>
                                        <p:tgtEl>
                                          <p:spTgt spid="24"/>
                                        </p:tgtEl>
                                        <p:attrNameLst>
                                          <p:attrName>ppt_x</p:attrName>
                                        </p:attrNameLst>
                                      </p:cBhvr>
                                      <p:tavLst>
                                        <p:tav tm="0">
                                          <p:val>
                                            <p:strVal val="#ppt_x"/>
                                          </p:val>
                                        </p:tav>
                                        <p:tav tm="100000">
                                          <p:val>
                                            <p:strVal val="#ppt_x"/>
                                          </p:val>
                                        </p:tav>
                                      </p:tavLst>
                                    </p:anim>
                                    <p:anim calcmode="lin" valueType="num">
                                      <p:cBhvr>
                                        <p:cTn id="69" dur="250" fill="hold"/>
                                        <p:tgtEl>
                                          <p:spTgt spid="24"/>
                                        </p:tgtEl>
                                        <p:attrNameLst>
                                          <p:attrName>ppt_y</p:attrName>
                                        </p:attrNameLst>
                                      </p:cBhvr>
                                      <p:tavLst>
                                        <p:tav tm="0">
                                          <p:val>
                                            <p:strVal val="#ppt_y+.1"/>
                                          </p:val>
                                        </p:tav>
                                        <p:tav tm="100000">
                                          <p:val>
                                            <p:strVal val="#ppt_y"/>
                                          </p:val>
                                        </p:tav>
                                      </p:tavLst>
                                    </p:anim>
                                  </p:childTnLst>
                                </p:cTn>
                              </p:par>
                              <p:par>
                                <p:cTn id="70" presetID="42" presetClass="entr" presetSubtype="0" fill="hold" grpId="0" nodeType="withEffect">
                                  <p:stCondLst>
                                    <p:cond delay="0"/>
                                  </p:stCondLst>
                                  <p:childTnLst>
                                    <p:set>
                                      <p:cBhvr>
                                        <p:cTn id="71" dur="1" fill="hold">
                                          <p:stCondLst>
                                            <p:cond delay="0"/>
                                          </p:stCondLst>
                                        </p:cTn>
                                        <p:tgtEl>
                                          <p:spTgt spid="17"/>
                                        </p:tgtEl>
                                        <p:attrNameLst>
                                          <p:attrName>style.visibility</p:attrName>
                                        </p:attrNameLst>
                                      </p:cBhvr>
                                      <p:to>
                                        <p:strVal val="visible"/>
                                      </p:to>
                                    </p:set>
                                    <p:animEffect transition="in" filter="fade">
                                      <p:cBhvr>
                                        <p:cTn id="72" dur="250"/>
                                        <p:tgtEl>
                                          <p:spTgt spid="17"/>
                                        </p:tgtEl>
                                      </p:cBhvr>
                                    </p:animEffect>
                                    <p:anim calcmode="lin" valueType="num">
                                      <p:cBhvr>
                                        <p:cTn id="73" dur="250" fill="hold"/>
                                        <p:tgtEl>
                                          <p:spTgt spid="17"/>
                                        </p:tgtEl>
                                        <p:attrNameLst>
                                          <p:attrName>ppt_x</p:attrName>
                                        </p:attrNameLst>
                                      </p:cBhvr>
                                      <p:tavLst>
                                        <p:tav tm="0">
                                          <p:val>
                                            <p:strVal val="#ppt_x"/>
                                          </p:val>
                                        </p:tav>
                                        <p:tav tm="100000">
                                          <p:val>
                                            <p:strVal val="#ppt_x"/>
                                          </p:val>
                                        </p:tav>
                                      </p:tavLst>
                                    </p:anim>
                                    <p:anim calcmode="lin" valueType="num">
                                      <p:cBhvr>
                                        <p:cTn id="74" dur="250" fill="hold"/>
                                        <p:tgtEl>
                                          <p:spTgt spid="17"/>
                                        </p:tgtEl>
                                        <p:attrNameLst>
                                          <p:attrName>ppt_y</p:attrName>
                                        </p:attrNameLst>
                                      </p:cBhvr>
                                      <p:tavLst>
                                        <p:tav tm="0">
                                          <p:val>
                                            <p:strVal val="#ppt_y+.1"/>
                                          </p:val>
                                        </p:tav>
                                        <p:tav tm="100000">
                                          <p:val>
                                            <p:strVal val="#ppt_y"/>
                                          </p:val>
                                        </p:tav>
                                      </p:tavLst>
                                    </p:anim>
                                  </p:childTnLst>
                                </p:cTn>
                              </p:par>
                              <p:par>
                                <p:cTn id="75" presetID="42" presetClass="entr" presetSubtype="0" fill="hold" grpId="0" nodeType="withEffect">
                                  <p:stCondLst>
                                    <p:cond delay="0"/>
                                  </p:stCondLst>
                                  <p:childTnLst>
                                    <p:set>
                                      <p:cBhvr>
                                        <p:cTn id="76" dur="1" fill="hold">
                                          <p:stCondLst>
                                            <p:cond delay="0"/>
                                          </p:stCondLst>
                                        </p:cTn>
                                        <p:tgtEl>
                                          <p:spTgt spid="18"/>
                                        </p:tgtEl>
                                        <p:attrNameLst>
                                          <p:attrName>style.visibility</p:attrName>
                                        </p:attrNameLst>
                                      </p:cBhvr>
                                      <p:to>
                                        <p:strVal val="visible"/>
                                      </p:to>
                                    </p:set>
                                    <p:animEffect transition="in" filter="fade">
                                      <p:cBhvr>
                                        <p:cTn id="77" dur="250"/>
                                        <p:tgtEl>
                                          <p:spTgt spid="18"/>
                                        </p:tgtEl>
                                      </p:cBhvr>
                                    </p:animEffect>
                                    <p:anim calcmode="lin" valueType="num">
                                      <p:cBhvr>
                                        <p:cTn id="78" dur="250" fill="hold"/>
                                        <p:tgtEl>
                                          <p:spTgt spid="18"/>
                                        </p:tgtEl>
                                        <p:attrNameLst>
                                          <p:attrName>ppt_x</p:attrName>
                                        </p:attrNameLst>
                                      </p:cBhvr>
                                      <p:tavLst>
                                        <p:tav tm="0">
                                          <p:val>
                                            <p:strVal val="#ppt_x"/>
                                          </p:val>
                                        </p:tav>
                                        <p:tav tm="100000">
                                          <p:val>
                                            <p:strVal val="#ppt_x"/>
                                          </p:val>
                                        </p:tav>
                                      </p:tavLst>
                                    </p:anim>
                                    <p:anim calcmode="lin" valueType="num">
                                      <p:cBhvr>
                                        <p:cTn id="79" dur="25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 grpId="0" animBg="1"/>
      <p:bldP spid="81" grpId="0" animBg="1"/>
      <p:bldP spid="65" grpId="0" animBg="1"/>
      <p:bldP spid="66" grpId="0" animBg="1"/>
      <p:bldP spid="67" grpId="0" animBg="1"/>
      <p:bldP spid="68" grpId="0" animBg="1"/>
      <p:bldP spid="69" grpId="0" animBg="1"/>
      <p:bldP spid="75" grpId="0" animBg="1"/>
      <p:bldP spid="76" grpId="0" animBg="1"/>
      <p:bldP spid="77" grpId="0"/>
      <p:bldP spid="78" grpId="0"/>
      <p:bldP spid="79" grpId="0"/>
      <p:bldP spid="24" grpId="0"/>
      <p:bldP spid="17" grpId="0"/>
      <p:bldP spid="1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 name="Rounded Rectangle 104"/>
          <p:cNvSpPr/>
          <p:nvPr/>
        </p:nvSpPr>
        <p:spPr>
          <a:xfrm>
            <a:off x="228600" y="2563341"/>
            <a:ext cx="4960299" cy="1917778"/>
          </a:xfrm>
          <a:prstGeom prst="roundRect">
            <a:avLst>
              <a:gd name="adj" fmla="val 0"/>
            </a:avLst>
          </a:prstGeom>
          <a:solidFill>
            <a:schemeClr val="accent5">
              <a:lumMod val="20000"/>
              <a:lumOff val="80000"/>
            </a:schemeClr>
          </a:solidFill>
          <a:ln w="12700" cap="flat" cmpd="sng" algn="ctr">
            <a:noFill/>
            <a:prstDash val="solid"/>
          </a:ln>
          <a:effectLst/>
        </p:spPr>
        <p:txBody>
          <a:bodyPr wrap="square" lIns="91440" tIns="91440" rIns="91440" bIns="91440" rtlCol="0" anchor="ctr">
            <a:noAutofit/>
          </a:bodyPr>
          <a:lstStyle>
            <a:defPPr>
              <a:defRPr lang="en-US"/>
            </a:defPPr>
            <a:lvl1pPr marL="0" algn="l" defTabSz="1042873" rtl="0" eaLnBrk="1" latinLnBrk="0" hangingPunct="1">
              <a:defRPr sz="2053" kern="120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just" defTabSz="1042873" rtl="0" eaLnBrk="1" fontAlgn="auto" latinLnBrk="0" hangingPunct="1">
              <a:lnSpc>
                <a:spcPct val="9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Candara" pitchFamily="34" charset="0"/>
                <a:ea typeface="+mn-ea"/>
                <a:cs typeface="Times New Roman" pitchFamily="18" charset="0"/>
              </a:rPr>
              <a:t>“Out of Order” </a:t>
            </a:r>
            <a:r>
              <a:rPr kumimoji="0" lang="en-US" sz="2400" b="1" i="0" u="none" strike="noStrike" kern="1200" cap="none" spc="0" normalizeH="0" baseline="0" noProof="0" dirty="0">
                <a:ln>
                  <a:noFill/>
                </a:ln>
                <a:solidFill>
                  <a:srgbClr val="0070C0"/>
                </a:solidFill>
                <a:effectLst/>
                <a:uLnTx/>
                <a:uFillTx/>
                <a:latin typeface="Candara" pitchFamily="34" charset="0"/>
                <a:ea typeface="+mn-ea"/>
                <a:cs typeface="Times New Roman" pitchFamily="18" charset="0"/>
              </a:rPr>
              <a:t>definition shall be applicable to CC/ OD including</a:t>
            </a:r>
            <a:r>
              <a:rPr kumimoji="0" lang="en-US" sz="2400" b="1" i="0" u="none" strike="noStrike" kern="1200" cap="none" spc="0" normalizeH="0" baseline="0" noProof="0" dirty="0">
                <a:ln>
                  <a:noFill/>
                </a:ln>
                <a:solidFill>
                  <a:srgbClr val="FF0000"/>
                </a:solidFill>
                <a:effectLst/>
                <a:uLnTx/>
                <a:uFillTx/>
                <a:latin typeface="Candara" pitchFamily="34" charset="0"/>
                <a:ea typeface="+mn-ea"/>
                <a:cs typeface="Times New Roman" pitchFamily="18" charset="0"/>
              </a:rPr>
              <a:t> those not meant for business purposes </a:t>
            </a:r>
            <a:r>
              <a:rPr kumimoji="0" lang="en-US" sz="2400" b="1" i="0" u="none" strike="noStrike" kern="1200" cap="none" spc="0" normalizeH="0" baseline="0" noProof="0" dirty="0">
                <a:ln>
                  <a:noFill/>
                </a:ln>
                <a:solidFill>
                  <a:srgbClr val="0070C0"/>
                </a:solidFill>
                <a:effectLst/>
                <a:uLnTx/>
                <a:uFillTx/>
                <a:latin typeface="Candara" pitchFamily="34" charset="0"/>
                <a:ea typeface="+mn-ea"/>
                <a:cs typeface="Times New Roman" pitchFamily="18" charset="0"/>
              </a:rPr>
              <a:t>AND/ OR </a:t>
            </a:r>
            <a:r>
              <a:rPr kumimoji="0" lang="en-US" sz="2400" b="1" i="0" u="none" strike="noStrike" kern="1200" cap="none" spc="0" normalizeH="0" baseline="0" noProof="0" dirty="0">
                <a:ln>
                  <a:noFill/>
                </a:ln>
                <a:solidFill>
                  <a:srgbClr val="FF0000"/>
                </a:solidFill>
                <a:effectLst/>
                <a:uLnTx/>
                <a:uFillTx/>
                <a:latin typeface="Candara" pitchFamily="34" charset="0"/>
                <a:ea typeface="+mn-ea"/>
                <a:cs typeface="Times New Roman" pitchFamily="18" charset="0"/>
              </a:rPr>
              <a:t>which entail interest repayment as the only credit </a:t>
            </a:r>
          </a:p>
        </p:txBody>
      </p:sp>
      <p:sp>
        <p:nvSpPr>
          <p:cNvPr id="76" name="Rounded Rectangle 106"/>
          <p:cNvSpPr/>
          <p:nvPr/>
        </p:nvSpPr>
        <p:spPr>
          <a:xfrm>
            <a:off x="6443174" y="2563340"/>
            <a:ext cx="5122031" cy="1917778"/>
          </a:xfrm>
          <a:prstGeom prst="roundRect">
            <a:avLst>
              <a:gd name="adj" fmla="val 0"/>
            </a:avLst>
          </a:prstGeom>
          <a:solidFill>
            <a:schemeClr val="accent5">
              <a:lumMod val="20000"/>
              <a:lumOff val="80000"/>
            </a:schemeClr>
          </a:solidFill>
          <a:ln w="12700" cap="flat" cmpd="sng" algn="ctr">
            <a:noFill/>
            <a:prstDash val="solid"/>
          </a:ln>
          <a:effectLst/>
        </p:spPr>
        <p:txBody>
          <a:bodyPr wrap="square" lIns="91440" tIns="91440" rIns="91440" bIns="91440" rtlCol="0" anchor="ctr">
            <a:noAutofit/>
          </a:bodyPr>
          <a:lstStyle>
            <a:defPPr>
              <a:defRPr lang="en-US"/>
            </a:defPPr>
            <a:lvl1pPr marL="0" algn="l" defTabSz="1042873" rtl="0" eaLnBrk="1" latinLnBrk="0" hangingPunct="1">
              <a:defRPr sz="2053" kern="120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just" defTabSz="1042873" rtl="0" eaLnBrk="1" fontAlgn="auto" latinLnBrk="0" hangingPunct="1">
              <a:lnSpc>
                <a:spcPct val="9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Candara" pitchFamily="34" charset="0"/>
                <a:ea typeface="+mn-ea"/>
                <a:cs typeface="Times New Roman" pitchFamily="18" charset="0"/>
              </a:rPr>
              <a:t>“Previous 90 days period” </a:t>
            </a:r>
            <a:r>
              <a:rPr kumimoji="0" lang="en-US" sz="2400" b="1" i="0" u="none" strike="noStrike" kern="1200" cap="none" spc="0" normalizeH="0" baseline="0" noProof="0" dirty="0">
                <a:ln>
                  <a:noFill/>
                </a:ln>
                <a:solidFill>
                  <a:srgbClr val="0070C0"/>
                </a:solidFill>
                <a:effectLst/>
                <a:uLnTx/>
                <a:uFillTx/>
                <a:latin typeface="Candara" pitchFamily="34" charset="0"/>
                <a:ea typeface="+mn-ea"/>
                <a:cs typeface="Times New Roman" pitchFamily="18" charset="0"/>
              </a:rPr>
              <a:t> for “out of order” shall be </a:t>
            </a:r>
            <a:r>
              <a:rPr kumimoji="0" lang="en-US" sz="2400" b="1" i="0" u="none" strike="noStrike" kern="1200" cap="none" spc="0" normalizeH="0" baseline="0" noProof="0" dirty="0">
                <a:ln>
                  <a:noFill/>
                </a:ln>
                <a:solidFill>
                  <a:srgbClr val="FF0000"/>
                </a:solidFill>
                <a:effectLst/>
                <a:uLnTx/>
                <a:uFillTx/>
                <a:latin typeface="Candara" pitchFamily="34" charset="0"/>
                <a:ea typeface="+mn-ea"/>
                <a:cs typeface="Times New Roman" pitchFamily="18" charset="0"/>
              </a:rPr>
              <a:t>inclusive of the day on which day end process is being run.</a:t>
            </a:r>
          </a:p>
        </p:txBody>
      </p:sp>
      <p:sp>
        <p:nvSpPr>
          <p:cNvPr id="77" name="Oval 76"/>
          <p:cNvSpPr/>
          <p:nvPr/>
        </p:nvSpPr>
        <p:spPr bwMode="gray">
          <a:xfrm>
            <a:off x="5761191" y="3277576"/>
            <a:ext cx="476551" cy="502567"/>
          </a:xfrm>
          <a:prstGeom prst="ellipse">
            <a:avLst/>
          </a:prstGeom>
          <a:noFill/>
          <a:ln w="19050" algn="ctr">
            <a:noFill/>
            <a:miter lim="800000"/>
            <a:headEnd/>
            <a:tailEnd/>
          </a:ln>
        </p:spPr>
        <p:txBody>
          <a:bodyPr wrap="square" lIns="88900" tIns="88900" rIns="88900" bIns="88900" rtlCol="0" anchor="ctr"/>
          <a:lstStyle>
            <a:defPPr>
              <a:defRPr lang="en-US"/>
            </a:defPPr>
            <a:lvl1pPr marL="0" algn="l" defTabSz="1042873" rtl="0" eaLnBrk="1" latinLnBrk="0" hangingPunct="1">
              <a:defRPr sz="2053" kern="120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ctr" defTabSz="1042873" rtl="0" eaLnBrk="1" fontAlgn="auto" latinLnBrk="0" hangingPunct="1">
              <a:lnSpc>
                <a:spcPct val="106000"/>
              </a:lnSpc>
              <a:spcBef>
                <a:spcPts val="0"/>
              </a:spcBef>
              <a:spcAft>
                <a:spcPts val="0"/>
              </a:spcAft>
              <a:buClrTx/>
              <a:buSzTx/>
              <a:buFont typeface="Wingdings 2" pitchFamily="18" charset="2"/>
              <a:buNone/>
              <a:tabLst/>
              <a:defRPr/>
            </a:pPr>
            <a:r>
              <a:rPr kumimoji="0" lang="en-US" sz="2000" b="1" i="0" u="none" strike="noStrike" kern="1200" cap="none" spc="0" normalizeH="0" baseline="0" noProof="0" dirty="0">
                <a:ln>
                  <a:noFill/>
                </a:ln>
                <a:solidFill>
                  <a:prstClr val="white"/>
                </a:solidFill>
                <a:effectLst/>
                <a:uLnTx/>
                <a:uFillTx/>
                <a:latin typeface="Candara" pitchFamily="34" charset="0"/>
                <a:ea typeface="+mn-ea"/>
                <a:cs typeface="+mn-cs"/>
              </a:rPr>
              <a:t>A</a:t>
            </a:r>
          </a:p>
        </p:txBody>
      </p:sp>
      <p:sp>
        <p:nvSpPr>
          <p:cNvPr id="78" name="Oval 77"/>
          <p:cNvSpPr/>
          <p:nvPr/>
        </p:nvSpPr>
        <p:spPr bwMode="gray">
          <a:xfrm>
            <a:off x="7862004" y="4380096"/>
            <a:ext cx="473488" cy="451248"/>
          </a:xfrm>
          <a:prstGeom prst="ellipse">
            <a:avLst/>
          </a:prstGeom>
          <a:noFill/>
          <a:ln w="19050" algn="ctr">
            <a:noFill/>
            <a:miter lim="800000"/>
            <a:headEnd/>
            <a:tailEnd/>
          </a:ln>
        </p:spPr>
        <p:txBody>
          <a:bodyPr wrap="square" lIns="88900" tIns="88900" rIns="88900" bIns="88900" rtlCol="0" anchor="ctr"/>
          <a:lstStyle>
            <a:defPPr>
              <a:defRPr lang="en-US"/>
            </a:defPPr>
            <a:lvl1pPr marL="0" algn="l" defTabSz="1042873" rtl="0" eaLnBrk="1" latinLnBrk="0" hangingPunct="1">
              <a:defRPr sz="2053" kern="120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ctr" defTabSz="1042873" rtl="0" eaLnBrk="1" fontAlgn="auto" latinLnBrk="0" hangingPunct="1">
              <a:lnSpc>
                <a:spcPct val="106000"/>
              </a:lnSpc>
              <a:spcBef>
                <a:spcPts val="0"/>
              </a:spcBef>
              <a:spcAft>
                <a:spcPts val="0"/>
              </a:spcAft>
              <a:buClrTx/>
              <a:buSzTx/>
              <a:buFont typeface="Wingdings 2" pitchFamily="18" charset="2"/>
              <a:buNone/>
              <a:tabLst/>
              <a:defRPr/>
            </a:pPr>
            <a:r>
              <a:rPr kumimoji="0" lang="en-US" sz="2000" b="1" i="0" u="none" strike="noStrike" kern="1200" cap="none" spc="0" normalizeH="0" baseline="0" noProof="0" dirty="0">
                <a:ln>
                  <a:noFill/>
                </a:ln>
                <a:solidFill>
                  <a:prstClr val="white"/>
                </a:solidFill>
                <a:effectLst/>
                <a:uLnTx/>
                <a:uFillTx/>
                <a:latin typeface="Candara" pitchFamily="34" charset="0"/>
                <a:ea typeface="+mn-ea"/>
                <a:cs typeface="+mn-cs"/>
              </a:rPr>
              <a:t>C</a:t>
            </a:r>
          </a:p>
        </p:txBody>
      </p:sp>
      <p:sp>
        <p:nvSpPr>
          <p:cNvPr id="79" name="Oval 78"/>
          <p:cNvSpPr/>
          <p:nvPr/>
        </p:nvSpPr>
        <p:spPr bwMode="gray">
          <a:xfrm>
            <a:off x="3796374" y="4512158"/>
            <a:ext cx="476551" cy="451248"/>
          </a:xfrm>
          <a:prstGeom prst="ellipse">
            <a:avLst/>
          </a:prstGeom>
          <a:noFill/>
          <a:ln w="19050" algn="ctr">
            <a:noFill/>
            <a:miter lim="800000"/>
            <a:headEnd/>
            <a:tailEnd/>
          </a:ln>
        </p:spPr>
        <p:txBody>
          <a:bodyPr wrap="square" lIns="88900" tIns="88900" rIns="88900" bIns="88900" rtlCol="0" anchor="ctr"/>
          <a:lstStyle>
            <a:defPPr>
              <a:defRPr lang="en-US"/>
            </a:defPPr>
            <a:lvl1pPr marL="0" algn="l" defTabSz="1042873" rtl="0" eaLnBrk="1" latinLnBrk="0" hangingPunct="1">
              <a:defRPr sz="2053" kern="120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ctr" defTabSz="1042873" rtl="0" eaLnBrk="1" fontAlgn="auto" latinLnBrk="0" hangingPunct="1">
              <a:lnSpc>
                <a:spcPct val="106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Candara" pitchFamily="34" charset="0"/>
                <a:ea typeface="+mn-ea"/>
                <a:cs typeface="+mn-cs"/>
              </a:rPr>
              <a:t>B</a:t>
            </a:r>
          </a:p>
        </p:txBody>
      </p:sp>
      <p:sp>
        <p:nvSpPr>
          <p:cNvPr id="17" name="Slide Number Placeholder 17"/>
          <p:cNvSpPr txBox="1">
            <a:spLocks/>
          </p:cNvSpPr>
          <p:nvPr/>
        </p:nvSpPr>
        <p:spPr>
          <a:xfrm>
            <a:off x="11243649" y="6381612"/>
            <a:ext cx="609600" cy="304800"/>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0176C1F2-587E-42C9-B506-53C0D6E30F46}" type="slidenum">
              <a:rPr kumimoji="0" lang="en-US" sz="1600" b="1"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l" defTabSz="914400" rtl="0" eaLnBrk="1" fontAlgn="base" latinLnBrk="0" hangingPunct="1">
                <a:lnSpc>
                  <a:spcPct val="100000"/>
                </a:lnSpc>
                <a:spcBef>
                  <a:spcPct val="0"/>
                </a:spcBef>
                <a:spcAft>
                  <a:spcPct val="0"/>
                </a:spcAft>
                <a:buClrTx/>
                <a:buSzTx/>
                <a:buFontTx/>
                <a:buNone/>
                <a:tabLst/>
                <a:defRPr/>
              </a:pPr>
              <a:t>12</a:t>
            </a:fld>
            <a:endParaRPr kumimoji="0" lang="en-US" sz="1600" b="1" i="0" u="none" strike="noStrike" kern="1200" cap="none" spc="0" normalizeH="0" baseline="0" noProof="0" dirty="0">
              <a:ln>
                <a:noFill/>
              </a:ln>
              <a:solidFill>
                <a:srgbClr val="000000"/>
              </a:solidFill>
              <a:effectLst/>
              <a:uLnTx/>
              <a:uFillTx/>
              <a:latin typeface="Arial" pitchFamily="34" charset="0"/>
              <a:ea typeface="+mn-ea"/>
              <a:cs typeface="Arial" pitchFamily="34" charset="0"/>
            </a:endParaRPr>
          </a:p>
        </p:txBody>
      </p:sp>
      <p:sp>
        <p:nvSpPr>
          <p:cNvPr id="18" name="Title 1">
            <a:extLst>
              <a:ext uri="{FF2B5EF4-FFF2-40B4-BE49-F238E27FC236}">
                <a16:creationId xmlns:a16="http://schemas.microsoft.com/office/drawing/2014/main" id="{EE2C1236-1BA8-41CD-B4AF-A407648CF052}"/>
              </a:ext>
            </a:extLst>
          </p:cNvPr>
          <p:cNvSpPr txBox="1">
            <a:spLocks/>
          </p:cNvSpPr>
          <p:nvPr/>
        </p:nvSpPr>
        <p:spPr>
          <a:xfrm>
            <a:off x="592406" y="171588"/>
            <a:ext cx="10972800" cy="712238"/>
          </a:xfrm>
          <a:prstGeom prst="rect">
            <a:avLst/>
          </a:prstGeom>
        </p:spPr>
        <p:txBody>
          <a:bodyPr>
            <a:normAutofit/>
          </a:bodyPr>
          <a:lstStyle>
            <a:lvl1pPr algn="l" defTabSz="914400" rtl="0" eaLnBrk="1" latinLnBrk="0" hangingPunct="1">
              <a:spcBef>
                <a:spcPct val="0"/>
              </a:spcBef>
              <a:buNone/>
              <a:defRPr sz="3200" kern="1200">
                <a:solidFill>
                  <a:schemeClr val="tx1"/>
                </a:solidFill>
                <a:latin typeface="Candara" panose="020E0502030303020204" pitchFamily="34" charset="0"/>
                <a:ea typeface="+mj-ea"/>
                <a:cs typeface="+mj-cs"/>
              </a:defRPr>
            </a:lvl1pPr>
          </a:lstStyle>
          <a:p>
            <a:pPr lvl="0" algn="ctr">
              <a:defRPr/>
            </a:pPr>
            <a:r>
              <a:rPr lang="en-US" sz="4000" b="1" dirty="0">
                <a:solidFill>
                  <a:srgbClr val="0070C0"/>
                </a:solidFill>
              </a:rPr>
              <a:t>CC/ OD “Out of order”</a:t>
            </a:r>
          </a:p>
        </p:txBody>
      </p:sp>
      <p:sp>
        <p:nvSpPr>
          <p:cNvPr id="2" name="Arrow: Quad 1">
            <a:extLst>
              <a:ext uri="{FF2B5EF4-FFF2-40B4-BE49-F238E27FC236}">
                <a16:creationId xmlns:a16="http://schemas.microsoft.com/office/drawing/2014/main" id="{68611E2A-45BF-96FF-C2F0-7F00A8C2441C}"/>
              </a:ext>
            </a:extLst>
          </p:cNvPr>
          <p:cNvSpPr/>
          <p:nvPr/>
        </p:nvSpPr>
        <p:spPr>
          <a:xfrm>
            <a:off x="5188899" y="2914153"/>
            <a:ext cx="1216152" cy="1216152"/>
          </a:xfrm>
          <a:prstGeom prst="quad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57717853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69"/>
                                        </p:tgtEl>
                                        <p:attrNameLst>
                                          <p:attrName>style.visibility</p:attrName>
                                        </p:attrNameLst>
                                      </p:cBhvr>
                                      <p:to>
                                        <p:strVal val="visible"/>
                                      </p:to>
                                    </p:set>
                                    <p:animEffect transition="in" filter="fade">
                                      <p:cBhvr>
                                        <p:cTn id="7" dur="250"/>
                                        <p:tgtEl>
                                          <p:spTgt spid="69"/>
                                        </p:tgtEl>
                                      </p:cBhvr>
                                    </p:animEffect>
                                    <p:anim calcmode="lin" valueType="num">
                                      <p:cBhvr>
                                        <p:cTn id="8" dur="250" fill="hold"/>
                                        <p:tgtEl>
                                          <p:spTgt spid="69"/>
                                        </p:tgtEl>
                                        <p:attrNameLst>
                                          <p:attrName>ppt_x</p:attrName>
                                        </p:attrNameLst>
                                      </p:cBhvr>
                                      <p:tavLst>
                                        <p:tav tm="0">
                                          <p:val>
                                            <p:strVal val="#ppt_x"/>
                                          </p:val>
                                        </p:tav>
                                        <p:tav tm="100000">
                                          <p:val>
                                            <p:strVal val="#ppt_x"/>
                                          </p:val>
                                        </p:tav>
                                      </p:tavLst>
                                    </p:anim>
                                    <p:anim calcmode="lin" valueType="num">
                                      <p:cBhvr>
                                        <p:cTn id="9" dur="250" fill="hold"/>
                                        <p:tgtEl>
                                          <p:spTgt spid="69"/>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76"/>
                                        </p:tgtEl>
                                        <p:attrNameLst>
                                          <p:attrName>style.visibility</p:attrName>
                                        </p:attrNameLst>
                                      </p:cBhvr>
                                      <p:to>
                                        <p:strVal val="visible"/>
                                      </p:to>
                                    </p:set>
                                    <p:animEffect transition="in" filter="fade">
                                      <p:cBhvr>
                                        <p:cTn id="12" dur="250"/>
                                        <p:tgtEl>
                                          <p:spTgt spid="76"/>
                                        </p:tgtEl>
                                      </p:cBhvr>
                                    </p:animEffect>
                                    <p:anim calcmode="lin" valueType="num">
                                      <p:cBhvr>
                                        <p:cTn id="13" dur="250" fill="hold"/>
                                        <p:tgtEl>
                                          <p:spTgt spid="76"/>
                                        </p:tgtEl>
                                        <p:attrNameLst>
                                          <p:attrName>ppt_x</p:attrName>
                                        </p:attrNameLst>
                                      </p:cBhvr>
                                      <p:tavLst>
                                        <p:tav tm="0">
                                          <p:val>
                                            <p:strVal val="#ppt_x"/>
                                          </p:val>
                                        </p:tav>
                                        <p:tav tm="100000">
                                          <p:val>
                                            <p:strVal val="#ppt_x"/>
                                          </p:val>
                                        </p:tav>
                                      </p:tavLst>
                                    </p:anim>
                                    <p:anim calcmode="lin" valueType="num">
                                      <p:cBhvr>
                                        <p:cTn id="14" dur="250" fill="hold"/>
                                        <p:tgtEl>
                                          <p:spTgt spid="7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77"/>
                                        </p:tgtEl>
                                        <p:attrNameLst>
                                          <p:attrName>style.visibility</p:attrName>
                                        </p:attrNameLst>
                                      </p:cBhvr>
                                      <p:to>
                                        <p:strVal val="visible"/>
                                      </p:to>
                                    </p:set>
                                    <p:animEffect transition="in" filter="fade">
                                      <p:cBhvr>
                                        <p:cTn id="17" dur="250"/>
                                        <p:tgtEl>
                                          <p:spTgt spid="77"/>
                                        </p:tgtEl>
                                      </p:cBhvr>
                                    </p:animEffect>
                                    <p:anim calcmode="lin" valueType="num">
                                      <p:cBhvr>
                                        <p:cTn id="18" dur="250" fill="hold"/>
                                        <p:tgtEl>
                                          <p:spTgt spid="77"/>
                                        </p:tgtEl>
                                        <p:attrNameLst>
                                          <p:attrName>ppt_x</p:attrName>
                                        </p:attrNameLst>
                                      </p:cBhvr>
                                      <p:tavLst>
                                        <p:tav tm="0">
                                          <p:val>
                                            <p:strVal val="#ppt_x"/>
                                          </p:val>
                                        </p:tav>
                                        <p:tav tm="100000">
                                          <p:val>
                                            <p:strVal val="#ppt_x"/>
                                          </p:val>
                                        </p:tav>
                                      </p:tavLst>
                                    </p:anim>
                                    <p:anim calcmode="lin" valueType="num">
                                      <p:cBhvr>
                                        <p:cTn id="19" dur="250" fill="hold"/>
                                        <p:tgtEl>
                                          <p:spTgt spid="77"/>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78"/>
                                        </p:tgtEl>
                                        <p:attrNameLst>
                                          <p:attrName>style.visibility</p:attrName>
                                        </p:attrNameLst>
                                      </p:cBhvr>
                                      <p:to>
                                        <p:strVal val="visible"/>
                                      </p:to>
                                    </p:set>
                                    <p:animEffect transition="in" filter="fade">
                                      <p:cBhvr>
                                        <p:cTn id="22" dur="250"/>
                                        <p:tgtEl>
                                          <p:spTgt spid="78"/>
                                        </p:tgtEl>
                                      </p:cBhvr>
                                    </p:animEffect>
                                    <p:anim calcmode="lin" valueType="num">
                                      <p:cBhvr>
                                        <p:cTn id="23" dur="250" fill="hold"/>
                                        <p:tgtEl>
                                          <p:spTgt spid="78"/>
                                        </p:tgtEl>
                                        <p:attrNameLst>
                                          <p:attrName>ppt_x</p:attrName>
                                        </p:attrNameLst>
                                      </p:cBhvr>
                                      <p:tavLst>
                                        <p:tav tm="0">
                                          <p:val>
                                            <p:strVal val="#ppt_x"/>
                                          </p:val>
                                        </p:tav>
                                        <p:tav tm="100000">
                                          <p:val>
                                            <p:strVal val="#ppt_x"/>
                                          </p:val>
                                        </p:tav>
                                      </p:tavLst>
                                    </p:anim>
                                    <p:anim calcmode="lin" valueType="num">
                                      <p:cBhvr>
                                        <p:cTn id="24" dur="250" fill="hold"/>
                                        <p:tgtEl>
                                          <p:spTgt spid="78"/>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79"/>
                                        </p:tgtEl>
                                        <p:attrNameLst>
                                          <p:attrName>style.visibility</p:attrName>
                                        </p:attrNameLst>
                                      </p:cBhvr>
                                      <p:to>
                                        <p:strVal val="visible"/>
                                      </p:to>
                                    </p:set>
                                    <p:animEffect transition="in" filter="fade">
                                      <p:cBhvr>
                                        <p:cTn id="27" dur="250"/>
                                        <p:tgtEl>
                                          <p:spTgt spid="79"/>
                                        </p:tgtEl>
                                      </p:cBhvr>
                                    </p:animEffect>
                                    <p:anim calcmode="lin" valueType="num">
                                      <p:cBhvr>
                                        <p:cTn id="28" dur="250" fill="hold"/>
                                        <p:tgtEl>
                                          <p:spTgt spid="79"/>
                                        </p:tgtEl>
                                        <p:attrNameLst>
                                          <p:attrName>ppt_x</p:attrName>
                                        </p:attrNameLst>
                                      </p:cBhvr>
                                      <p:tavLst>
                                        <p:tav tm="0">
                                          <p:val>
                                            <p:strVal val="#ppt_x"/>
                                          </p:val>
                                        </p:tav>
                                        <p:tav tm="100000">
                                          <p:val>
                                            <p:strVal val="#ppt_x"/>
                                          </p:val>
                                        </p:tav>
                                      </p:tavLst>
                                    </p:anim>
                                    <p:anim calcmode="lin" valueType="num">
                                      <p:cBhvr>
                                        <p:cTn id="29" dur="250" fill="hold"/>
                                        <p:tgtEl>
                                          <p:spTgt spid="79"/>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fade">
                                      <p:cBhvr>
                                        <p:cTn id="32" dur="250"/>
                                        <p:tgtEl>
                                          <p:spTgt spid="17"/>
                                        </p:tgtEl>
                                      </p:cBhvr>
                                    </p:animEffect>
                                    <p:anim calcmode="lin" valueType="num">
                                      <p:cBhvr>
                                        <p:cTn id="33" dur="250" fill="hold"/>
                                        <p:tgtEl>
                                          <p:spTgt spid="17"/>
                                        </p:tgtEl>
                                        <p:attrNameLst>
                                          <p:attrName>ppt_x</p:attrName>
                                        </p:attrNameLst>
                                      </p:cBhvr>
                                      <p:tavLst>
                                        <p:tav tm="0">
                                          <p:val>
                                            <p:strVal val="#ppt_x"/>
                                          </p:val>
                                        </p:tav>
                                        <p:tav tm="100000">
                                          <p:val>
                                            <p:strVal val="#ppt_x"/>
                                          </p:val>
                                        </p:tav>
                                      </p:tavLst>
                                    </p:anim>
                                    <p:anim calcmode="lin" valueType="num">
                                      <p:cBhvr>
                                        <p:cTn id="34" dur="250" fill="hold"/>
                                        <p:tgtEl>
                                          <p:spTgt spid="17"/>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fade">
                                      <p:cBhvr>
                                        <p:cTn id="37" dur="250"/>
                                        <p:tgtEl>
                                          <p:spTgt spid="18"/>
                                        </p:tgtEl>
                                      </p:cBhvr>
                                    </p:animEffect>
                                    <p:anim calcmode="lin" valueType="num">
                                      <p:cBhvr>
                                        <p:cTn id="38" dur="250" fill="hold"/>
                                        <p:tgtEl>
                                          <p:spTgt spid="18"/>
                                        </p:tgtEl>
                                        <p:attrNameLst>
                                          <p:attrName>ppt_x</p:attrName>
                                        </p:attrNameLst>
                                      </p:cBhvr>
                                      <p:tavLst>
                                        <p:tav tm="0">
                                          <p:val>
                                            <p:strVal val="#ppt_x"/>
                                          </p:val>
                                        </p:tav>
                                        <p:tav tm="100000">
                                          <p:val>
                                            <p:strVal val="#ppt_x"/>
                                          </p:val>
                                        </p:tav>
                                      </p:tavLst>
                                    </p:anim>
                                    <p:anim calcmode="lin" valueType="num">
                                      <p:cBhvr>
                                        <p:cTn id="39" dur="25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 grpId="0" animBg="1"/>
      <p:bldP spid="76" grpId="0" animBg="1"/>
      <p:bldP spid="77" grpId="0"/>
      <p:bldP spid="78" grpId="0"/>
      <p:bldP spid="79" grpId="0"/>
      <p:bldP spid="17" grpId="0"/>
      <p:bldP spid="1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 name="Rounded Rectangle 104"/>
          <p:cNvSpPr/>
          <p:nvPr/>
        </p:nvSpPr>
        <p:spPr>
          <a:xfrm>
            <a:off x="688188" y="1415017"/>
            <a:ext cx="4680520" cy="1341528"/>
          </a:xfrm>
          <a:prstGeom prst="roundRect">
            <a:avLst>
              <a:gd name="adj" fmla="val 0"/>
            </a:avLst>
          </a:prstGeom>
          <a:solidFill>
            <a:schemeClr val="accent5">
              <a:lumMod val="20000"/>
              <a:lumOff val="80000"/>
            </a:schemeClr>
          </a:solidFill>
          <a:ln w="12700" cap="flat" cmpd="sng" algn="ctr">
            <a:noFill/>
            <a:prstDash val="solid"/>
          </a:ln>
          <a:effectLst/>
        </p:spPr>
        <p:txBody>
          <a:bodyPr wrap="square" lIns="91440" tIns="91440" rIns="91440" bIns="91440" rtlCol="0" anchor="ctr">
            <a:noAutofit/>
          </a:bodyPr>
          <a:lstStyle>
            <a:defPPr>
              <a:defRPr lang="en-US"/>
            </a:defPPr>
            <a:lvl1pPr marL="0" algn="l" defTabSz="1042873" rtl="0" eaLnBrk="1" latinLnBrk="0" hangingPunct="1">
              <a:defRPr sz="2053" kern="120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just" defTabSz="1042873" rtl="0" eaLnBrk="1" fontAlgn="auto" latinLnBrk="0" hangingPunct="1">
              <a:lnSpc>
                <a:spcPct val="9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3300"/>
                </a:solidFill>
                <a:effectLst/>
                <a:uLnTx/>
                <a:uFillTx/>
                <a:latin typeface="Candara" pitchFamily="34" charset="0"/>
                <a:ea typeface="+mn-ea"/>
                <a:cs typeface="Times New Roman" pitchFamily="18" charset="0"/>
              </a:rPr>
              <a:t>Term Loans </a:t>
            </a:r>
            <a:r>
              <a:rPr kumimoji="0" lang="en-US" sz="2400" b="1" i="0" u="none" strike="noStrike" kern="1200" cap="none" spc="0" normalizeH="0" baseline="0" noProof="0" dirty="0">
                <a:ln>
                  <a:noFill/>
                </a:ln>
                <a:solidFill>
                  <a:srgbClr val="002060"/>
                </a:solidFill>
                <a:effectLst/>
                <a:uLnTx/>
                <a:uFillTx/>
                <a:latin typeface="Candara" pitchFamily="34" charset="0"/>
                <a:ea typeface="+mn-ea"/>
                <a:cs typeface="Times New Roman" pitchFamily="18" charset="0"/>
              </a:rPr>
              <a:t>NPA Classification  is </a:t>
            </a:r>
            <a:r>
              <a:rPr kumimoji="0" lang="en-US" sz="2400" b="1" i="0" u="none" strike="noStrike" kern="1200" cap="none" spc="0" normalizeH="0" baseline="0" noProof="0" dirty="0">
                <a:ln>
                  <a:noFill/>
                </a:ln>
                <a:solidFill>
                  <a:srgbClr val="FF0000"/>
                </a:solidFill>
                <a:effectLst/>
                <a:uLnTx/>
                <a:uFillTx/>
                <a:latin typeface="Candara" pitchFamily="34" charset="0"/>
                <a:ea typeface="+mn-ea"/>
                <a:cs typeface="Times New Roman" pitchFamily="18" charset="0"/>
              </a:rPr>
              <a:t>RULE BASED – </a:t>
            </a:r>
            <a:r>
              <a:rPr kumimoji="0" lang="en-US" sz="2400" b="1" i="0" u="none" strike="noStrike" kern="1200" cap="none" spc="0" normalizeH="0" baseline="0" noProof="0" dirty="0">
                <a:ln>
                  <a:noFill/>
                </a:ln>
                <a:solidFill>
                  <a:srgbClr val="0070C0"/>
                </a:solidFill>
                <a:effectLst/>
                <a:uLnTx/>
                <a:uFillTx/>
                <a:latin typeface="Candara" pitchFamily="34" charset="0"/>
                <a:ea typeface="+mn-ea"/>
                <a:cs typeface="Times New Roman" pitchFamily="18" charset="0"/>
              </a:rPr>
              <a:t>hence no subjectivity</a:t>
            </a:r>
            <a:endParaRPr kumimoji="0" lang="en-US" sz="2400" b="1" i="0" u="none" strike="noStrike" kern="1200" cap="none" spc="0" normalizeH="0" baseline="0" noProof="0" dirty="0">
              <a:ln>
                <a:noFill/>
              </a:ln>
              <a:solidFill>
                <a:srgbClr val="FF0000"/>
              </a:solidFill>
              <a:effectLst/>
              <a:uLnTx/>
              <a:uFillTx/>
              <a:latin typeface="Candara" pitchFamily="34" charset="0"/>
              <a:ea typeface="+mn-ea"/>
              <a:cs typeface="Times New Roman" pitchFamily="18" charset="0"/>
            </a:endParaRPr>
          </a:p>
        </p:txBody>
      </p:sp>
      <p:sp>
        <p:nvSpPr>
          <p:cNvPr id="75" name="Rounded Rectangle 105"/>
          <p:cNvSpPr/>
          <p:nvPr/>
        </p:nvSpPr>
        <p:spPr>
          <a:xfrm>
            <a:off x="5715000" y="3733800"/>
            <a:ext cx="5813129" cy="1828800"/>
          </a:xfrm>
          <a:prstGeom prst="roundRect">
            <a:avLst>
              <a:gd name="adj" fmla="val 0"/>
            </a:avLst>
          </a:prstGeom>
          <a:solidFill>
            <a:schemeClr val="accent5">
              <a:lumMod val="20000"/>
              <a:lumOff val="80000"/>
            </a:schemeClr>
          </a:solidFill>
          <a:ln w="12700" cap="flat" cmpd="sng" algn="ctr">
            <a:noFill/>
            <a:prstDash val="solid"/>
          </a:ln>
          <a:effectLst/>
        </p:spPr>
        <p:txBody>
          <a:bodyPr wrap="square" lIns="91440" tIns="91440" rIns="91440" bIns="91440" rtlCol="0" anchor="ctr">
            <a:noAutofit/>
          </a:bodyPr>
          <a:lstStyle>
            <a:defPPr>
              <a:defRPr lang="en-US"/>
            </a:defPPr>
            <a:lvl1pPr marL="0" algn="l" defTabSz="1042873" rtl="0" eaLnBrk="1" latinLnBrk="0" hangingPunct="1">
              <a:defRPr sz="2053" kern="120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just" defTabSz="1042873" rtl="0" eaLnBrk="1" fontAlgn="auto" latinLnBrk="0" hangingPunct="1">
              <a:lnSpc>
                <a:spcPct val="9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3300"/>
                </a:solidFill>
                <a:effectLst/>
                <a:uLnTx/>
                <a:uFillTx/>
                <a:latin typeface="Candara" pitchFamily="34" charset="0"/>
                <a:ea typeface="+mn-ea"/>
                <a:cs typeface="Times New Roman" pitchFamily="18" charset="0"/>
              </a:rPr>
              <a:t>“CC/OD” </a:t>
            </a:r>
            <a:r>
              <a:rPr kumimoji="0" lang="en-US" sz="2400" b="1" i="0" u="none" strike="noStrike" kern="1200" cap="none" spc="0" normalizeH="0" baseline="0" noProof="0" dirty="0">
                <a:ln>
                  <a:noFill/>
                </a:ln>
                <a:solidFill>
                  <a:prstClr val="black"/>
                </a:solidFill>
                <a:effectLst/>
                <a:uLnTx/>
                <a:uFillTx/>
                <a:latin typeface="Candara" pitchFamily="34" charset="0"/>
                <a:ea typeface="+mn-ea"/>
                <a:cs typeface="Times New Roman" pitchFamily="18" charset="0"/>
              </a:rPr>
              <a:t>The 3</a:t>
            </a:r>
            <a:r>
              <a:rPr kumimoji="0" lang="en-US" sz="2400" b="1" i="0" u="none" strike="noStrike" kern="1200" cap="none" spc="0" normalizeH="0" baseline="0" noProof="0" dirty="0">
                <a:ln>
                  <a:noFill/>
                </a:ln>
                <a:solidFill>
                  <a:srgbClr val="002060"/>
                </a:solidFill>
                <a:effectLst/>
                <a:uLnTx/>
                <a:uFillTx/>
                <a:latin typeface="Candara" pitchFamily="34" charset="0"/>
                <a:ea typeface="+mn-ea"/>
                <a:cs typeface="Times New Roman" pitchFamily="18" charset="0"/>
              </a:rPr>
              <a:t> Conditions are </a:t>
            </a:r>
            <a:r>
              <a:rPr kumimoji="0" lang="en-US" sz="2400" b="1" i="0" u="none" strike="noStrike" kern="1200" cap="none" spc="0" normalizeH="0" baseline="0" noProof="0" dirty="0">
                <a:ln>
                  <a:noFill/>
                </a:ln>
                <a:solidFill>
                  <a:srgbClr val="FF0000"/>
                </a:solidFill>
                <a:effectLst/>
                <a:uLnTx/>
                <a:uFillTx/>
                <a:latin typeface="Candara" pitchFamily="34" charset="0"/>
                <a:ea typeface="+mn-ea"/>
                <a:cs typeface="Times New Roman" pitchFamily="18" charset="0"/>
              </a:rPr>
              <a:t>RULE BASED </a:t>
            </a:r>
            <a:r>
              <a:rPr kumimoji="0" lang="en-US" sz="2400" b="1" i="0" u="none" strike="noStrike" kern="1200" cap="none" spc="0" normalizeH="0" baseline="0" noProof="0" dirty="0">
                <a:ln>
                  <a:noFill/>
                </a:ln>
                <a:solidFill>
                  <a:srgbClr val="0070C0"/>
                </a:solidFill>
                <a:effectLst/>
                <a:uLnTx/>
                <a:uFillTx/>
                <a:latin typeface="Candara" pitchFamily="34" charset="0"/>
                <a:ea typeface="+mn-ea"/>
                <a:cs typeface="Times New Roman" pitchFamily="18" charset="0"/>
              </a:rPr>
              <a:t>but there is a certain amount of  “subjectivity” because of </a:t>
            </a:r>
            <a:r>
              <a:rPr kumimoji="0" lang="en-US" sz="2400" b="1" i="0" u="none" strike="noStrike" kern="1200" cap="none" spc="0" normalizeH="0" baseline="0" noProof="0" dirty="0">
                <a:ln>
                  <a:noFill/>
                </a:ln>
                <a:solidFill>
                  <a:srgbClr val="FF0000"/>
                </a:solidFill>
                <a:effectLst/>
                <a:uLnTx/>
                <a:uFillTx/>
                <a:latin typeface="Candara" pitchFamily="34" charset="0"/>
                <a:ea typeface="+mn-ea"/>
                <a:cs typeface="Times New Roman" pitchFamily="18" charset="0"/>
              </a:rPr>
              <a:t>Evergreening techniques</a:t>
            </a:r>
          </a:p>
        </p:txBody>
      </p:sp>
      <p:sp>
        <p:nvSpPr>
          <p:cNvPr id="17" name="Slide Number Placeholder 17"/>
          <p:cNvSpPr txBox="1">
            <a:spLocks/>
          </p:cNvSpPr>
          <p:nvPr/>
        </p:nvSpPr>
        <p:spPr>
          <a:xfrm>
            <a:off x="11243649" y="6381612"/>
            <a:ext cx="609600" cy="304800"/>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0176C1F2-587E-42C9-B506-53C0D6E30F46}" type="slidenum">
              <a:rPr kumimoji="0" lang="en-US" sz="1600" b="1"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l" defTabSz="914400" rtl="0" eaLnBrk="1" fontAlgn="base" latinLnBrk="0" hangingPunct="1">
                <a:lnSpc>
                  <a:spcPct val="100000"/>
                </a:lnSpc>
                <a:spcBef>
                  <a:spcPct val="0"/>
                </a:spcBef>
                <a:spcAft>
                  <a:spcPct val="0"/>
                </a:spcAft>
                <a:buClrTx/>
                <a:buSzTx/>
                <a:buFontTx/>
                <a:buNone/>
                <a:tabLst/>
                <a:defRPr/>
              </a:pPr>
              <a:t>13</a:t>
            </a:fld>
            <a:endParaRPr kumimoji="0" lang="en-US" sz="1600" b="1" i="0" u="none" strike="noStrike" kern="1200" cap="none" spc="0" normalizeH="0" baseline="0" noProof="0" dirty="0">
              <a:ln>
                <a:noFill/>
              </a:ln>
              <a:solidFill>
                <a:srgbClr val="000000"/>
              </a:solidFill>
              <a:effectLst/>
              <a:uLnTx/>
              <a:uFillTx/>
              <a:latin typeface="Arial" pitchFamily="34" charset="0"/>
              <a:ea typeface="+mn-ea"/>
              <a:cs typeface="Arial" pitchFamily="34" charset="0"/>
            </a:endParaRPr>
          </a:p>
        </p:txBody>
      </p:sp>
      <p:sp>
        <p:nvSpPr>
          <p:cNvPr id="18" name="Title 1">
            <a:extLst>
              <a:ext uri="{FF2B5EF4-FFF2-40B4-BE49-F238E27FC236}">
                <a16:creationId xmlns:a16="http://schemas.microsoft.com/office/drawing/2014/main" id="{EE2C1236-1BA8-41CD-B4AF-A407648CF052}"/>
              </a:ext>
            </a:extLst>
          </p:cNvPr>
          <p:cNvSpPr txBox="1">
            <a:spLocks/>
          </p:cNvSpPr>
          <p:nvPr/>
        </p:nvSpPr>
        <p:spPr>
          <a:xfrm>
            <a:off x="592406" y="1"/>
            <a:ext cx="10972800" cy="883826"/>
          </a:xfrm>
          <a:prstGeom prst="rect">
            <a:avLst/>
          </a:prstGeom>
        </p:spPr>
        <p:txBody>
          <a:bodyPr>
            <a:normAutofit fontScale="77500" lnSpcReduction="20000"/>
          </a:bodyPr>
          <a:lstStyle>
            <a:lvl1pPr algn="l" defTabSz="914400" rtl="0" eaLnBrk="1" latinLnBrk="0" hangingPunct="1">
              <a:spcBef>
                <a:spcPct val="0"/>
              </a:spcBef>
              <a:buNone/>
              <a:defRPr sz="3200" kern="1200">
                <a:solidFill>
                  <a:schemeClr val="tx1"/>
                </a:solidFill>
                <a:latin typeface="Candara" panose="020E0502030303020204" pitchFamily="34" charset="0"/>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000" b="1" i="0" u="none" strike="noStrike" kern="1200" cap="none" spc="0" normalizeH="0" baseline="0" noProof="0" dirty="0">
                <a:ln>
                  <a:noFill/>
                </a:ln>
                <a:solidFill>
                  <a:srgbClr val="0070C0"/>
                </a:solidFill>
                <a:effectLst/>
                <a:uLnTx/>
                <a:uFillTx/>
                <a:latin typeface="Candara" panose="020E0502030303020204" pitchFamily="34" charset="0"/>
                <a:ea typeface="+mj-ea"/>
                <a:cs typeface="+mj-cs"/>
              </a:rPr>
              <a:t>NPA classification of </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000" b="1" i="0" u="none" strike="noStrike" kern="1200" cap="none" spc="0" normalizeH="0" baseline="0" noProof="0" dirty="0">
                <a:ln>
                  <a:noFill/>
                </a:ln>
                <a:solidFill>
                  <a:srgbClr val="0070C0"/>
                </a:solidFill>
                <a:effectLst/>
                <a:uLnTx/>
                <a:uFillTx/>
                <a:latin typeface="Candara" panose="020E0502030303020204" pitchFamily="34" charset="0"/>
                <a:ea typeface="+mj-ea"/>
                <a:cs typeface="+mj-cs"/>
              </a:rPr>
              <a:t>Term Loan and CC/ OD</a:t>
            </a:r>
          </a:p>
        </p:txBody>
      </p:sp>
      <p:sp>
        <p:nvSpPr>
          <p:cNvPr id="2" name="Isosceles Triangle 1">
            <a:extLst>
              <a:ext uri="{FF2B5EF4-FFF2-40B4-BE49-F238E27FC236}">
                <a16:creationId xmlns:a16="http://schemas.microsoft.com/office/drawing/2014/main" id="{CC1E140D-119E-59E4-5DAE-7363B4A69BA6}"/>
              </a:ext>
            </a:extLst>
          </p:cNvPr>
          <p:cNvSpPr/>
          <p:nvPr/>
        </p:nvSpPr>
        <p:spPr>
          <a:xfrm>
            <a:off x="4724400" y="2790977"/>
            <a:ext cx="1060704" cy="91440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85322370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69"/>
                                        </p:tgtEl>
                                        <p:attrNameLst>
                                          <p:attrName>style.visibility</p:attrName>
                                        </p:attrNameLst>
                                      </p:cBhvr>
                                      <p:to>
                                        <p:strVal val="visible"/>
                                      </p:to>
                                    </p:set>
                                    <p:animEffect transition="in" filter="fade">
                                      <p:cBhvr>
                                        <p:cTn id="7" dur="250"/>
                                        <p:tgtEl>
                                          <p:spTgt spid="69"/>
                                        </p:tgtEl>
                                      </p:cBhvr>
                                    </p:animEffect>
                                    <p:anim calcmode="lin" valueType="num">
                                      <p:cBhvr>
                                        <p:cTn id="8" dur="250" fill="hold"/>
                                        <p:tgtEl>
                                          <p:spTgt spid="69"/>
                                        </p:tgtEl>
                                        <p:attrNameLst>
                                          <p:attrName>ppt_x</p:attrName>
                                        </p:attrNameLst>
                                      </p:cBhvr>
                                      <p:tavLst>
                                        <p:tav tm="0">
                                          <p:val>
                                            <p:strVal val="#ppt_x"/>
                                          </p:val>
                                        </p:tav>
                                        <p:tav tm="100000">
                                          <p:val>
                                            <p:strVal val="#ppt_x"/>
                                          </p:val>
                                        </p:tav>
                                      </p:tavLst>
                                    </p:anim>
                                    <p:anim calcmode="lin" valueType="num">
                                      <p:cBhvr>
                                        <p:cTn id="9" dur="250" fill="hold"/>
                                        <p:tgtEl>
                                          <p:spTgt spid="69"/>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75"/>
                                        </p:tgtEl>
                                        <p:attrNameLst>
                                          <p:attrName>style.visibility</p:attrName>
                                        </p:attrNameLst>
                                      </p:cBhvr>
                                      <p:to>
                                        <p:strVal val="visible"/>
                                      </p:to>
                                    </p:set>
                                    <p:animEffect transition="in" filter="fade">
                                      <p:cBhvr>
                                        <p:cTn id="12" dur="250"/>
                                        <p:tgtEl>
                                          <p:spTgt spid="75"/>
                                        </p:tgtEl>
                                      </p:cBhvr>
                                    </p:animEffect>
                                    <p:anim calcmode="lin" valueType="num">
                                      <p:cBhvr>
                                        <p:cTn id="13" dur="250" fill="hold"/>
                                        <p:tgtEl>
                                          <p:spTgt spid="75"/>
                                        </p:tgtEl>
                                        <p:attrNameLst>
                                          <p:attrName>ppt_x</p:attrName>
                                        </p:attrNameLst>
                                      </p:cBhvr>
                                      <p:tavLst>
                                        <p:tav tm="0">
                                          <p:val>
                                            <p:strVal val="#ppt_x"/>
                                          </p:val>
                                        </p:tav>
                                        <p:tav tm="100000">
                                          <p:val>
                                            <p:strVal val="#ppt_x"/>
                                          </p:val>
                                        </p:tav>
                                      </p:tavLst>
                                    </p:anim>
                                    <p:anim calcmode="lin" valueType="num">
                                      <p:cBhvr>
                                        <p:cTn id="14" dur="250" fill="hold"/>
                                        <p:tgtEl>
                                          <p:spTgt spid="75"/>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250"/>
                                        <p:tgtEl>
                                          <p:spTgt spid="17"/>
                                        </p:tgtEl>
                                      </p:cBhvr>
                                    </p:animEffect>
                                    <p:anim calcmode="lin" valueType="num">
                                      <p:cBhvr>
                                        <p:cTn id="18" dur="250" fill="hold"/>
                                        <p:tgtEl>
                                          <p:spTgt spid="17"/>
                                        </p:tgtEl>
                                        <p:attrNameLst>
                                          <p:attrName>ppt_x</p:attrName>
                                        </p:attrNameLst>
                                      </p:cBhvr>
                                      <p:tavLst>
                                        <p:tav tm="0">
                                          <p:val>
                                            <p:strVal val="#ppt_x"/>
                                          </p:val>
                                        </p:tav>
                                        <p:tav tm="100000">
                                          <p:val>
                                            <p:strVal val="#ppt_x"/>
                                          </p:val>
                                        </p:tav>
                                      </p:tavLst>
                                    </p:anim>
                                    <p:anim calcmode="lin" valueType="num">
                                      <p:cBhvr>
                                        <p:cTn id="19" dur="250" fill="hold"/>
                                        <p:tgtEl>
                                          <p:spTgt spid="17"/>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fade">
                                      <p:cBhvr>
                                        <p:cTn id="22" dur="250"/>
                                        <p:tgtEl>
                                          <p:spTgt spid="18"/>
                                        </p:tgtEl>
                                      </p:cBhvr>
                                    </p:animEffect>
                                    <p:anim calcmode="lin" valueType="num">
                                      <p:cBhvr>
                                        <p:cTn id="23" dur="250" fill="hold"/>
                                        <p:tgtEl>
                                          <p:spTgt spid="18"/>
                                        </p:tgtEl>
                                        <p:attrNameLst>
                                          <p:attrName>ppt_x</p:attrName>
                                        </p:attrNameLst>
                                      </p:cBhvr>
                                      <p:tavLst>
                                        <p:tav tm="0">
                                          <p:val>
                                            <p:strVal val="#ppt_x"/>
                                          </p:val>
                                        </p:tav>
                                        <p:tav tm="100000">
                                          <p:val>
                                            <p:strVal val="#ppt_x"/>
                                          </p:val>
                                        </p:tav>
                                      </p:tavLst>
                                    </p:anim>
                                    <p:anim calcmode="lin" valueType="num">
                                      <p:cBhvr>
                                        <p:cTn id="24" dur="25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 grpId="0" animBg="1"/>
      <p:bldP spid="75" grpId="0" animBg="1"/>
      <p:bldP spid="17" grpId="0"/>
      <p:bldP spid="1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Freeform 56"/>
          <p:cNvSpPr/>
          <p:nvPr/>
        </p:nvSpPr>
        <p:spPr>
          <a:xfrm>
            <a:off x="3424758" y="2585842"/>
            <a:ext cx="782003" cy="1212532"/>
          </a:xfrm>
          <a:custGeom>
            <a:avLst/>
            <a:gdLst>
              <a:gd name="connsiteX0" fmla="*/ 266700 w 731520"/>
              <a:gd name="connsiteY0" fmla="*/ 0 h 1196340"/>
              <a:gd name="connsiteX1" fmla="*/ 731520 w 731520"/>
              <a:gd name="connsiteY1" fmla="*/ 1196340 h 1196340"/>
              <a:gd name="connsiteX2" fmla="*/ 0 w 731520"/>
              <a:gd name="connsiteY2" fmla="*/ 1196340 h 1196340"/>
              <a:gd name="connsiteX3" fmla="*/ 266700 w 731520"/>
              <a:gd name="connsiteY3" fmla="*/ 0 h 1196340"/>
              <a:gd name="connsiteX0" fmla="*/ 266700 w 739140"/>
              <a:gd name="connsiteY0" fmla="*/ 0 h 1226820"/>
              <a:gd name="connsiteX1" fmla="*/ 739140 w 739140"/>
              <a:gd name="connsiteY1" fmla="*/ 1226820 h 1226820"/>
              <a:gd name="connsiteX2" fmla="*/ 0 w 739140"/>
              <a:gd name="connsiteY2" fmla="*/ 1196340 h 1226820"/>
              <a:gd name="connsiteX3" fmla="*/ 266700 w 739140"/>
              <a:gd name="connsiteY3" fmla="*/ 0 h 1226820"/>
              <a:gd name="connsiteX0" fmla="*/ 266700 w 753428"/>
              <a:gd name="connsiteY0" fmla="*/ 0 h 1241107"/>
              <a:gd name="connsiteX1" fmla="*/ 753428 w 753428"/>
              <a:gd name="connsiteY1" fmla="*/ 1241107 h 1241107"/>
              <a:gd name="connsiteX2" fmla="*/ 0 w 753428"/>
              <a:gd name="connsiteY2" fmla="*/ 1196340 h 1241107"/>
              <a:gd name="connsiteX3" fmla="*/ 266700 w 753428"/>
              <a:gd name="connsiteY3" fmla="*/ 0 h 1241107"/>
              <a:gd name="connsiteX0" fmla="*/ 266700 w 758190"/>
              <a:gd name="connsiteY0" fmla="*/ 0 h 1226819"/>
              <a:gd name="connsiteX1" fmla="*/ 758190 w 758190"/>
              <a:gd name="connsiteY1" fmla="*/ 1226819 h 1226819"/>
              <a:gd name="connsiteX2" fmla="*/ 0 w 758190"/>
              <a:gd name="connsiteY2" fmla="*/ 1196340 h 1226819"/>
              <a:gd name="connsiteX3" fmla="*/ 266700 w 758190"/>
              <a:gd name="connsiteY3" fmla="*/ 0 h 1226819"/>
              <a:gd name="connsiteX0" fmla="*/ 278607 w 758190"/>
              <a:gd name="connsiteY0" fmla="*/ 0 h 1212532"/>
              <a:gd name="connsiteX1" fmla="*/ 758190 w 758190"/>
              <a:gd name="connsiteY1" fmla="*/ 1212532 h 1212532"/>
              <a:gd name="connsiteX2" fmla="*/ 0 w 758190"/>
              <a:gd name="connsiteY2" fmla="*/ 1182053 h 1212532"/>
              <a:gd name="connsiteX3" fmla="*/ 278607 w 758190"/>
              <a:gd name="connsiteY3" fmla="*/ 0 h 1212532"/>
              <a:gd name="connsiteX0" fmla="*/ 302420 w 782003"/>
              <a:gd name="connsiteY0" fmla="*/ 0 h 1212532"/>
              <a:gd name="connsiteX1" fmla="*/ 782003 w 782003"/>
              <a:gd name="connsiteY1" fmla="*/ 1212532 h 1212532"/>
              <a:gd name="connsiteX2" fmla="*/ 0 w 782003"/>
              <a:gd name="connsiteY2" fmla="*/ 1184434 h 1212532"/>
              <a:gd name="connsiteX3" fmla="*/ 302420 w 782003"/>
              <a:gd name="connsiteY3" fmla="*/ 0 h 1212532"/>
            </a:gdLst>
            <a:ahLst/>
            <a:cxnLst>
              <a:cxn ang="0">
                <a:pos x="connsiteX0" y="connsiteY0"/>
              </a:cxn>
              <a:cxn ang="0">
                <a:pos x="connsiteX1" y="connsiteY1"/>
              </a:cxn>
              <a:cxn ang="0">
                <a:pos x="connsiteX2" y="connsiteY2"/>
              </a:cxn>
              <a:cxn ang="0">
                <a:pos x="connsiteX3" y="connsiteY3"/>
              </a:cxn>
            </a:cxnLst>
            <a:rect l="l" t="t" r="r" b="b"/>
            <a:pathLst>
              <a:path w="782003" h="1212532">
                <a:moveTo>
                  <a:pt x="302420" y="0"/>
                </a:moveTo>
                <a:lnTo>
                  <a:pt x="782003" y="1212532"/>
                </a:lnTo>
                <a:lnTo>
                  <a:pt x="0" y="1184434"/>
                </a:lnTo>
                <a:lnTo>
                  <a:pt x="302420" y="0"/>
                </a:lnTo>
                <a:close/>
              </a:path>
            </a:pathLst>
          </a:custGeom>
          <a:solidFill>
            <a:srgbClr val="D6F5F6"/>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err="1">
              <a:ln>
                <a:noFill/>
              </a:ln>
              <a:solidFill>
                <a:srgbClr val="44546A"/>
              </a:solidFill>
              <a:effectLst/>
              <a:uLnTx/>
              <a:uFillTx/>
              <a:latin typeface="Calibri"/>
              <a:ea typeface="+mn-ea"/>
              <a:cs typeface="+mn-cs"/>
            </a:endParaRPr>
          </a:p>
        </p:txBody>
      </p:sp>
      <p:sp>
        <p:nvSpPr>
          <p:cNvPr id="63" name="Freeform 62"/>
          <p:cNvSpPr/>
          <p:nvPr/>
        </p:nvSpPr>
        <p:spPr>
          <a:xfrm>
            <a:off x="2607110" y="2569505"/>
            <a:ext cx="1135380" cy="1874520"/>
          </a:xfrm>
          <a:custGeom>
            <a:avLst/>
            <a:gdLst>
              <a:gd name="connsiteX0" fmla="*/ 403860 w 1135380"/>
              <a:gd name="connsiteY0" fmla="*/ 0 h 1790700"/>
              <a:gd name="connsiteX1" fmla="*/ 403860 w 1135380"/>
              <a:gd name="connsiteY1" fmla="*/ 0 h 1790700"/>
              <a:gd name="connsiteX2" fmla="*/ 0 w 1135380"/>
              <a:gd name="connsiteY2" fmla="*/ 1744980 h 1790700"/>
              <a:gd name="connsiteX3" fmla="*/ 777240 w 1135380"/>
              <a:gd name="connsiteY3" fmla="*/ 1790700 h 1790700"/>
              <a:gd name="connsiteX4" fmla="*/ 1135380 w 1135380"/>
              <a:gd name="connsiteY4" fmla="*/ 15240 h 1790700"/>
              <a:gd name="connsiteX5" fmla="*/ 403860 w 1135380"/>
              <a:gd name="connsiteY5" fmla="*/ 0 h 1790700"/>
              <a:gd name="connsiteX0" fmla="*/ 403860 w 1135380"/>
              <a:gd name="connsiteY0" fmla="*/ 0 h 1874520"/>
              <a:gd name="connsiteX1" fmla="*/ 403860 w 1135380"/>
              <a:gd name="connsiteY1" fmla="*/ 0 h 1874520"/>
              <a:gd name="connsiteX2" fmla="*/ 0 w 1135380"/>
              <a:gd name="connsiteY2" fmla="*/ 1744980 h 1874520"/>
              <a:gd name="connsiteX3" fmla="*/ 670560 w 1135380"/>
              <a:gd name="connsiteY3" fmla="*/ 1874520 h 1874520"/>
              <a:gd name="connsiteX4" fmla="*/ 1135380 w 1135380"/>
              <a:gd name="connsiteY4" fmla="*/ 15240 h 1874520"/>
              <a:gd name="connsiteX5" fmla="*/ 403860 w 1135380"/>
              <a:gd name="connsiteY5" fmla="*/ 0 h 1874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35380" h="1874520">
                <a:moveTo>
                  <a:pt x="403860" y="0"/>
                </a:moveTo>
                <a:lnTo>
                  <a:pt x="403860" y="0"/>
                </a:lnTo>
                <a:lnTo>
                  <a:pt x="0" y="1744980"/>
                </a:lnTo>
                <a:lnTo>
                  <a:pt x="670560" y="1874520"/>
                </a:lnTo>
                <a:lnTo>
                  <a:pt x="1135380" y="15240"/>
                </a:lnTo>
                <a:lnTo>
                  <a:pt x="403860" y="0"/>
                </a:lnTo>
                <a:close/>
              </a:path>
            </a:pathLst>
          </a:custGeom>
          <a:solidFill>
            <a:schemeClr val="tx2">
              <a:lumMod val="40000"/>
              <a:lumOff val="6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err="1">
              <a:ln>
                <a:noFill/>
              </a:ln>
              <a:solidFill>
                <a:srgbClr val="44546A"/>
              </a:solidFill>
              <a:effectLst/>
              <a:uLnTx/>
              <a:uFillTx/>
              <a:latin typeface="Calibri"/>
              <a:ea typeface="+mn-ea"/>
              <a:cs typeface="+mn-cs"/>
            </a:endParaRPr>
          </a:p>
        </p:txBody>
      </p:sp>
      <p:sp>
        <p:nvSpPr>
          <p:cNvPr id="64" name="Freeform 63"/>
          <p:cNvSpPr/>
          <p:nvPr/>
        </p:nvSpPr>
        <p:spPr>
          <a:xfrm>
            <a:off x="2492226" y="3234386"/>
            <a:ext cx="782003" cy="1212532"/>
          </a:xfrm>
          <a:custGeom>
            <a:avLst/>
            <a:gdLst>
              <a:gd name="connsiteX0" fmla="*/ 266700 w 731520"/>
              <a:gd name="connsiteY0" fmla="*/ 0 h 1196340"/>
              <a:gd name="connsiteX1" fmla="*/ 731520 w 731520"/>
              <a:gd name="connsiteY1" fmla="*/ 1196340 h 1196340"/>
              <a:gd name="connsiteX2" fmla="*/ 0 w 731520"/>
              <a:gd name="connsiteY2" fmla="*/ 1196340 h 1196340"/>
              <a:gd name="connsiteX3" fmla="*/ 266700 w 731520"/>
              <a:gd name="connsiteY3" fmla="*/ 0 h 1196340"/>
              <a:gd name="connsiteX0" fmla="*/ 266700 w 739140"/>
              <a:gd name="connsiteY0" fmla="*/ 0 h 1226820"/>
              <a:gd name="connsiteX1" fmla="*/ 739140 w 739140"/>
              <a:gd name="connsiteY1" fmla="*/ 1226820 h 1226820"/>
              <a:gd name="connsiteX2" fmla="*/ 0 w 739140"/>
              <a:gd name="connsiteY2" fmla="*/ 1196340 h 1226820"/>
              <a:gd name="connsiteX3" fmla="*/ 266700 w 739140"/>
              <a:gd name="connsiteY3" fmla="*/ 0 h 1226820"/>
              <a:gd name="connsiteX0" fmla="*/ 266700 w 753428"/>
              <a:gd name="connsiteY0" fmla="*/ 0 h 1241107"/>
              <a:gd name="connsiteX1" fmla="*/ 753428 w 753428"/>
              <a:gd name="connsiteY1" fmla="*/ 1241107 h 1241107"/>
              <a:gd name="connsiteX2" fmla="*/ 0 w 753428"/>
              <a:gd name="connsiteY2" fmla="*/ 1196340 h 1241107"/>
              <a:gd name="connsiteX3" fmla="*/ 266700 w 753428"/>
              <a:gd name="connsiteY3" fmla="*/ 0 h 1241107"/>
              <a:gd name="connsiteX0" fmla="*/ 266700 w 758190"/>
              <a:gd name="connsiteY0" fmla="*/ 0 h 1226819"/>
              <a:gd name="connsiteX1" fmla="*/ 758190 w 758190"/>
              <a:gd name="connsiteY1" fmla="*/ 1226819 h 1226819"/>
              <a:gd name="connsiteX2" fmla="*/ 0 w 758190"/>
              <a:gd name="connsiteY2" fmla="*/ 1196340 h 1226819"/>
              <a:gd name="connsiteX3" fmla="*/ 266700 w 758190"/>
              <a:gd name="connsiteY3" fmla="*/ 0 h 1226819"/>
              <a:gd name="connsiteX0" fmla="*/ 278607 w 758190"/>
              <a:gd name="connsiteY0" fmla="*/ 0 h 1212532"/>
              <a:gd name="connsiteX1" fmla="*/ 758190 w 758190"/>
              <a:gd name="connsiteY1" fmla="*/ 1212532 h 1212532"/>
              <a:gd name="connsiteX2" fmla="*/ 0 w 758190"/>
              <a:gd name="connsiteY2" fmla="*/ 1182053 h 1212532"/>
              <a:gd name="connsiteX3" fmla="*/ 278607 w 758190"/>
              <a:gd name="connsiteY3" fmla="*/ 0 h 1212532"/>
              <a:gd name="connsiteX0" fmla="*/ 302420 w 782003"/>
              <a:gd name="connsiteY0" fmla="*/ 0 h 1212532"/>
              <a:gd name="connsiteX1" fmla="*/ 782003 w 782003"/>
              <a:gd name="connsiteY1" fmla="*/ 1212532 h 1212532"/>
              <a:gd name="connsiteX2" fmla="*/ 0 w 782003"/>
              <a:gd name="connsiteY2" fmla="*/ 1184434 h 1212532"/>
              <a:gd name="connsiteX3" fmla="*/ 302420 w 782003"/>
              <a:gd name="connsiteY3" fmla="*/ 0 h 1212532"/>
            </a:gdLst>
            <a:ahLst/>
            <a:cxnLst>
              <a:cxn ang="0">
                <a:pos x="connsiteX0" y="connsiteY0"/>
              </a:cxn>
              <a:cxn ang="0">
                <a:pos x="connsiteX1" y="connsiteY1"/>
              </a:cxn>
              <a:cxn ang="0">
                <a:pos x="connsiteX2" y="connsiteY2"/>
              </a:cxn>
              <a:cxn ang="0">
                <a:pos x="connsiteX3" y="connsiteY3"/>
              </a:cxn>
            </a:cxnLst>
            <a:rect l="l" t="t" r="r" b="b"/>
            <a:pathLst>
              <a:path w="782003" h="1212532">
                <a:moveTo>
                  <a:pt x="302420" y="0"/>
                </a:moveTo>
                <a:lnTo>
                  <a:pt x="782003" y="1212532"/>
                </a:lnTo>
                <a:lnTo>
                  <a:pt x="0" y="1184434"/>
                </a:lnTo>
                <a:lnTo>
                  <a:pt x="302420" y="0"/>
                </a:lnTo>
                <a:close/>
              </a:path>
            </a:pathLst>
          </a:custGeom>
          <a:solidFill>
            <a:srgbClr val="D6F5F6"/>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err="1">
              <a:ln>
                <a:noFill/>
              </a:ln>
              <a:solidFill>
                <a:srgbClr val="44546A"/>
              </a:solidFill>
              <a:effectLst/>
              <a:uLnTx/>
              <a:uFillTx/>
              <a:latin typeface="Calibri"/>
              <a:ea typeface="+mn-ea"/>
              <a:cs typeface="+mn-cs"/>
            </a:endParaRPr>
          </a:p>
        </p:txBody>
      </p:sp>
      <p:sp>
        <p:nvSpPr>
          <p:cNvPr id="65" name="Freeform 64"/>
          <p:cNvSpPr/>
          <p:nvPr/>
        </p:nvSpPr>
        <p:spPr>
          <a:xfrm>
            <a:off x="1692793" y="3237279"/>
            <a:ext cx="1135380" cy="1874520"/>
          </a:xfrm>
          <a:custGeom>
            <a:avLst/>
            <a:gdLst>
              <a:gd name="connsiteX0" fmla="*/ 403860 w 1135380"/>
              <a:gd name="connsiteY0" fmla="*/ 0 h 1790700"/>
              <a:gd name="connsiteX1" fmla="*/ 403860 w 1135380"/>
              <a:gd name="connsiteY1" fmla="*/ 0 h 1790700"/>
              <a:gd name="connsiteX2" fmla="*/ 0 w 1135380"/>
              <a:gd name="connsiteY2" fmla="*/ 1744980 h 1790700"/>
              <a:gd name="connsiteX3" fmla="*/ 777240 w 1135380"/>
              <a:gd name="connsiteY3" fmla="*/ 1790700 h 1790700"/>
              <a:gd name="connsiteX4" fmla="*/ 1135380 w 1135380"/>
              <a:gd name="connsiteY4" fmla="*/ 15240 h 1790700"/>
              <a:gd name="connsiteX5" fmla="*/ 403860 w 1135380"/>
              <a:gd name="connsiteY5" fmla="*/ 0 h 1790700"/>
              <a:gd name="connsiteX0" fmla="*/ 403860 w 1135380"/>
              <a:gd name="connsiteY0" fmla="*/ 0 h 1874520"/>
              <a:gd name="connsiteX1" fmla="*/ 403860 w 1135380"/>
              <a:gd name="connsiteY1" fmla="*/ 0 h 1874520"/>
              <a:gd name="connsiteX2" fmla="*/ 0 w 1135380"/>
              <a:gd name="connsiteY2" fmla="*/ 1744980 h 1874520"/>
              <a:gd name="connsiteX3" fmla="*/ 670560 w 1135380"/>
              <a:gd name="connsiteY3" fmla="*/ 1874520 h 1874520"/>
              <a:gd name="connsiteX4" fmla="*/ 1135380 w 1135380"/>
              <a:gd name="connsiteY4" fmla="*/ 15240 h 1874520"/>
              <a:gd name="connsiteX5" fmla="*/ 403860 w 1135380"/>
              <a:gd name="connsiteY5" fmla="*/ 0 h 1874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35380" h="1874520">
                <a:moveTo>
                  <a:pt x="403860" y="0"/>
                </a:moveTo>
                <a:lnTo>
                  <a:pt x="403860" y="0"/>
                </a:lnTo>
                <a:lnTo>
                  <a:pt x="0" y="1744980"/>
                </a:lnTo>
                <a:lnTo>
                  <a:pt x="670560" y="1874520"/>
                </a:lnTo>
                <a:lnTo>
                  <a:pt x="1135380" y="15240"/>
                </a:lnTo>
                <a:lnTo>
                  <a:pt x="403860" y="0"/>
                </a:lnTo>
                <a:close/>
              </a:path>
            </a:pathLst>
          </a:custGeom>
          <a:solidFill>
            <a:schemeClr val="tx2">
              <a:lumMod val="40000"/>
              <a:lumOff val="6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err="1">
              <a:ln>
                <a:noFill/>
              </a:ln>
              <a:solidFill>
                <a:srgbClr val="44546A"/>
              </a:solidFill>
              <a:effectLst/>
              <a:uLnTx/>
              <a:uFillTx/>
              <a:latin typeface="Calibri"/>
              <a:ea typeface="+mn-ea"/>
              <a:cs typeface="+mn-cs"/>
            </a:endParaRPr>
          </a:p>
        </p:txBody>
      </p:sp>
      <p:sp>
        <p:nvSpPr>
          <p:cNvPr id="69" name="Freeform 68"/>
          <p:cNvSpPr/>
          <p:nvPr/>
        </p:nvSpPr>
        <p:spPr>
          <a:xfrm>
            <a:off x="1560950" y="3902160"/>
            <a:ext cx="782003" cy="1212532"/>
          </a:xfrm>
          <a:custGeom>
            <a:avLst/>
            <a:gdLst>
              <a:gd name="connsiteX0" fmla="*/ 266700 w 731520"/>
              <a:gd name="connsiteY0" fmla="*/ 0 h 1196340"/>
              <a:gd name="connsiteX1" fmla="*/ 731520 w 731520"/>
              <a:gd name="connsiteY1" fmla="*/ 1196340 h 1196340"/>
              <a:gd name="connsiteX2" fmla="*/ 0 w 731520"/>
              <a:gd name="connsiteY2" fmla="*/ 1196340 h 1196340"/>
              <a:gd name="connsiteX3" fmla="*/ 266700 w 731520"/>
              <a:gd name="connsiteY3" fmla="*/ 0 h 1196340"/>
              <a:gd name="connsiteX0" fmla="*/ 266700 w 739140"/>
              <a:gd name="connsiteY0" fmla="*/ 0 h 1226820"/>
              <a:gd name="connsiteX1" fmla="*/ 739140 w 739140"/>
              <a:gd name="connsiteY1" fmla="*/ 1226820 h 1226820"/>
              <a:gd name="connsiteX2" fmla="*/ 0 w 739140"/>
              <a:gd name="connsiteY2" fmla="*/ 1196340 h 1226820"/>
              <a:gd name="connsiteX3" fmla="*/ 266700 w 739140"/>
              <a:gd name="connsiteY3" fmla="*/ 0 h 1226820"/>
              <a:gd name="connsiteX0" fmla="*/ 266700 w 753428"/>
              <a:gd name="connsiteY0" fmla="*/ 0 h 1241107"/>
              <a:gd name="connsiteX1" fmla="*/ 753428 w 753428"/>
              <a:gd name="connsiteY1" fmla="*/ 1241107 h 1241107"/>
              <a:gd name="connsiteX2" fmla="*/ 0 w 753428"/>
              <a:gd name="connsiteY2" fmla="*/ 1196340 h 1241107"/>
              <a:gd name="connsiteX3" fmla="*/ 266700 w 753428"/>
              <a:gd name="connsiteY3" fmla="*/ 0 h 1241107"/>
              <a:gd name="connsiteX0" fmla="*/ 266700 w 758190"/>
              <a:gd name="connsiteY0" fmla="*/ 0 h 1226819"/>
              <a:gd name="connsiteX1" fmla="*/ 758190 w 758190"/>
              <a:gd name="connsiteY1" fmla="*/ 1226819 h 1226819"/>
              <a:gd name="connsiteX2" fmla="*/ 0 w 758190"/>
              <a:gd name="connsiteY2" fmla="*/ 1196340 h 1226819"/>
              <a:gd name="connsiteX3" fmla="*/ 266700 w 758190"/>
              <a:gd name="connsiteY3" fmla="*/ 0 h 1226819"/>
              <a:gd name="connsiteX0" fmla="*/ 278607 w 758190"/>
              <a:gd name="connsiteY0" fmla="*/ 0 h 1212532"/>
              <a:gd name="connsiteX1" fmla="*/ 758190 w 758190"/>
              <a:gd name="connsiteY1" fmla="*/ 1212532 h 1212532"/>
              <a:gd name="connsiteX2" fmla="*/ 0 w 758190"/>
              <a:gd name="connsiteY2" fmla="*/ 1182053 h 1212532"/>
              <a:gd name="connsiteX3" fmla="*/ 278607 w 758190"/>
              <a:gd name="connsiteY3" fmla="*/ 0 h 1212532"/>
              <a:gd name="connsiteX0" fmla="*/ 302420 w 782003"/>
              <a:gd name="connsiteY0" fmla="*/ 0 h 1212532"/>
              <a:gd name="connsiteX1" fmla="*/ 782003 w 782003"/>
              <a:gd name="connsiteY1" fmla="*/ 1212532 h 1212532"/>
              <a:gd name="connsiteX2" fmla="*/ 0 w 782003"/>
              <a:gd name="connsiteY2" fmla="*/ 1184434 h 1212532"/>
              <a:gd name="connsiteX3" fmla="*/ 302420 w 782003"/>
              <a:gd name="connsiteY3" fmla="*/ 0 h 1212532"/>
            </a:gdLst>
            <a:ahLst/>
            <a:cxnLst>
              <a:cxn ang="0">
                <a:pos x="connsiteX0" y="connsiteY0"/>
              </a:cxn>
              <a:cxn ang="0">
                <a:pos x="connsiteX1" y="connsiteY1"/>
              </a:cxn>
              <a:cxn ang="0">
                <a:pos x="connsiteX2" y="connsiteY2"/>
              </a:cxn>
              <a:cxn ang="0">
                <a:pos x="connsiteX3" y="connsiteY3"/>
              </a:cxn>
            </a:cxnLst>
            <a:rect l="l" t="t" r="r" b="b"/>
            <a:pathLst>
              <a:path w="782003" h="1212532">
                <a:moveTo>
                  <a:pt x="302420" y="0"/>
                </a:moveTo>
                <a:lnTo>
                  <a:pt x="782003" y="1212532"/>
                </a:lnTo>
                <a:lnTo>
                  <a:pt x="0" y="1184434"/>
                </a:lnTo>
                <a:lnTo>
                  <a:pt x="302420" y="0"/>
                </a:lnTo>
                <a:close/>
              </a:path>
            </a:pathLst>
          </a:custGeom>
          <a:solidFill>
            <a:srgbClr val="D6F5F6"/>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err="1">
              <a:ln>
                <a:noFill/>
              </a:ln>
              <a:solidFill>
                <a:srgbClr val="44546A"/>
              </a:solidFill>
              <a:effectLst/>
              <a:uLnTx/>
              <a:uFillTx/>
              <a:latin typeface="Calibri"/>
              <a:ea typeface="+mn-ea"/>
              <a:cs typeface="+mn-cs"/>
            </a:endParaRPr>
          </a:p>
        </p:txBody>
      </p:sp>
      <p:sp>
        <p:nvSpPr>
          <p:cNvPr id="71" name="Freeform 70"/>
          <p:cNvSpPr/>
          <p:nvPr/>
        </p:nvSpPr>
        <p:spPr>
          <a:xfrm>
            <a:off x="734458" y="3888322"/>
            <a:ext cx="1135380" cy="1790700"/>
          </a:xfrm>
          <a:custGeom>
            <a:avLst/>
            <a:gdLst>
              <a:gd name="connsiteX0" fmla="*/ 403860 w 1135380"/>
              <a:gd name="connsiteY0" fmla="*/ 0 h 1790700"/>
              <a:gd name="connsiteX1" fmla="*/ 403860 w 1135380"/>
              <a:gd name="connsiteY1" fmla="*/ 0 h 1790700"/>
              <a:gd name="connsiteX2" fmla="*/ 0 w 1135380"/>
              <a:gd name="connsiteY2" fmla="*/ 1744980 h 1790700"/>
              <a:gd name="connsiteX3" fmla="*/ 777240 w 1135380"/>
              <a:gd name="connsiteY3" fmla="*/ 1790700 h 1790700"/>
              <a:gd name="connsiteX4" fmla="*/ 1135380 w 1135380"/>
              <a:gd name="connsiteY4" fmla="*/ 15240 h 1790700"/>
              <a:gd name="connsiteX5" fmla="*/ 403860 w 1135380"/>
              <a:gd name="connsiteY5" fmla="*/ 0 h 1790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35380" h="1790700">
                <a:moveTo>
                  <a:pt x="403860" y="0"/>
                </a:moveTo>
                <a:lnTo>
                  <a:pt x="403860" y="0"/>
                </a:lnTo>
                <a:lnTo>
                  <a:pt x="0" y="1744980"/>
                </a:lnTo>
                <a:lnTo>
                  <a:pt x="777240" y="1790700"/>
                </a:lnTo>
                <a:lnTo>
                  <a:pt x="1135380" y="15240"/>
                </a:lnTo>
                <a:lnTo>
                  <a:pt x="403860" y="0"/>
                </a:lnTo>
                <a:close/>
              </a:path>
            </a:pathLst>
          </a:custGeom>
          <a:solidFill>
            <a:schemeClr val="tx2">
              <a:lumMod val="40000"/>
              <a:lumOff val="6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err="1">
              <a:ln>
                <a:noFill/>
              </a:ln>
              <a:solidFill>
                <a:srgbClr val="44546A"/>
              </a:solidFill>
              <a:effectLst/>
              <a:uLnTx/>
              <a:uFillTx/>
              <a:latin typeface="Calibri"/>
              <a:ea typeface="+mn-ea"/>
              <a:cs typeface="+mn-cs"/>
            </a:endParaRPr>
          </a:p>
        </p:txBody>
      </p:sp>
      <p:sp>
        <p:nvSpPr>
          <p:cNvPr id="72" name="Rectangle 71"/>
          <p:cNvSpPr/>
          <p:nvPr/>
        </p:nvSpPr>
        <p:spPr>
          <a:xfrm>
            <a:off x="5441038" y="5086365"/>
            <a:ext cx="6074723" cy="738664"/>
          </a:xfrm>
          <a:prstGeom prst="rect">
            <a:avLst/>
          </a:prstGeom>
        </p:spPr>
        <p:txBody>
          <a:bodyPr wrap="square" lIns="0" tIns="0" rIns="0" bIns="0">
            <a:spAutoFit/>
          </a:bodyPr>
          <a:lstStyle/>
          <a:p>
            <a:pPr marL="457200" marR="0" lvl="1"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Candara" pitchFamily="34" charset="0"/>
                <a:ea typeface="+mn-ea"/>
                <a:cs typeface="+mn-cs"/>
              </a:rPr>
              <a:t>Handle with care and without scope for “</a:t>
            </a:r>
            <a:r>
              <a:rPr kumimoji="0" lang="en-US" sz="2400" b="1" i="0" u="none" strike="noStrike" kern="1200" cap="none" spc="0" normalizeH="0" baseline="0" noProof="0" dirty="0">
                <a:ln>
                  <a:noFill/>
                </a:ln>
                <a:solidFill>
                  <a:srgbClr val="FF0000"/>
                </a:solidFill>
                <a:effectLst/>
                <a:uLnTx/>
                <a:uFillTx/>
                <a:latin typeface="Candara" pitchFamily="34" charset="0"/>
                <a:ea typeface="+mn-ea"/>
                <a:cs typeface="+mn-cs"/>
              </a:rPr>
              <a:t>subjectivity”</a:t>
            </a:r>
          </a:p>
        </p:txBody>
      </p:sp>
      <p:sp>
        <p:nvSpPr>
          <p:cNvPr id="73" name="Rectangle 72"/>
          <p:cNvSpPr/>
          <p:nvPr/>
        </p:nvSpPr>
        <p:spPr>
          <a:xfrm>
            <a:off x="5916971" y="3926223"/>
            <a:ext cx="5598790" cy="800219"/>
          </a:xfrm>
          <a:prstGeom prst="rect">
            <a:avLst/>
          </a:prstGeom>
        </p:spPr>
        <p:txBody>
          <a:bodyPr wrap="square" lIns="0" tIns="0" rIns="0" bIns="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Candara" pitchFamily="34" charset="0"/>
                <a:ea typeface="+mn-ea"/>
                <a:cs typeface="+mn-cs"/>
              </a:rPr>
              <a:t>If account indicates </a:t>
            </a:r>
            <a:r>
              <a:rPr kumimoji="0" lang="en-US" sz="2800" b="1" i="0" u="sng" strike="noStrike" kern="1200" cap="none" spc="0" normalizeH="0" baseline="0" noProof="0" dirty="0">
                <a:ln>
                  <a:noFill/>
                </a:ln>
                <a:solidFill>
                  <a:srgbClr val="0000FF"/>
                </a:solidFill>
                <a:effectLst/>
                <a:highlight>
                  <a:srgbClr val="00FFFF"/>
                </a:highlight>
                <a:uLnTx/>
                <a:uFillTx/>
                <a:latin typeface="Candara" pitchFamily="34" charset="0"/>
                <a:ea typeface="+mn-ea"/>
                <a:cs typeface="+mn-cs"/>
              </a:rPr>
              <a:t>inherent weakness</a:t>
            </a:r>
            <a:r>
              <a:rPr kumimoji="0" lang="en-US" sz="2800" b="0" i="0" u="sng" strike="noStrike" kern="1200" cap="none" spc="0" normalizeH="0" baseline="0" noProof="0" dirty="0">
                <a:ln>
                  <a:noFill/>
                </a:ln>
                <a:solidFill>
                  <a:srgbClr val="000000"/>
                </a:solidFill>
                <a:effectLst/>
                <a:highlight>
                  <a:srgbClr val="00FFFF"/>
                </a:highlight>
                <a:uLnTx/>
                <a:uFillTx/>
                <a:latin typeface="Candara" pitchFamily="34" charset="0"/>
                <a:ea typeface="+mn-ea"/>
                <a:cs typeface="+mn-cs"/>
              </a:rPr>
              <a:t>- </a:t>
            </a:r>
            <a:r>
              <a:rPr kumimoji="0" lang="en-US" sz="2400" b="1" i="0" u="none" strike="noStrike" kern="1200" cap="none" spc="0" normalizeH="0" baseline="0" noProof="0" dirty="0">
                <a:ln>
                  <a:noFill/>
                </a:ln>
                <a:solidFill>
                  <a:srgbClr val="000000"/>
                </a:solidFill>
                <a:effectLst/>
                <a:uLnTx/>
                <a:uFillTx/>
                <a:latin typeface="Candara" pitchFamily="34" charset="0"/>
                <a:ea typeface="+mn-ea"/>
                <a:cs typeface="+mn-cs"/>
              </a:rPr>
              <a:t>classify as NPA</a:t>
            </a:r>
            <a:r>
              <a:rPr kumimoji="0" lang="en-US" sz="2400" b="0" i="0" u="none" strike="noStrike" kern="1200" cap="none" spc="0" normalizeH="0" baseline="0" noProof="0" dirty="0">
                <a:ln>
                  <a:noFill/>
                </a:ln>
                <a:solidFill>
                  <a:srgbClr val="000000"/>
                </a:solidFill>
                <a:effectLst/>
                <a:uLnTx/>
                <a:uFillTx/>
                <a:latin typeface="Candara" pitchFamily="34" charset="0"/>
                <a:ea typeface="+mn-ea"/>
                <a:cs typeface="+mn-cs"/>
              </a:rPr>
              <a:t> inspite of regularisation</a:t>
            </a:r>
            <a:endParaRPr kumimoji="0" lang="en-US" sz="2400" b="1" i="0" u="none" strike="noStrike" kern="1200" cap="none" spc="0" normalizeH="0" baseline="0" noProof="0" dirty="0">
              <a:ln>
                <a:noFill/>
              </a:ln>
              <a:solidFill>
                <a:srgbClr val="0000FF"/>
              </a:solidFill>
              <a:effectLst/>
              <a:uLnTx/>
              <a:uFillTx/>
              <a:latin typeface="Candara" pitchFamily="34" charset="0"/>
              <a:ea typeface="+mn-ea"/>
              <a:cs typeface="+mn-cs"/>
            </a:endParaRPr>
          </a:p>
        </p:txBody>
      </p:sp>
      <p:sp>
        <p:nvSpPr>
          <p:cNvPr id="76" name="Rectangle 75"/>
          <p:cNvSpPr/>
          <p:nvPr/>
        </p:nvSpPr>
        <p:spPr>
          <a:xfrm>
            <a:off x="5932050" y="2718242"/>
            <a:ext cx="5598790" cy="738664"/>
          </a:xfrm>
          <a:prstGeom prst="rect">
            <a:avLst/>
          </a:prstGeom>
        </p:spPr>
        <p:txBody>
          <a:bodyPr wrap="square" lIns="0" tIns="0" rIns="0" bIns="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4BACC6">
                    <a:lumMod val="10000"/>
                  </a:srgbClr>
                </a:solidFill>
                <a:effectLst/>
                <a:uLnTx/>
                <a:uFillTx/>
                <a:latin typeface="Candara" pitchFamily="34" charset="0"/>
                <a:ea typeface="+mn-ea"/>
                <a:cs typeface="+mn-cs"/>
              </a:rPr>
              <a:t>Else obtain </a:t>
            </a:r>
            <a:r>
              <a:rPr kumimoji="0" lang="en-US" sz="2400" b="1" i="0" u="none" strike="noStrike" kern="1200" cap="none" spc="0" normalizeH="0" baseline="0" noProof="0" dirty="0">
                <a:ln>
                  <a:noFill/>
                </a:ln>
                <a:solidFill>
                  <a:srgbClr val="FF0000"/>
                </a:solidFill>
                <a:effectLst/>
                <a:uLnTx/>
                <a:uFillTx/>
                <a:latin typeface="Candara" pitchFamily="34" charset="0"/>
                <a:ea typeface="+mn-ea"/>
                <a:cs typeface="+mn-cs"/>
              </a:rPr>
              <a:t>satisfactory evidence </a:t>
            </a:r>
            <a:r>
              <a:rPr kumimoji="0" lang="en-US" sz="2400" b="1" i="0" u="none" strike="noStrike" kern="1200" cap="none" spc="0" normalizeH="0" baseline="0" noProof="0" dirty="0">
                <a:ln>
                  <a:noFill/>
                </a:ln>
                <a:solidFill>
                  <a:srgbClr val="4BACC6">
                    <a:lumMod val="10000"/>
                  </a:srgbClr>
                </a:solidFill>
                <a:effectLst/>
                <a:uLnTx/>
                <a:uFillTx/>
                <a:latin typeface="Candara" pitchFamily="34" charset="0"/>
                <a:ea typeface="+mn-ea"/>
                <a:cs typeface="+mn-cs"/>
              </a:rPr>
              <a:t>from branch to confirm “performing status”</a:t>
            </a:r>
            <a:endParaRPr kumimoji="0" lang="en-US" sz="2400" b="1" i="0" u="none" strike="noStrike" kern="1200" cap="none" spc="0" normalizeH="0" baseline="0" noProof="0" dirty="0">
              <a:ln>
                <a:noFill/>
              </a:ln>
              <a:solidFill>
                <a:srgbClr val="0000FF"/>
              </a:solidFill>
              <a:effectLst/>
              <a:uLnTx/>
              <a:uFillTx/>
              <a:latin typeface="Candara" pitchFamily="34" charset="0"/>
              <a:ea typeface="+mn-ea"/>
              <a:cs typeface="+mn-cs"/>
            </a:endParaRPr>
          </a:p>
        </p:txBody>
      </p:sp>
      <p:sp>
        <p:nvSpPr>
          <p:cNvPr id="110" name="Freeform 109"/>
          <p:cNvSpPr>
            <a:spLocks noChangeAspect="1" noEditPoints="1"/>
          </p:cNvSpPr>
          <p:nvPr/>
        </p:nvSpPr>
        <p:spPr bwMode="auto">
          <a:xfrm>
            <a:off x="1257468" y="3928199"/>
            <a:ext cx="368051" cy="368152"/>
          </a:xfrm>
          <a:custGeom>
            <a:avLst/>
            <a:gdLst>
              <a:gd name="T0" fmla="*/ 256 w 512"/>
              <a:gd name="T1" fmla="*/ 21 h 512"/>
              <a:gd name="T2" fmla="*/ 490 w 512"/>
              <a:gd name="T3" fmla="*/ 256 h 512"/>
              <a:gd name="T4" fmla="*/ 256 w 512"/>
              <a:gd name="T5" fmla="*/ 490 h 512"/>
              <a:gd name="T6" fmla="*/ 21 w 512"/>
              <a:gd name="T7" fmla="*/ 256 h 512"/>
              <a:gd name="T8" fmla="*/ 256 w 512"/>
              <a:gd name="T9" fmla="*/ 21 h 512"/>
              <a:gd name="T10" fmla="*/ 256 w 512"/>
              <a:gd name="T11" fmla="*/ 0 h 512"/>
              <a:gd name="T12" fmla="*/ 0 w 512"/>
              <a:gd name="T13" fmla="*/ 256 h 512"/>
              <a:gd name="T14" fmla="*/ 256 w 512"/>
              <a:gd name="T15" fmla="*/ 512 h 512"/>
              <a:gd name="T16" fmla="*/ 512 w 512"/>
              <a:gd name="T17" fmla="*/ 256 h 512"/>
              <a:gd name="T18" fmla="*/ 256 w 512"/>
              <a:gd name="T19" fmla="*/ 0 h 512"/>
              <a:gd name="T20" fmla="*/ 413 w 512"/>
              <a:gd name="T21" fmla="*/ 370 h 512"/>
              <a:gd name="T22" fmla="*/ 413 w 512"/>
              <a:gd name="T23" fmla="*/ 355 h 512"/>
              <a:gd name="T24" fmla="*/ 263 w 512"/>
              <a:gd name="T25" fmla="*/ 205 h 512"/>
              <a:gd name="T26" fmla="*/ 248 w 512"/>
              <a:gd name="T27" fmla="*/ 205 h 512"/>
              <a:gd name="T28" fmla="*/ 99 w 512"/>
              <a:gd name="T29" fmla="*/ 355 h 512"/>
              <a:gd name="T30" fmla="*/ 99 w 512"/>
              <a:gd name="T31" fmla="*/ 370 h 512"/>
              <a:gd name="T32" fmla="*/ 114 w 512"/>
              <a:gd name="T33" fmla="*/ 370 h 512"/>
              <a:gd name="T34" fmla="*/ 256 w 512"/>
              <a:gd name="T35" fmla="*/ 228 h 512"/>
              <a:gd name="T36" fmla="*/ 397 w 512"/>
              <a:gd name="T37" fmla="*/ 370 h 512"/>
              <a:gd name="T38" fmla="*/ 405 w 512"/>
              <a:gd name="T39" fmla="*/ 373 h 512"/>
              <a:gd name="T40" fmla="*/ 413 w 512"/>
              <a:gd name="T41" fmla="*/ 370 h 512"/>
              <a:gd name="T42" fmla="*/ 413 w 512"/>
              <a:gd name="T43" fmla="*/ 263 h 512"/>
              <a:gd name="T44" fmla="*/ 413 w 512"/>
              <a:gd name="T45" fmla="*/ 248 h 512"/>
              <a:gd name="T46" fmla="*/ 263 w 512"/>
              <a:gd name="T47" fmla="*/ 99 h 512"/>
              <a:gd name="T48" fmla="*/ 248 w 512"/>
              <a:gd name="T49" fmla="*/ 99 h 512"/>
              <a:gd name="T50" fmla="*/ 99 w 512"/>
              <a:gd name="T51" fmla="*/ 248 h 512"/>
              <a:gd name="T52" fmla="*/ 99 w 512"/>
              <a:gd name="T53" fmla="*/ 263 h 512"/>
              <a:gd name="T54" fmla="*/ 114 w 512"/>
              <a:gd name="T55" fmla="*/ 263 h 512"/>
              <a:gd name="T56" fmla="*/ 256 w 512"/>
              <a:gd name="T57" fmla="*/ 121 h 512"/>
              <a:gd name="T58" fmla="*/ 397 w 512"/>
              <a:gd name="T59" fmla="*/ 263 h 512"/>
              <a:gd name="T60" fmla="*/ 405 w 512"/>
              <a:gd name="T61" fmla="*/ 266 h 512"/>
              <a:gd name="T62" fmla="*/ 413 w 512"/>
              <a:gd name="T63" fmla="*/ 263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512" h="512">
                <a:moveTo>
                  <a:pt x="256" y="21"/>
                </a:moveTo>
                <a:cubicBezTo>
                  <a:pt x="385" y="21"/>
                  <a:pt x="490" y="126"/>
                  <a:pt x="490" y="256"/>
                </a:cubicBezTo>
                <a:cubicBezTo>
                  <a:pt x="490" y="385"/>
                  <a:pt x="385" y="490"/>
                  <a:pt x="256" y="490"/>
                </a:cubicBezTo>
                <a:cubicBezTo>
                  <a:pt x="126" y="490"/>
                  <a:pt x="21" y="385"/>
                  <a:pt x="21" y="256"/>
                </a:cubicBezTo>
                <a:cubicBezTo>
                  <a:pt x="21" y="126"/>
                  <a:pt x="126" y="21"/>
                  <a:pt x="256" y="21"/>
                </a:cubicBezTo>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moveTo>
                  <a:pt x="413" y="370"/>
                </a:moveTo>
                <a:cubicBezTo>
                  <a:pt x="417" y="366"/>
                  <a:pt x="417" y="359"/>
                  <a:pt x="413" y="355"/>
                </a:cubicBezTo>
                <a:cubicBezTo>
                  <a:pt x="263" y="205"/>
                  <a:pt x="263" y="205"/>
                  <a:pt x="263" y="205"/>
                </a:cubicBezTo>
                <a:cubicBezTo>
                  <a:pt x="259" y="201"/>
                  <a:pt x="252" y="201"/>
                  <a:pt x="248" y="205"/>
                </a:cubicBezTo>
                <a:cubicBezTo>
                  <a:pt x="99" y="355"/>
                  <a:pt x="99" y="355"/>
                  <a:pt x="99" y="355"/>
                </a:cubicBezTo>
                <a:cubicBezTo>
                  <a:pt x="95" y="359"/>
                  <a:pt x="95" y="366"/>
                  <a:pt x="99" y="370"/>
                </a:cubicBezTo>
                <a:cubicBezTo>
                  <a:pt x="103" y="374"/>
                  <a:pt x="110" y="374"/>
                  <a:pt x="114" y="370"/>
                </a:cubicBezTo>
                <a:cubicBezTo>
                  <a:pt x="256" y="228"/>
                  <a:pt x="256" y="228"/>
                  <a:pt x="256" y="228"/>
                </a:cubicBezTo>
                <a:cubicBezTo>
                  <a:pt x="397" y="370"/>
                  <a:pt x="397" y="370"/>
                  <a:pt x="397" y="370"/>
                </a:cubicBezTo>
                <a:cubicBezTo>
                  <a:pt x="400" y="372"/>
                  <a:pt x="402" y="373"/>
                  <a:pt x="405" y="373"/>
                </a:cubicBezTo>
                <a:cubicBezTo>
                  <a:pt x="408" y="373"/>
                  <a:pt x="410" y="372"/>
                  <a:pt x="413" y="370"/>
                </a:cubicBezTo>
                <a:close/>
                <a:moveTo>
                  <a:pt x="413" y="263"/>
                </a:moveTo>
                <a:cubicBezTo>
                  <a:pt x="417" y="259"/>
                  <a:pt x="417" y="252"/>
                  <a:pt x="413" y="248"/>
                </a:cubicBezTo>
                <a:cubicBezTo>
                  <a:pt x="263" y="99"/>
                  <a:pt x="263" y="99"/>
                  <a:pt x="263" y="99"/>
                </a:cubicBezTo>
                <a:cubicBezTo>
                  <a:pt x="259" y="95"/>
                  <a:pt x="252" y="95"/>
                  <a:pt x="248" y="99"/>
                </a:cubicBezTo>
                <a:cubicBezTo>
                  <a:pt x="99" y="248"/>
                  <a:pt x="99" y="248"/>
                  <a:pt x="99" y="248"/>
                </a:cubicBezTo>
                <a:cubicBezTo>
                  <a:pt x="95" y="252"/>
                  <a:pt x="95" y="259"/>
                  <a:pt x="99" y="263"/>
                </a:cubicBezTo>
                <a:cubicBezTo>
                  <a:pt x="103" y="267"/>
                  <a:pt x="110" y="267"/>
                  <a:pt x="114" y="263"/>
                </a:cubicBezTo>
                <a:cubicBezTo>
                  <a:pt x="256" y="121"/>
                  <a:pt x="256" y="121"/>
                  <a:pt x="256" y="121"/>
                </a:cubicBezTo>
                <a:cubicBezTo>
                  <a:pt x="397" y="263"/>
                  <a:pt x="397" y="263"/>
                  <a:pt x="397" y="263"/>
                </a:cubicBezTo>
                <a:cubicBezTo>
                  <a:pt x="400" y="265"/>
                  <a:pt x="402" y="266"/>
                  <a:pt x="405" y="266"/>
                </a:cubicBezTo>
                <a:cubicBezTo>
                  <a:pt x="408" y="266"/>
                  <a:pt x="410" y="265"/>
                  <a:pt x="413" y="263"/>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5" name="Group 499"/>
          <p:cNvGrpSpPr>
            <a:grpSpLocks noChangeAspect="1"/>
          </p:cNvGrpSpPr>
          <p:nvPr/>
        </p:nvGrpSpPr>
        <p:grpSpPr bwMode="auto">
          <a:xfrm flipH="1">
            <a:off x="2143161" y="3324995"/>
            <a:ext cx="501024" cy="369021"/>
            <a:chOff x="5800" y="1938"/>
            <a:chExt cx="341" cy="340"/>
          </a:xfrm>
          <a:solidFill>
            <a:schemeClr val="bg1"/>
          </a:solidFill>
        </p:grpSpPr>
        <p:sp>
          <p:nvSpPr>
            <p:cNvPr id="112" name="Freeform 500"/>
            <p:cNvSpPr>
              <a:spLocks noEditPoints="1"/>
            </p:cNvSpPr>
            <p:nvPr/>
          </p:nvSpPr>
          <p:spPr bwMode="auto">
            <a:xfrm>
              <a:off x="5800" y="1938"/>
              <a:ext cx="341" cy="340"/>
            </a:xfrm>
            <a:custGeom>
              <a:avLst/>
              <a:gdLst>
                <a:gd name="T0" fmla="*/ 256 w 512"/>
                <a:gd name="T1" fmla="*/ 21 h 512"/>
                <a:gd name="T2" fmla="*/ 490 w 512"/>
                <a:gd name="T3" fmla="*/ 256 h 512"/>
                <a:gd name="T4" fmla="*/ 256 w 512"/>
                <a:gd name="T5" fmla="*/ 490 h 512"/>
                <a:gd name="T6" fmla="*/ 21 w 512"/>
                <a:gd name="T7" fmla="*/ 256 h 512"/>
                <a:gd name="T8" fmla="*/ 256 w 512"/>
                <a:gd name="T9" fmla="*/ 21 h 512"/>
                <a:gd name="T10" fmla="*/ 256 w 512"/>
                <a:gd name="T11" fmla="*/ 0 h 512"/>
                <a:gd name="T12" fmla="*/ 0 w 512"/>
                <a:gd name="T13" fmla="*/ 256 h 512"/>
                <a:gd name="T14" fmla="*/ 256 w 512"/>
                <a:gd name="T15" fmla="*/ 512 h 512"/>
                <a:gd name="T16" fmla="*/ 512 w 512"/>
                <a:gd name="T17" fmla="*/ 256 h 512"/>
                <a:gd name="T18" fmla="*/ 256 w 512"/>
                <a:gd name="T19" fmla="*/ 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2" h="512">
                  <a:moveTo>
                    <a:pt x="256" y="21"/>
                  </a:moveTo>
                  <a:cubicBezTo>
                    <a:pt x="385" y="21"/>
                    <a:pt x="490" y="126"/>
                    <a:pt x="490" y="256"/>
                  </a:cubicBezTo>
                  <a:cubicBezTo>
                    <a:pt x="490" y="385"/>
                    <a:pt x="385" y="490"/>
                    <a:pt x="256" y="490"/>
                  </a:cubicBezTo>
                  <a:cubicBezTo>
                    <a:pt x="126" y="490"/>
                    <a:pt x="21" y="385"/>
                    <a:pt x="21" y="256"/>
                  </a:cubicBezTo>
                  <a:cubicBezTo>
                    <a:pt x="21" y="126"/>
                    <a:pt x="126" y="21"/>
                    <a:pt x="256" y="21"/>
                  </a:cubicBezTo>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sp>
          <p:nvSpPr>
            <p:cNvPr id="113" name="Freeform 501"/>
            <p:cNvSpPr>
              <a:spLocks noEditPoints="1"/>
            </p:cNvSpPr>
            <p:nvPr/>
          </p:nvSpPr>
          <p:spPr bwMode="auto">
            <a:xfrm>
              <a:off x="5879" y="2016"/>
              <a:ext cx="183" cy="184"/>
            </a:xfrm>
            <a:custGeom>
              <a:avLst/>
              <a:gdLst>
                <a:gd name="T0" fmla="*/ 10 w 275"/>
                <a:gd name="T1" fmla="*/ 0 h 278"/>
                <a:gd name="T2" fmla="*/ 0 w 275"/>
                <a:gd name="T3" fmla="*/ 267 h 278"/>
                <a:gd name="T4" fmla="*/ 264 w 275"/>
                <a:gd name="T5" fmla="*/ 278 h 278"/>
                <a:gd name="T6" fmla="*/ 275 w 275"/>
                <a:gd name="T7" fmla="*/ 11 h 278"/>
                <a:gd name="T8" fmla="*/ 254 w 275"/>
                <a:gd name="T9" fmla="*/ 256 h 278"/>
                <a:gd name="T10" fmla="*/ 21 w 275"/>
                <a:gd name="T11" fmla="*/ 21 h 278"/>
                <a:gd name="T12" fmla="*/ 254 w 275"/>
                <a:gd name="T13" fmla="*/ 256 h 278"/>
                <a:gd name="T14" fmla="*/ 116 w 275"/>
                <a:gd name="T15" fmla="*/ 128 h 278"/>
                <a:gd name="T16" fmla="*/ 127 w 275"/>
                <a:gd name="T17" fmla="*/ 53 h 278"/>
                <a:gd name="T18" fmla="*/ 52 w 275"/>
                <a:gd name="T19" fmla="*/ 43 h 278"/>
                <a:gd name="T20" fmla="*/ 42 w 275"/>
                <a:gd name="T21" fmla="*/ 117 h 278"/>
                <a:gd name="T22" fmla="*/ 63 w 275"/>
                <a:gd name="T23" fmla="*/ 64 h 278"/>
                <a:gd name="T24" fmla="*/ 106 w 275"/>
                <a:gd name="T25" fmla="*/ 107 h 278"/>
                <a:gd name="T26" fmla="*/ 63 w 275"/>
                <a:gd name="T27" fmla="*/ 64 h 278"/>
                <a:gd name="T28" fmla="*/ 116 w 275"/>
                <a:gd name="T29" fmla="*/ 235 h 278"/>
                <a:gd name="T30" fmla="*/ 127 w 275"/>
                <a:gd name="T31" fmla="*/ 160 h 278"/>
                <a:gd name="T32" fmla="*/ 52 w 275"/>
                <a:gd name="T33" fmla="*/ 149 h 278"/>
                <a:gd name="T34" fmla="*/ 42 w 275"/>
                <a:gd name="T35" fmla="*/ 224 h 278"/>
                <a:gd name="T36" fmla="*/ 63 w 275"/>
                <a:gd name="T37" fmla="*/ 171 h 278"/>
                <a:gd name="T38" fmla="*/ 106 w 275"/>
                <a:gd name="T39" fmla="*/ 213 h 278"/>
                <a:gd name="T40" fmla="*/ 63 w 275"/>
                <a:gd name="T41" fmla="*/ 171 h 278"/>
                <a:gd name="T42" fmla="*/ 223 w 275"/>
                <a:gd name="T43" fmla="*/ 128 h 278"/>
                <a:gd name="T44" fmla="*/ 234 w 275"/>
                <a:gd name="T45" fmla="*/ 53 h 278"/>
                <a:gd name="T46" fmla="*/ 159 w 275"/>
                <a:gd name="T47" fmla="*/ 43 h 278"/>
                <a:gd name="T48" fmla="*/ 148 w 275"/>
                <a:gd name="T49" fmla="*/ 117 h 278"/>
                <a:gd name="T50" fmla="*/ 170 w 275"/>
                <a:gd name="T51" fmla="*/ 64 h 278"/>
                <a:gd name="T52" fmla="*/ 212 w 275"/>
                <a:gd name="T53" fmla="*/ 107 h 278"/>
                <a:gd name="T54" fmla="*/ 170 w 275"/>
                <a:gd name="T55" fmla="*/ 64 h 278"/>
                <a:gd name="T56" fmla="*/ 148 w 275"/>
                <a:gd name="T57" fmla="*/ 160 h 278"/>
                <a:gd name="T58" fmla="*/ 223 w 275"/>
                <a:gd name="T59" fmla="*/ 149 h 278"/>
                <a:gd name="T60" fmla="*/ 223 w 275"/>
                <a:gd name="T61" fmla="*/ 171 h 278"/>
                <a:gd name="T62" fmla="*/ 170 w 275"/>
                <a:gd name="T63" fmla="*/ 224 h 278"/>
                <a:gd name="T64" fmla="*/ 148 w 275"/>
                <a:gd name="T65" fmla="*/ 224 h 278"/>
                <a:gd name="T66" fmla="*/ 234 w 275"/>
                <a:gd name="T67" fmla="*/ 224 h 278"/>
                <a:gd name="T68" fmla="*/ 191 w 275"/>
                <a:gd name="T69" fmla="*/ 235 h 278"/>
                <a:gd name="T70" fmla="*/ 191 w 275"/>
                <a:gd name="T71" fmla="*/ 213 h 278"/>
                <a:gd name="T72" fmla="*/ 212 w 275"/>
                <a:gd name="T73" fmla="*/ 192 h 278"/>
                <a:gd name="T74" fmla="*/ 234 w 275"/>
                <a:gd name="T75" fmla="*/ 192 h 278"/>
                <a:gd name="T76" fmla="*/ 84 w 275"/>
                <a:gd name="T77" fmla="*/ 96 h 278"/>
                <a:gd name="T78" fmla="*/ 84 w 275"/>
                <a:gd name="T79" fmla="*/ 75 h 278"/>
                <a:gd name="T80" fmla="*/ 95 w 275"/>
                <a:gd name="T81" fmla="*/ 192 h 278"/>
                <a:gd name="T82" fmla="*/ 74 w 275"/>
                <a:gd name="T83" fmla="*/ 192 h 278"/>
                <a:gd name="T84" fmla="*/ 95 w 275"/>
                <a:gd name="T85" fmla="*/ 192 h 278"/>
                <a:gd name="T86" fmla="*/ 191 w 275"/>
                <a:gd name="T87" fmla="*/ 96 h 278"/>
                <a:gd name="T88" fmla="*/ 191 w 275"/>
                <a:gd name="T89" fmla="*/ 75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75" h="278">
                  <a:moveTo>
                    <a:pt x="264" y="0"/>
                  </a:moveTo>
                  <a:cubicBezTo>
                    <a:pt x="10" y="0"/>
                    <a:pt x="10" y="0"/>
                    <a:pt x="10" y="0"/>
                  </a:cubicBezTo>
                  <a:cubicBezTo>
                    <a:pt x="4" y="0"/>
                    <a:pt x="0" y="5"/>
                    <a:pt x="0" y="11"/>
                  </a:cubicBezTo>
                  <a:cubicBezTo>
                    <a:pt x="0" y="267"/>
                    <a:pt x="0" y="267"/>
                    <a:pt x="0" y="267"/>
                  </a:cubicBezTo>
                  <a:cubicBezTo>
                    <a:pt x="0" y="273"/>
                    <a:pt x="4" y="278"/>
                    <a:pt x="10" y="278"/>
                  </a:cubicBezTo>
                  <a:cubicBezTo>
                    <a:pt x="264" y="278"/>
                    <a:pt x="264" y="278"/>
                    <a:pt x="264" y="278"/>
                  </a:cubicBezTo>
                  <a:cubicBezTo>
                    <a:pt x="270" y="278"/>
                    <a:pt x="275" y="273"/>
                    <a:pt x="275" y="267"/>
                  </a:cubicBezTo>
                  <a:cubicBezTo>
                    <a:pt x="275" y="11"/>
                    <a:pt x="275" y="11"/>
                    <a:pt x="275" y="11"/>
                  </a:cubicBezTo>
                  <a:cubicBezTo>
                    <a:pt x="275" y="5"/>
                    <a:pt x="270" y="0"/>
                    <a:pt x="264" y="0"/>
                  </a:cubicBezTo>
                  <a:close/>
                  <a:moveTo>
                    <a:pt x="254" y="256"/>
                  </a:moveTo>
                  <a:cubicBezTo>
                    <a:pt x="21" y="256"/>
                    <a:pt x="21" y="256"/>
                    <a:pt x="21" y="256"/>
                  </a:cubicBezTo>
                  <a:cubicBezTo>
                    <a:pt x="21" y="21"/>
                    <a:pt x="21" y="21"/>
                    <a:pt x="21" y="21"/>
                  </a:cubicBezTo>
                  <a:cubicBezTo>
                    <a:pt x="254" y="21"/>
                    <a:pt x="254" y="21"/>
                    <a:pt x="254" y="21"/>
                  </a:cubicBezTo>
                  <a:lnTo>
                    <a:pt x="254" y="256"/>
                  </a:lnTo>
                  <a:close/>
                  <a:moveTo>
                    <a:pt x="52" y="128"/>
                  </a:moveTo>
                  <a:cubicBezTo>
                    <a:pt x="116" y="128"/>
                    <a:pt x="116" y="128"/>
                    <a:pt x="116" y="128"/>
                  </a:cubicBezTo>
                  <a:cubicBezTo>
                    <a:pt x="122" y="128"/>
                    <a:pt x="127" y="123"/>
                    <a:pt x="127" y="117"/>
                  </a:cubicBezTo>
                  <a:cubicBezTo>
                    <a:pt x="127" y="53"/>
                    <a:pt x="127" y="53"/>
                    <a:pt x="127" y="53"/>
                  </a:cubicBezTo>
                  <a:cubicBezTo>
                    <a:pt x="127" y="47"/>
                    <a:pt x="122" y="43"/>
                    <a:pt x="116" y="43"/>
                  </a:cubicBezTo>
                  <a:cubicBezTo>
                    <a:pt x="52" y="43"/>
                    <a:pt x="52" y="43"/>
                    <a:pt x="52" y="43"/>
                  </a:cubicBezTo>
                  <a:cubicBezTo>
                    <a:pt x="46" y="43"/>
                    <a:pt x="42" y="47"/>
                    <a:pt x="42" y="53"/>
                  </a:cubicBezTo>
                  <a:cubicBezTo>
                    <a:pt x="42" y="117"/>
                    <a:pt x="42" y="117"/>
                    <a:pt x="42" y="117"/>
                  </a:cubicBezTo>
                  <a:cubicBezTo>
                    <a:pt x="42" y="123"/>
                    <a:pt x="46" y="128"/>
                    <a:pt x="52" y="128"/>
                  </a:cubicBezTo>
                  <a:close/>
                  <a:moveTo>
                    <a:pt x="63" y="64"/>
                  </a:moveTo>
                  <a:cubicBezTo>
                    <a:pt x="106" y="64"/>
                    <a:pt x="106" y="64"/>
                    <a:pt x="106" y="64"/>
                  </a:cubicBezTo>
                  <a:cubicBezTo>
                    <a:pt x="106" y="107"/>
                    <a:pt x="106" y="107"/>
                    <a:pt x="106" y="107"/>
                  </a:cubicBezTo>
                  <a:cubicBezTo>
                    <a:pt x="63" y="107"/>
                    <a:pt x="63" y="107"/>
                    <a:pt x="63" y="107"/>
                  </a:cubicBezTo>
                  <a:lnTo>
                    <a:pt x="63" y="64"/>
                  </a:lnTo>
                  <a:close/>
                  <a:moveTo>
                    <a:pt x="52" y="235"/>
                  </a:moveTo>
                  <a:cubicBezTo>
                    <a:pt x="116" y="235"/>
                    <a:pt x="116" y="235"/>
                    <a:pt x="116" y="235"/>
                  </a:cubicBezTo>
                  <a:cubicBezTo>
                    <a:pt x="122" y="235"/>
                    <a:pt x="127" y="230"/>
                    <a:pt x="127" y="224"/>
                  </a:cubicBezTo>
                  <a:cubicBezTo>
                    <a:pt x="127" y="160"/>
                    <a:pt x="127" y="160"/>
                    <a:pt x="127" y="160"/>
                  </a:cubicBezTo>
                  <a:cubicBezTo>
                    <a:pt x="127" y="154"/>
                    <a:pt x="122" y="149"/>
                    <a:pt x="116" y="149"/>
                  </a:cubicBezTo>
                  <a:cubicBezTo>
                    <a:pt x="52" y="149"/>
                    <a:pt x="52" y="149"/>
                    <a:pt x="52" y="149"/>
                  </a:cubicBezTo>
                  <a:cubicBezTo>
                    <a:pt x="46" y="149"/>
                    <a:pt x="42" y="154"/>
                    <a:pt x="42" y="160"/>
                  </a:cubicBezTo>
                  <a:cubicBezTo>
                    <a:pt x="42" y="224"/>
                    <a:pt x="42" y="224"/>
                    <a:pt x="42" y="224"/>
                  </a:cubicBezTo>
                  <a:cubicBezTo>
                    <a:pt x="42" y="230"/>
                    <a:pt x="46" y="235"/>
                    <a:pt x="52" y="235"/>
                  </a:cubicBezTo>
                  <a:close/>
                  <a:moveTo>
                    <a:pt x="63" y="171"/>
                  </a:moveTo>
                  <a:cubicBezTo>
                    <a:pt x="106" y="171"/>
                    <a:pt x="106" y="171"/>
                    <a:pt x="106" y="171"/>
                  </a:cubicBezTo>
                  <a:cubicBezTo>
                    <a:pt x="106" y="213"/>
                    <a:pt x="106" y="213"/>
                    <a:pt x="106" y="213"/>
                  </a:cubicBezTo>
                  <a:cubicBezTo>
                    <a:pt x="63" y="213"/>
                    <a:pt x="63" y="213"/>
                    <a:pt x="63" y="213"/>
                  </a:cubicBezTo>
                  <a:lnTo>
                    <a:pt x="63" y="171"/>
                  </a:lnTo>
                  <a:close/>
                  <a:moveTo>
                    <a:pt x="159" y="128"/>
                  </a:moveTo>
                  <a:cubicBezTo>
                    <a:pt x="223" y="128"/>
                    <a:pt x="223" y="128"/>
                    <a:pt x="223" y="128"/>
                  </a:cubicBezTo>
                  <a:cubicBezTo>
                    <a:pt x="229" y="128"/>
                    <a:pt x="234" y="123"/>
                    <a:pt x="234" y="117"/>
                  </a:cubicBezTo>
                  <a:cubicBezTo>
                    <a:pt x="234" y="53"/>
                    <a:pt x="234" y="53"/>
                    <a:pt x="234" y="53"/>
                  </a:cubicBezTo>
                  <a:cubicBezTo>
                    <a:pt x="234" y="47"/>
                    <a:pt x="229" y="43"/>
                    <a:pt x="223" y="43"/>
                  </a:cubicBezTo>
                  <a:cubicBezTo>
                    <a:pt x="159" y="43"/>
                    <a:pt x="159" y="43"/>
                    <a:pt x="159" y="43"/>
                  </a:cubicBezTo>
                  <a:cubicBezTo>
                    <a:pt x="153" y="43"/>
                    <a:pt x="148" y="47"/>
                    <a:pt x="148" y="53"/>
                  </a:cubicBezTo>
                  <a:cubicBezTo>
                    <a:pt x="148" y="117"/>
                    <a:pt x="148" y="117"/>
                    <a:pt x="148" y="117"/>
                  </a:cubicBezTo>
                  <a:cubicBezTo>
                    <a:pt x="148" y="123"/>
                    <a:pt x="153" y="128"/>
                    <a:pt x="159" y="128"/>
                  </a:cubicBezTo>
                  <a:close/>
                  <a:moveTo>
                    <a:pt x="170" y="64"/>
                  </a:moveTo>
                  <a:cubicBezTo>
                    <a:pt x="212" y="64"/>
                    <a:pt x="212" y="64"/>
                    <a:pt x="212" y="64"/>
                  </a:cubicBezTo>
                  <a:cubicBezTo>
                    <a:pt x="212" y="107"/>
                    <a:pt x="212" y="107"/>
                    <a:pt x="212" y="107"/>
                  </a:cubicBezTo>
                  <a:cubicBezTo>
                    <a:pt x="170" y="107"/>
                    <a:pt x="170" y="107"/>
                    <a:pt x="170" y="107"/>
                  </a:cubicBezTo>
                  <a:lnTo>
                    <a:pt x="170" y="64"/>
                  </a:lnTo>
                  <a:close/>
                  <a:moveTo>
                    <a:pt x="148" y="224"/>
                  </a:moveTo>
                  <a:cubicBezTo>
                    <a:pt x="148" y="160"/>
                    <a:pt x="148" y="160"/>
                    <a:pt x="148" y="160"/>
                  </a:cubicBezTo>
                  <a:cubicBezTo>
                    <a:pt x="148" y="154"/>
                    <a:pt x="153" y="149"/>
                    <a:pt x="159" y="149"/>
                  </a:cubicBezTo>
                  <a:cubicBezTo>
                    <a:pt x="223" y="149"/>
                    <a:pt x="223" y="149"/>
                    <a:pt x="223" y="149"/>
                  </a:cubicBezTo>
                  <a:cubicBezTo>
                    <a:pt x="229" y="149"/>
                    <a:pt x="234" y="154"/>
                    <a:pt x="234" y="160"/>
                  </a:cubicBezTo>
                  <a:cubicBezTo>
                    <a:pt x="234" y="166"/>
                    <a:pt x="229" y="171"/>
                    <a:pt x="223" y="171"/>
                  </a:cubicBezTo>
                  <a:cubicBezTo>
                    <a:pt x="170" y="171"/>
                    <a:pt x="170" y="171"/>
                    <a:pt x="170" y="171"/>
                  </a:cubicBezTo>
                  <a:cubicBezTo>
                    <a:pt x="170" y="224"/>
                    <a:pt x="170" y="224"/>
                    <a:pt x="170" y="224"/>
                  </a:cubicBezTo>
                  <a:cubicBezTo>
                    <a:pt x="170" y="230"/>
                    <a:pt x="165" y="235"/>
                    <a:pt x="159" y="235"/>
                  </a:cubicBezTo>
                  <a:cubicBezTo>
                    <a:pt x="153" y="235"/>
                    <a:pt x="148" y="230"/>
                    <a:pt x="148" y="224"/>
                  </a:cubicBezTo>
                  <a:close/>
                  <a:moveTo>
                    <a:pt x="234" y="192"/>
                  </a:moveTo>
                  <a:cubicBezTo>
                    <a:pt x="234" y="224"/>
                    <a:pt x="234" y="224"/>
                    <a:pt x="234" y="224"/>
                  </a:cubicBezTo>
                  <a:cubicBezTo>
                    <a:pt x="234" y="230"/>
                    <a:pt x="229" y="235"/>
                    <a:pt x="223" y="235"/>
                  </a:cubicBezTo>
                  <a:cubicBezTo>
                    <a:pt x="191" y="235"/>
                    <a:pt x="191" y="235"/>
                    <a:pt x="191" y="235"/>
                  </a:cubicBezTo>
                  <a:cubicBezTo>
                    <a:pt x="185" y="235"/>
                    <a:pt x="180" y="230"/>
                    <a:pt x="180" y="224"/>
                  </a:cubicBezTo>
                  <a:cubicBezTo>
                    <a:pt x="180" y="218"/>
                    <a:pt x="185" y="213"/>
                    <a:pt x="191" y="213"/>
                  </a:cubicBezTo>
                  <a:cubicBezTo>
                    <a:pt x="212" y="213"/>
                    <a:pt x="212" y="213"/>
                    <a:pt x="212" y="213"/>
                  </a:cubicBezTo>
                  <a:cubicBezTo>
                    <a:pt x="212" y="192"/>
                    <a:pt x="212" y="192"/>
                    <a:pt x="212" y="192"/>
                  </a:cubicBezTo>
                  <a:cubicBezTo>
                    <a:pt x="212" y="186"/>
                    <a:pt x="217" y="181"/>
                    <a:pt x="223" y="181"/>
                  </a:cubicBezTo>
                  <a:cubicBezTo>
                    <a:pt x="229" y="181"/>
                    <a:pt x="234" y="186"/>
                    <a:pt x="234" y="192"/>
                  </a:cubicBezTo>
                  <a:close/>
                  <a:moveTo>
                    <a:pt x="95" y="85"/>
                  </a:moveTo>
                  <a:cubicBezTo>
                    <a:pt x="95" y="91"/>
                    <a:pt x="90" y="96"/>
                    <a:pt x="84" y="96"/>
                  </a:cubicBezTo>
                  <a:cubicBezTo>
                    <a:pt x="78" y="96"/>
                    <a:pt x="74" y="91"/>
                    <a:pt x="74" y="85"/>
                  </a:cubicBezTo>
                  <a:cubicBezTo>
                    <a:pt x="74" y="79"/>
                    <a:pt x="78" y="75"/>
                    <a:pt x="84" y="75"/>
                  </a:cubicBezTo>
                  <a:cubicBezTo>
                    <a:pt x="90" y="75"/>
                    <a:pt x="95" y="79"/>
                    <a:pt x="95" y="85"/>
                  </a:cubicBezTo>
                  <a:close/>
                  <a:moveTo>
                    <a:pt x="95" y="192"/>
                  </a:moveTo>
                  <a:cubicBezTo>
                    <a:pt x="95" y="198"/>
                    <a:pt x="90" y="203"/>
                    <a:pt x="84" y="203"/>
                  </a:cubicBezTo>
                  <a:cubicBezTo>
                    <a:pt x="78" y="203"/>
                    <a:pt x="74" y="198"/>
                    <a:pt x="74" y="192"/>
                  </a:cubicBezTo>
                  <a:cubicBezTo>
                    <a:pt x="74" y="186"/>
                    <a:pt x="78" y="181"/>
                    <a:pt x="84" y="181"/>
                  </a:cubicBezTo>
                  <a:cubicBezTo>
                    <a:pt x="90" y="181"/>
                    <a:pt x="95" y="186"/>
                    <a:pt x="95" y="192"/>
                  </a:cubicBezTo>
                  <a:close/>
                  <a:moveTo>
                    <a:pt x="202" y="85"/>
                  </a:moveTo>
                  <a:cubicBezTo>
                    <a:pt x="202" y="91"/>
                    <a:pt x="197" y="96"/>
                    <a:pt x="191" y="96"/>
                  </a:cubicBezTo>
                  <a:cubicBezTo>
                    <a:pt x="185" y="96"/>
                    <a:pt x="180" y="91"/>
                    <a:pt x="180" y="85"/>
                  </a:cubicBezTo>
                  <a:cubicBezTo>
                    <a:pt x="180" y="79"/>
                    <a:pt x="185" y="75"/>
                    <a:pt x="191" y="75"/>
                  </a:cubicBezTo>
                  <a:cubicBezTo>
                    <a:pt x="197" y="75"/>
                    <a:pt x="202" y="79"/>
                    <a:pt x="202" y="85"/>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a:ea typeface="+mn-ea"/>
                <a:cs typeface="+mn-cs"/>
              </a:endParaRPr>
            </a:p>
          </p:txBody>
        </p:sp>
      </p:grpSp>
      <p:grpSp>
        <p:nvGrpSpPr>
          <p:cNvPr id="6" name="Group 192"/>
          <p:cNvGrpSpPr>
            <a:grpSpLocks noChangeAspect="1"/>
          </p:cNvGrpSpPr>
          <p:nvPr/>
        </p:nvGrpSpPr>
        <p:grpSpPr bwMode="auto">
          <a:xfrm>
            <a:off x="3080347" y="2708005"/>
            <a:ext cx="367041" cy="367041"/>
            <a:chOff x="378" y="713"/>
            <a:chExt cx="340" cy="340"/>
          </a:xfrm>
          <a:solidFill>
            <a:schemeClr val="bg1"/>
          </a:solidFill>
        </p:grpSpPr>
        <p:sp>
          <p:nvSpPr>
            <p:cNvPr id="115" name="Freeform 193"/>
            <p:cNvSpPr>
              <a:spLocks noEditPoints="1"/>
            </p:cNvSpPr>
            <p:nvPr/>
          </p:nvSpPr>
          <p:spPr bwMode="auto">
            <a:xfrm>
              <a:off x="378" y="713"/>
              <a:ext cx="340" cy="340"/>
            </a:xfrm>
            <a:custGeom>
              <a:avLst/>
              <a:gdLst>
                <a:gd name="T0" fmla="*/ 256 w 512"/>
                <a:gd name="T1" fmla="*/ 21 h 512"/>
                <a:gd name="T2" fmla="*/ 490 w 512"/>
                <a:gd name="T3" fmla="*/ 256 h 512"/>
                <a:gd name="T4" fmla="*/ 256 w 512"/>
                <a:gd name="T5" fmla="*/ 490 h 512"/>
                <a:gd name="T6" fmla="*/ 21 w 512"/>
                <a:gd name="T7" fmla="*/ 256 h 512"/>
                <a:gd name="T8" fmla="*/ 256 w 512"/>
                <a:gd name="T9" fmla="*/ 21 h 512"/>
                <a:gd name="T10" fmla="*/ 256 w 512"/>
                <a:gd name="T11" fmla="*/ 0 h 512"/>
                <a:gd name="T12" fmla="*/ 0 w 512"/>
                <a:gd name="T13" fmla="*/ 256 h 512"/>
                <a:gd name="T14" fmla="*/ 256 w 512"/>
                <a:gd name="T15" fmla="*/ 512 h 512"/>
                <a:gd name="T16" fmla="*/ 512 w 512"/>
                <a:gd name="T17" fmla="*/ 256 h 512"/>
                <a:gd name="T18" fmla="*/ 256 w 512"/>
                <a:gd name="T19" fmla="*/ 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2" h="512">
                  <a:moveTo>
                    <a:pt x="256" y="21"/>
                  </a:moveTo>
                  <a:cubicBezTo>
                    <a:pt x="385" y="21"/>
                    <a:pt x="490" y="126"/>
                    <a:pt x="490" y="256"/>
                  </a:cubicBezTo>
                  <a:cubicBezTo>
                    <a:pt x="490" y="385"/>
                    <a:pt x="385" y="490"/>
                    <a:pt x="256" y="490"/>
                  </a:cubicBezTo>
                  <a:cubicBezTo>
                    <a:pt x="126" y="490"/>
                    <a:pt x="21" y="385"/>
                    <a:pt x="21" y="256"/>
                  </a:cubicBezTo>
                  <a:cubicBezTo>
                    <a:pt x="21" y="126"/>
                    <a:pt x="126" y="21"/>
                    <a:pt x="256" y="21"/>
                  </a:cubicBezTo>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sp>
          <p:nvSpPr>
            <p:cNvPr id="122" name="Freeform 194"/>
            <p:cNvSpPr>
              <a:spLocks noEditPoints="1"/>
            </p:cNvSpPr>
            <p:nvPr/>
          </p:nvSpPr>
          <p:spPr bwMode="auto">
            <a:xfrm>
              <a:off x="442" y="812"/>
              <a:ext cx="212" cy="157"/>
            </a:xfrm>
            <a:custGeom>
              <a:avLst/>
              <a:gdLst>
                <a:gd name="T0" fmla="*/ 309 w 320"/>
                <a:gd name="T1" fmla="*/ 21 h 236"/>
                <a:gd name="T2" fmla="*/ 309 w 320"/>
                <a:gd name="T3" fmla="*/ 0 h 236"/>
                <a:gd name="T4" fmla="*/ 288 w 320"/>
                <a:gd name="T5" fmla="*/ 11 h 236"/>
                <a:gd name="T6" fmla="*/ 247 w 320"/>
                <a:gd name="T7" fmla="*/ 32 h 236"/>
                <a:gd name="T8" fmla="*/ 165 w 320"/>
                <a:gd name="T9" fmla="*/ 12 h 236"/>
                <a:gd name="T10" fmla="*/ 128 w 320"/>
                <a:gd name="T11" fmla="*/ 32 h 236"/>
                <a:gd name="T12" fmla="*/ 32 w 320"/>
                <a:gd name="T13" fmla="*/ 11 h 236"/>
                <a:gd name="T14" fmla="*/ 10 w 320"/>
                <a:gd name="T15" fmla="*/ 0 h 236"/>
                <a:gd name="T16" fmla="*/ 10 w 320"/>
                <a:gd name="T17" fmla="*/ 21 h 236"/>
                <a:gd name="T18" fmla="*/ 0 w 320"/>
                <a:gd name="T19" fmla="*/ 181 h 236"/>
                <a:gd name="T20" fmla="*/ 21 w 320"/>
                <a:gd name="T21" fmla="*/ 192 h 236"/>
                <a:gd name="T22" fmla="*/ 32 w 320"/>
                <a:gd name="T23" fmla="*/ 171 h 236"/>
                <a:gd name="T24" fmla="*/ 76 w 320"/>
                <a:gd name="T25" fmla="*/ 219 h 236"/>
                <a:gd name="T26" fmla="*/ 121 w 320"/>
                <a:gd name="T27" fmla="*/ 232 h 236"/>
                <a:gd name="T28" fmla="*/ 154 w 320"/>
                <a:gd name="T29" fmla="*/ 235 h 236"/>
                <a:gd name="T30" fmla="*/ 181 w 320"/>
                <a:gd name="T31" fmla="*/ 221 h 236"/>
                <a:gd name="T32" fmla="*/ 222 w 320"/>
                <a:gd name="T33" fmla="*/ 227 h 236"/>
                <a:gd name="T34" fmla="*/ 242 w 320"/>
                <a:gd name="T35" fmla="*/ 210 h 236"/>
                <a:gd name="T36" fmla="*/ 275 w 320"/>
                <a:gd name="T37" fmla="*/ 185 h 236"/>
                <a:gd name="T38" fmla="*/ 288 w 320"/>
                <a:gd name="T39" fmla="*/ 171 h 236"/>
                <a:gd name="T40" fmla="*/ 298 w 320"/>
                <a:gd name="T41" fmla="*/ 192 h 236"/>
                <a:gd name="T42" fmla="*/ 320 w 320"/>
                <a:gd name="T43" fmla="*/ 181 h 236"/>
                <a:gd name="T44" fmla="*/ 254 w 320"/>
                <a:gd name="T45" fmla="*/ 179 h 236"/>
                <a:gd name="T46" fmla="*/ 239 w 320"/>
                <a:gd name="T47" fmla="*/ 188 h 236"/>
                <a:gd name="T48" fmla="*/ 232 w 320"/>
                <a:gd name="T49" fmla="*/ 183 h 236"/>
                <a:gd name="T50" fmla="*/ 198 w 320"/>
                <a:gd name="T51" fmla="*/ 125 h 236"/>
                <a:gd name="T52" fmla="*/ 179 w 320"/>
                <a:gd name="T53" fmla="*/ 135 h 236"/>
                <a:gd name="T54" fmla="*/ 214 w 320"/>
                <a:gd name="T55" fmla="*/ 194 h 236"/>
                <a:gd name="T56" fmla="*/ 194 w 320"/>
                <a:gd name="T57" fmla="*/ 204 h 236"/>
                <a:gd name="T58" fmla="*/ 147 w 320"/>
                <a:gd name="T59" fmla="*/ 147 h 236"/>
                <a:gd name="T60" fmla="*/ 164 w 320"/>
                <a:gd name="T61" fmla="*/ 196 h 236"/>
                <a:gd name="T62" fmla="*/ 160 w 320"/>
                <a:gd name="T63" fmla="*/ 212 h 236"/>
                <a:gd name="T64" fmla="*/ 143 w 320"/>
                <a:gd name="T65" fmla="*/ 208 h 236"/>
                <a:gd name="T66" fmla="*/ 132 w 320"/>
                <a:gd name="T67" fmla="*/ 188 h 236"/>
                <a:gd name="T68" fmla="*/ 124 w 320"/>
                <a:gd name="T69" fmla="*/ 176 h 236"/>
                <a:gd name="T70" fmla="*/ 106 w 320"/>
                <a:gd name="T71" fmla="*/ 188 h 236"/>
                <a:gd name="T72" fmla="*/ 111 w 320"/>
                <a:gd name="T73" fmla="*/ 214 h 236"/>
                <a:gd name="T74" fmla="*/ 62 w 320"/>
                <a:gd name="T75" fmla="*/ 155 h 236"/>
                <a:gd name="T76" fmla="*/ 32 w 320"/>
                <a:gd name="T77" fmla="*/ 149 h 236"/>
                <a:gd name="T78" fmla="*/ 88 w 320"/>
                <a:gd name="T79" fmla="*/ 53 h 236"/>
                <a:gd name="T80" fmla="*/ 64 w 320"/>
                <a:gd name="T81" fmla="*/ 85 h 236"/>
                <a:gd name="T82" fmla="*/ 97 w 320"/>
                <a:gd name="T83" fmla="*/ 117 h 236"/>
                <a:gd name="T84" fmla="*/ 253 w 320"/>
                <a:gd name="T85" fmla="*/ 170 h 236"/>
                <a:gd name="T86" fmla="*/ 288 w 320"/>
                <a:gd name="T87" fmla="*/ 149 h 236"/>
                <a:gd name="T88" fmla="*/ 265 w 320"/>
                <a:gd name="T89" fmla="*/ 150 h 236"/>
                <a:gd name="T90" fmla="*/ 215 w 320"/>
                <a:gd name="T91" fmla="*/ 76 h 236"/>
                <a:gd name="T92" fmla="*/ 88 w 320"/>
                <a:gd name="T93" fmla="*/ 95 h 236"/>
                <a:gd name="T94" fmla="*/ 90 w 320"/>
                <a:gd name="T95" fmla="*/ 77 h 236"/>
                <a:gd name="T96" fmla="*/ 242 w 320"/>
                <a:gd name="T97" fmla="*/ 53 h 236"/>
                <a:gd name="T98" fmla="*/ 288 w 320"/>
                <a:gd name="T99" fmla="*/ 53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20" h="236">
                  <a:moveTo>
                    <a:pt x="309" y="171"/>
                  </a:moveTo>
                  <a:cubicBezTo>
                    <a:pt x="309" y="21"/>
                    <a:pt x="309" y="21"/>
                    <a:pt x="309" y="21"/>
                  </a:cubicBezTo>
                  <a:cubicBezTo>
                    <a:pt x="315" y="21"/>
                    <a:pt x="320" y="17"/>
                    <a:pt x="320" y="11"/>
                  </a:cubicBezTo>
                  <a:cubicBezTo>
                    <a:pt x="320" y="5"/>
                    <a:pt x="315" y="0"/>
                    <a:pt x="309" y="0"/>
                  </a:cubicBezTo>
                  <a:cubicBezTo>
                    <a:pt x="298" y="0"/>
                    <a:pt x="298" y="0"/>
                    <a:pt x="298" y="0"/>
                  </a:cubicBezTo>
                  <a:cubicBezTo>
                    <a:pt x="292" y="0"/>
                    <a:pt x="288" y="5"/>
                    <a:pt x="288" y="11"/>
                  </a:cubicBezTo>
                  <a:cubicBezTo>
                    <a:pt x="288" y="32"/>
                    <a:pt x="288" y="32"/>
                    <a:pt x="288" y="32"/>
                  </a:cubicBezTo>
                  <a:cubicBezTo>
                    <a:pt x="247" y="32"/>
                    <a:pt x="247" y="32"/>
                    <a:pt x="247" y="32"/>
                  </a:cubicBezTo>
                  <a:cubicBezTo>
                    <a:pt x="173" y="11"/>
                    <a:pt x="173" y="11"/>
                    <a:pt x="173" y="11"/>
                  </a:cubicBezTo>
                  <a:cubicBezTo>
                    <a:pt x="171" y="10"/>
                    <a:pt x="168" y="11"/>
                    <a:pt x="165" y="12"/>
                  </a:cubicBezTo>
                  <a:cubicBezTo>
                    <a:pt x="128" y="32"/>
                    <a:pt x="128" y="32"/>
                    <a:pt x="128" y="32"/>
                  </a:cubicBezTo>
                  <a:cubicBezTo>
                    <a:pt x="128" y="32"/>
                    <a:pt x="128" y="32"/>
                    <a:pt x="128" y="32"/>
                  </a:cubicBezTo>
                  <a:cubicBezTo>
                    <a:pt x="32" y="32"/>
                    <a:pt x="32" y="32"/>
                    <a:pt x="32" y="32"/>
                  </a:cubicBezTo>
                  <a:cubicBezTo>
                    <a:pt x="32" y="11"/>
                    <a:pt x="32" y="11"/>
                    <a:pt x="32" y="11"/>
                  </a:cubicBezTo>
                  <a:cubicBezTo>
                    <a:pt x="32" y="5"/>
                    <a:pt x="27" y="0"/>
                    <a:pt x="21" y="0"/>
                  </a:cubicBezTo>
                  <a:cubicBezTo>
                    <a:pt x="10" y="0"/>
                    <a:pt x="10" y="0"/>
                    <a:pt x="10" y="0"/>
                  </a:cubicBezTo>
                  <a:cubicBezTo>
                    <a:pt x="4" y="0"/>
                    <a:pt x="0" y="5"/>
                    <a:pt x="0" y="11"/>
                  </a:cubicBezTo>
                  <a:cubicBezTo>
                    <a:pt x="0" y="17"/>
                    <a:pt x="4" y="21"/>
                    <a:pt x="10" y="21"/>
                  </a:cubicBezTo>
                  <a:cubicBezTo>
                    <a:pt x="10" y="171"/>
                    <a:pt x="10" y="171"/>
                    <a:pt x="10" y="171"/>
                  </a:cubicBezTo>
                  <a:cubicBezTo>
                    <a:pt x="4" y="171"/>
                    <a:pt x="0" y="175"/>
                    <a:pt x="0" y="181"/>
                  </a:cubicBezTo>
                  <a:cubicBezTo>
                    <a:pt x="0" y="187"/>
                    <a:pt x="4" y="192"/>
                    <a:pt x="10" y="192"/>
                  </a:cubicBezTo>
                  <a:cubicBezTo>
                    <a:pt x="21" y="192"/>
                    <a:pt x="21" y="192"/>
                    <a:pt x="21" y="192"/>
                  </a:cubicBezTo>
                  <a:cubicBezTo>
                    <a:pt x="27" y="192"/>
                    <a:pt x="32" y="187"/>
                    <a:pt x="32" y="181"/>
                  </a:cubicBezTo>
                  <a:cubicBezTo>
                    <a:pt x="32" y="171"/>
                    <a:pt x="32" y="171"/>
                    <a:pt x="32" y="171"/>
                  </a:cubicBezTo>
                  <a:cubicBezTo>
                    <a:pt x="47" y="171"/>
                    <a:pt x="47" y="171"/>
                    <a:pt x="47" y="171"/>
                  </a:cubicBezTo>
                  <a:cubicBezTo>
                    <a:pt x="76" y="219"/>
                    <a:pt x="76" y="219"/>
                    <a:pt x="76" y="219"/>
                  </a:cubicBezTo>
                  <a:cubicBezTo>
                    <a:pt x="82" y="230"/>
                    <a:pt x="94" y="236"/>
                    <a:pt x="106" y="236"/>
                  </a:cubicBezTo>
                  <a:cubicBezTo>
                    <a:pt x="111" y="236"/>
                    <a:pt x="116" y="235"/>
                    <a:pt x="121" y="232"/>
                  </a:cubicBezTo>
                  <a:cubicBezTo>
                    <a:pt x="125" y="230"/>
                    <a:pt x="128" y="227"/>
                    <a:pt x="130" y="225"/>
                  </a:cubicBezTo>
                  <a:cubicBezTo>
                    <a:pt x="136" y="231"/>
                    <a:pt x="145" y="235"/>
                    <a:pt x="154" y="235"/>
                  </a:cubicBezTo>
                  <a:cubicBezTo>
                    <a:pt x="160" y="235"/>
                    <a:pt x="165" y="233"/>
                    <a:pt x="171" y="230"/>
                  </a:cubicBezTo>
                  <a:cubicBezTo>
                    <a:pt x="175" y="228"/>
                    <a:pt x="178" y="225"/>
                    <a:pt x="181" y="221"/>
                  </a:cubicBezTo>
                  <a:cubicBezTo>
                    <a:pt x="187" y="228"/>
                    <a:pt x="196" y="232"/>
                    <a:pt x="205" y="232"/>
                  </a:cubicBezTo>
                  <a:cubicBezTo>
                    <a:pt x="211" y="232"/>
                    <a:pt x="217" y="231"/>
                    <a:pt x="222" y="227"/>
                  </a:cubicBezTo>
                  <a:cubicBezTo>
                    <a:pt x="229" y="223"/>
                    <a:pt x="234" y="216"/>
                    <a:pt x="236" y="209"/>
                  </a:cubicBezTo>
                  <a:cubicBezTo>
                    <a:pt x="238" y="209"/>
                    <a:pt x="240" y="210"/>
                    <a:pt x="242" y="210"/>
                  </a:cubicBezTo>
                  <a:cubicBezTo>
                    <a:pt x="248" y="210"/>
                    <a:pt x="254" y="208"/>
                    <a:pt x="259" y="205"/>
                  </a:cubicBezTo>
                  <a:cubicBezTo>
                    <a:pt x="267" y="201"/>
                    <a:pt x="272" y="193"/>
                    <a:pt x="275" y="185"/>
                  </a:cubicBezTo>
                  <a:cubicBezTo>
                    <a:pt x="276" y="180"/>
                    <a:pt x="276" y="175"/>
                    <a:pt x="275" y="171"/>
                  </a:cubicBezTo>
                  <a:cubicBezTo>
                    <a:pt x="288" y="171"/>
                    <a:pt x="288" y="171"/>
                    <a:pt x="288" y="171"/>
                  </a:cubicBezTo>
                  <a:cubicBezTo>
                    <a:pt x="288" y="181"/>
                    <a:pt x="288" y="181"/>
                    <a:pt x="288" y="181"/>
                  </a:cubicBezTo>
                  <a:cubicBezTo>
                    <a:pt x="288" y="187"/>
                    <a:pt x="292" y="192"/>
                    <a:pt x="298" y="192"/>
                  </a:cubicBezTo>
                  <a:cubicBezTo>
                    <a:pt x="309" y="192"/>
                    <a:pt x="309" y="192"/>
                    <a:pt x="309" y="192"/>
                  </a:cubicBezTo>
                  <a:cubicBezTo>
                    <a:pt x="315" y="192"/>
                    <a:pt x="320" y="187"/>
                    <a:pt x="320" y="181"/>
                  </a:cubicBezTo>
                  <a:cubicBezTo>
                    <a:pt x="320" y="175"/>
                    <a:pt x="315" y="171"/>
                    <a:pt x="309" y="171"/>
                  </a:cubicBezTo>
                  <a:close/>
                  <a:moveTo>
                    <a:pt x="254" y="179"/>
                  </a:moveTo>
                  <a:cubicBezTo>
                    <a:pt x="253" y="183"/>
                    <a:pt x="251" y="185"/>
                    <a:pt x="248" y="187"/>
                  </a:cubicBezTo>
                  <a:cubicBezTo>
                    <a:pt x="246" y="188"/>
                    <a:pt x="242" y="189"/>
                    <a:pt x="239" y="188"/>
                  </a:cubicBezTo>
                  <a:cubicBezTo>
                    <a:pt x="236" y="187"/>
                    <a:pt x="234" y="185"/>
                    <a:pt x="232" y="183"/>
                  </a:cubicBezTo>
                  <a:cubicBezTo>
                    <a:pt x="232" y="183"/>
                    <a:pt x="232" y="183"/>
                    <a:pt x="232" y="183"/>
                  </a:cubicBezTo>
                  <a:cubicBezTo>
                    <a:pt x="232" y="183"/>
                    <a:pt x="232" y="183"/>
                    <a:pt x="232" y="182"/>
                  </a:cubicBezTo>
                  <a:cubicBezTo>
                    <a:pt x="198" y="125"/>
                    <a:pt x="198" y="125"/>
                    <a:pt x="198" y="125"/>
                  </a:cubicBezTo>
                  <a:cubicBezTo>
                    <a:pt x="195" y="119"/>
                    <a:pt x="188" y="118"/>
                    <a:pt x="183" y="121"/>
                  </a:cubicBezTo>
                  <a:cubicBezTo>
                    <a:pt x="178" y="124"/>
                    <a:pt x="176" y="130"/>
                    <a:pt x="179" y="135"/>
                  </a:cubicBezTo>
                  <a:cubicBezTo>
                    <a:pt x="214" y="194"/>
                    <a:pt x="214" y="194"/>
                    <a:pt x="214" y="194"/>
                  </a:cubicBezTo>
                  <a:cubicBezTo>
                    <a:pt x="214" y="194"/>
                    <a:pt x="214" y="194"/>
                    <a:pt x="214" y="194"/>
                  </a:cubicBezTo>
                  <a:cubicBezTo>
                    <a:pt x="217" y="199"/>
                    <a:pt x="217" y="206"/>
                    <a:pt x="211" y="209"/>
                  </a:cubicBezTo>
                  <a:cubicBezTo>
                    <a:pt x="205" y="212"/>
                    <a:pt x="198" y="210"/>
                    <a:pt x="194" y="204"/>
                  </a:cubicBezTo>
                  <a:cubicBezTo>
                    <a:pt x="162" y="151"/>
                    <a:pt x="162" y="151"/>
                    <a:pt x="162" y="151"/>
                  </a:cubicBezTo>
                  <a:cubicBezTo>
                    <a:pt x="159" y="146"/>
                    <a:pt x="153" y="144"/>
                    <a:pt x="147" y="147"/>
                  </a:cubicBezTo>
                  <a:cubicBezTo>
                    <a:pt x="142" y="150"/>
                    <a:pt x="141" y="157"/>
                    <a:pt x="144" y="162"/>
                  </a:cubicBezTo>
                  <a:cubicBezTo>
                    <a:pt x="164" y="196"/>
                    <a:pt x="164" y="196"/>
                    <a:pt x="164" y="196"/>
                  </a:cubicBezTo>
                  <a:cubicBezTo>
                    <a:pt x="166" y="198"/>
                    <a:pt x="166" y="201"/>
                    <a:pt x="165" y="204"/>
                  </a:cubicBezTo>
                  <a:cubicBezTo>
                    <a:pt x="165" y="207"/>
                    <a:pt x="163" y="210"/>
                    <a:pt x="160" y="212"/>
                  </a:cubicBezTo>
                  <a:cubicBezTo>
                    <a:pt x="154" y="215"/>
                    <a:pt x="147" y="213"/>
                    <a:pt x="143" y="208"/>
                  </a:cubicBezTo>
                  <a:cubicBezTo>
                    <a:pt x="143" y="208"/>
                    <a:pt x="143" y="208"/>
                    <a:pt x="143" y="208"/>
                  </a:cubicBezTo>
                  <a:cubicBezTo>
                    <a:pt x="132" y="188"/>
                    <a:pt x="132" y="188"/>
                    <a:pt x="132" y="188"/>
                  </a:cubicBezTo>
                  <a:cubicBezTo>
                    <a:pt x="132" y="188"/>
                    <a:pt x="132" y="188"/>
                    <a:pt x="132" y="188"/>
                  </a:cubicBezTo>
                  <a:cubicBezTo>
                    <a:pt x="132" y="188"/>
                    <a:pt x="132" y="188"/>
                    <a:pt x="132" y="188"/>
                  </a:cubicBezTo>
                  <a:cubicBezTo>
                    <a:pt x="124" y="176"/>
                    <a:pt x="124" y="176"/>
                    <a:pt x="124" y="176"/>
                  </a:cubicBezTo>
                  <a:cubicBezTo>
                    <a:pt x="121" y="171"/>
                    <a:pt x="114" y="170"/>
                    <a:pt x="110" y="173"/>
                  </a:cubicBezTo>
                  <a:cubicBezTo>
                    <a:pt x="105" y="176"/>
                    <a:pt x="103" y="183"/>
                    <a:pt x="106" y="188"/>
                  </a:cubicBezTo>
                  <a:cubicBezTo>
                    <a:pt x="114" y="199"/>
                    <a:pt x="114" y="199"/>
                    <a:pt x="114" y="199"/>
                  </a:cubicBezTo>
                  <a:cubicBezTo>
                    <a:pt x="115" y="201"/>
                    <a:pt x="118" y="209"/>
                    <a:pt x="111" y="214"/>
                  </a:cubicBezTo>
                  <a:cubicBezTo>
                    <a:pt x="105" y="217"/>
                    <a:pt x="97" y="213"/>
                    <a:pt x="94" y="208"/>
                  </a:cubicBezTo>
                  <a:cubicBezTo>
                    <a:pt x="62" y="155"/>
                    <a:pt x="62" y="155"/>
                    <a:pt x="62" y="155"/>
                  </a:cubicBezTo>
                  <a:cubicBezTo>
                    <a:pt x="60" y="151"/>
                    <a:pt x="57" y="149"/>
                    <a:pt x="53" y="149"/>
                  </a:cubicBezTo>
                  <a:cubicBezTo>
                    <a:pt x="32" y="149"/>
                    <a:pt x="32" y="149"/>
                    <a:pt x="32" y="149"/>
                  </a:cubicBezTo>
                  <a:cubicBezTo>
                    <a:pt x="32" y="53"/>
                    <a:pt x="32" y="53"/>
                    <a:pt x="32" y="53"/>
                  </a:cubicBezTo>
                  <a:cubicBezTo>
                    <a:pt x="88" y="53"/>
                    <a:pt x="88" y="53"/>
                    <a:pt x="88" y="53"/>
                  </a:cubicBezTo>
                  <a:cubicBezTo>
                    <a:pt x="80" y="58"/>
                    <a:pt x="80" y="58"/>
                    <a:pt x="80" y="58"/>
                  </a:cubicBezTo>
                  <a:cubicBezTo>
                    <a:pt x="70" y="64"/>
                    <a:pt x="64" y="74"/>
                    <a:pt x="64" y="85"/>
                  </a:cubicBezTo>
                  <a:cubicBezTo>
                    <a:pt x="64" y="95"/>
                    <a:pt x="68" y="105"/>
                    <a:pt x="74" y="111"/>
                  </a:cubicBezTo>
                  <a:cubicBezTo>
                    <a:pt x="81" y="116"/>
                    <a:pt x="89" y="118"/>
                    <a:pt x="97" y="117"/>
                  </a:cubicBezTo>
                  <a:cubicBezTo>
                    <a:pt x="211" y="98"/>
                    <a:pt x="211" y="98"/>
                    <a:pt x="211" y="98"/>
                  </a:cubicBezTo>
                  <a:cubicBezTo>
                    <a:pt x="253" y="170"/>
                    <a:pt x="253" y="170"/>
                    <a:pt x="253" y="170"/>
                  </a:cubicBezTo>
                  <a:cubicBezTo>
                    <a:pt x="254" y="173"/>
                    <a:pt x="255" y="176"/>
                    <a:pt x="254" y="179"/>
                  </a:cubicBezTo>
                  <a:close/>
                  <a:moveTo>
                    <a:pt x="288" y="149"/>
                  </a:moveTo>
                  <a:cubicBezTo>
                    <a:pt x="266" y="149"/>
                    <a:pt x="266" y="149"/>
                    <a:pt x="266" y="149"/>
                  </a:cubicBezTo>
                  <a:cubicBezTo>
                    <a:pt x="266" y="149"/>
                    <a:pt x="266" y="150"/>
                    <a:pt x="265" y="150"/>
                  </a:cubicBezTo>
                  <a:cubicBezTo>
                    <a:pt x="226" y="81"/>
                    <a:pt x="226" y="81"/>
                    <a:pt x="226" y="81"/>
                  </a:cubicBezTo>
                  <a:cubicBezTo>
                    <a:pt x="224" y="77"/>
                    <a:pt x="220" y="75"/>
                    <a:pt x="215" y="76"/>
                  </a:cubicBezTo>
                  <a:cubicBezTo>
                    <a:pt x="94" y="96"/>
                    <a:pt x="94" y="96"/>
                    <a:pt x="94" y="96"/>
                  </a:cubicBezTo>
                  <a:cubicBezTo>
                    <a:pt x="91" y="97"/>
                    <a:pt x="89" y="96"/>
                    <a:pt x="88" y="95"/>
                  </a:cubicBezTo>
                  <a:cubicBezTo>
                    <a:pt x="86" y="93"/>
                    <a:pt x="85" y="89"/>
                    <a:pt x="85" y="85"/>
                  </a:cubicBezTo>
                  <a:cubicBezTo>
                    <a:pt x="85" y="80"/>
                    <a:pt x="88" y="78"/>
                    <a:pt x="90" y="77"/>
                  </a:cubicBezTo>
                  <a:cubicBezTo>
                    <a:pt x="172" y="33"/>
                    <a:pt x="172" y="33"/>
                    <a:pt x="172" y="33"/>
                  </a:cubicBezTo>
                  <a:cubicBezTo>
                    <a:pt x="242" y="53"/>
                    <a:pt x="242" y="53"/>
                    <a:pt x="242" y="53"/>
                  </a:cubicBezTo>
                  <a:cubicBezTo>
                    <a:pt x="243" y="53"/>
                    <a:pt x="244" y="53"/>
                    <a:pt x="245" y="53"/>
                  </a:cubicBezTo>
                  <a:cubicBezTo>
                    <a:pt x="288" y="53"/>
                    <a:pt x="288" y="53"/>
                    <a:pt x="288" y="53"/>
                  </a:cubicBezTo>
                  <a:lnTo>
                    <a:pt x="288" y="14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a:ea typeface="+mn-ea"/>
                <a:cs typeface="+mn-cs"/>
              </a:endParaRPr>
            </a:p>
          </p:txBody>
        </p:sp>
      </p:grpSp>
      <p:sp>
        <p:nvSpPr>
          <p:cNvPr id="29" name="Rectangle 28"/>
          <p:cNvSpPr/>
          <p:nvPr/>
        </p:nvSpPr>
        <p:spPr>
          <a:xfrm>
            <a:off x="609600" y="1087759"/>
            <a:ext cx="10972800" cy="83099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2060"/>
                </a:solidFill>
                <a:effectLst/>
                <a:uLnTx/>
                <a:uFillTx/>
                <a:latin typeface="Candara" pitchFamily="34" charset="0"/>
                <a:ea typeface="+mn-ea"/>
                <a:cs typeface="Tahoma" pitchFamily="34" charset="0"/>
              </a:rPr>
              <a:t>Instance of Solitary credit or a few credits being made in the account </a:t>
            </a:r>
            <a:r>
              <a:rPr kumimoji="0" lang="en-US" sz="2400" b="1" i="0" u="none" strike="noStrike" kern="1200" cap="none" spc="0" normalizeH="0" baseline="0" noProof="0" dirty="0">
                <a:ln>
                  <a:noFill/>
                </a:ln>
                <a:solidFill>
                  <a:srgbClr val="FF0000"/>
                </a:solidFill>
                <a:effectLst/>
                <a:uLnTx/>
                <a:uFillTx/>
                <a:latin typeface="Candara" pitchFamily="34" charset="0"/>
                <a:ea typeface="+mn-ea"/>
                <a:cs typeface="Tahoma" pitchFamily="34" charset="0"/>
              </a:rPr>
              <a:t>on or before the year end regularising the overdue amount. (Para 4.2.6) </a:t>
            </a:r>
            <a:endParaRPr kumimoji="0" lang="en-IN" sz="2400" b="1" i="0" u="none" strike="noStrike" kern="1200" cap="none" spc="0" normalizeH="0" baseline="0" noProof="0" dirty="0">
              <a:ln>
                <a:noFill/>
              </a:ln>
              <a:solidFill>
                <a:srgbClr val="FF0000"/>
              </a:solidFill>
              <a:effectLst/>
              <a:uLnTx/>
              <a:uFillTx/>
              <a:latin typeface="Candara" pitchFamily="34" charset="0"/>
              <a:ea typeface="+mn-ea"/>
              <a:cs typeface="Tahoma" pitchFamily="34" charset="0"/>
            </a:endParaRPr>
          </a:p>
        </p:txBody>
      </p:sp>
      <p:sp>
        <p:nvSpPr>
          <p:cNvPr id="30" name="Slide Number Placeholder 17"/>
          <p:cNvSpPr txBox="1">
            <a:spLocks/>
          </p:cNvSpPr>
          <p:nvPr/>
        </p:nvSpPr>
        <p:spPr>
          <a:xfrm>
            <a:off x="11277600" y="6447183"/>
            <a:ext cx="609600" cy="304800"/>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0176C1F2-587E-42C9-B506-53C0D6E30F46}" type="slidenum">
              <a:rPr kumimoji="0" lang="en-US" sz="1600" b="1"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l" defTabSz="914400" rtl="0" eaLnBrk="1" fontAlgn="base" latinLnBrk="0" hangingPunct="1">
                <a:lnSpc>
                  <a:spcPct val="100000"/>
                </a:lnSpc>
                <a:spcBef>
                  <a:spcPct val="0"/>
                </a:spcBef>
                <a:spcAft>
                  <a:spcPct val="0"/>
                </a:spcAft>
                <a:buClrTx/>
                <a:buSzTx/>
                <a:buFontTx/>
                <a:buNone/>
                <a:tabLst/>
                <a:defRPr/>
              </a:pPr>
              <a:t>14</a:t>
            </a:fld>
            <a:endParaRPr kumimoji="0" lang="en-US" sz="1600" b="1" i="0" u="none" strike="noStrike" kern="1200" cap="none" spc="0" normalizeH="0" baseline="0" noProof="0" dirty="0">
              <a:ln>
                <a:noFill/>
              </a:ln>
              <a:solidFill>
                <a:srgbClr val="000000"/>
              </a:solidFill>
              <a:effectLst/>
              <a:uLnTx/>
              <a:uFillTx/>
              <a:latin typeface="Arial" pitchFamily="34" charset="0"/>
              <a:ea typeface="+mn-ea"/>
              <a:cs typeface="Arial" pitchFamily="34" charset="0"/>
            </a:endParaRPr>
          </a:p>
        </p:txBody>
      </p:sp>
      <p:sp>
        <p:nvSpPr>
          <p:cNvPr id="31" name="Title 1">
            <a:extLst>
              <a:ext uri="{FF2B5EF4-FFF2-40B4-BE49-F238E27FC236}">
                <a16:creationId xmlns:a16="http://schemas.microsoft.com/office/drawing/2014/main" id="{0227702C-194B-4B55-971F-1AE60DB3A2F7}"/>
              </a:ext>
            </a:extLst>
          </p:cNvPr>
          <p:cNvSpPr txBox="1">
            <a:spLocks/>
          </p:cNvSpPr>
          <p:nvPr/>
        </p:nvSpPr>
        <p:spPr>
          <a:xfrm>
            <a:off x="542961" y="106017"/>
            <a:ext cx="10972800" cy="880897"/>
          </a:xfrm>
          <a:prstGeom prst="rect">
            <a:avLst/>
          </a:prstGeom>
        </p:spPr>
        <p:txBody>
          <a:bodyPr>
            <a:normAutofit fontScale="77500" lnSpcReduction="20000"/>
          </a:bodyPr>
          <a:lstStyle>
            <a:lvl1pPr algn="l" defTabSz="914400" rtl="0" eaLnBrk="1" latinLnBrk="0" hangingPunct="1">
              <a:spcBef>
                <a:spcPct val="0"/>
              </a:spcBef>
              <a:buNone/>
              <a:defRPr sz="3200" kern="1200">
                <a:solidFill>
                  <a:schemeClr val="tx1"/>
                </a:solidFill>
                <a:latin typeface="Candara" panose="020E0502030303020204" pitchFamily="34" charset="0"/>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000" b="1" i="0" u="none" strike="noStrike" kern="1200" cap="none" spc="0" normalizeH="0" baseline="0" noProof="0" dirty="0">
                <a:ln>
                  <a:noFill/>
                </a:ln>
                <a:solidFill>
                  <a:srgbClr val="0070C0"/>
                </a:solidFill>
                <a:effectLst/>
                <a:uLnTx/>
                <a:uFillTx/>
                <a:latin typeface="Candara" panose="020E0502030303020204" pitchFamily="34" charset="0"/>
                <a:ea typeface="+mj-ea"/>
                <a:cs typeface="+mj-cs"/>
              </a:rPr>
              <a:t>NPA – </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000" b="1" i="0" u="none" strike="noStrike" kern="1200" cap="none" spc="0" normalizeH="0" baseline="0" noProof="0" dirty="0">
                <a:ln>
                  <a:noFill/>
                </a:ln>
                <a:solidFill>
                  <a:srgbClr val="0070C0"/>
                </a:solidFill>
                <a:effectLst/>
                <a:uLnTx/>
                <a:uFillTx/>
                <a:latin typeface="Candara" panose="020E0502030303020204" pitchFamily="34" charset="0"/>
                <a:ea typeface="+mj-ea"/>
                <a:cs typeface="+mj-cs"/>
              </a:rPr>
              <a:t>Regularised by Solitary/ Few Credits</a:t>
            </a:r>
          </a:p>
        </p:txBody>
      </p:sp>
      <p:sp>
        <p:nvSpPr>
          <p:cNvPr id="13" name="Arrow: Notched Right 12">
            <a:extLst>
              <a:ext uri="{FF2B5EF4-FFF2-40B4-BE49-F238E27FC236}">
                <a16:creationId xmlns:a16="http://schemas.microsoft.com/office/drawing/2014/main" id="{D87BADC7-8834-47E1-B63D-F29D3D7BADC6}"/>
              </a:ext>
            </a:extLst>
          </p:cNvPr>
          <p:cNvSpPr/>
          <p:nvPr/>
        </p:nvSpPr>
        <p:spPr>
          <a:xfrm>
            <a:off x="4551172" y="2968451"/>
            <a:ext cx="782003" cy="388276"/>
          </a:xfrm>
          <a:prstGeom prst="notchedRightArrow">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Arrow: Notched Right 13">
            <a:extLst>
              <a:ext uri="{FF2B5EF4-FFF2-40B4-BE49-F238E27FC236}">
                <a16:creationId xmlns:a16="http://schemas.microsoft.com/office/drawing/2014/main" id="{D1FDC173-4917-DF5D-0766-3DF7273E82EA}"/>
              </a:ext>
            </a:extLst>
          </p:cNvPr>
          <p:cNvSpPr/>
          <p:nvPr/>
        </p:nvSpPr>
        <p:spPr>
          <a:xfrm flipV="1">
            <a:off x="3975530" y="4027173"/>
            <a:ext cx="1444605" cy="423321"/>
          </a:xfrm>
          <a:prstGeom prst="notchedRightArrow">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15" name="Arrow: Notched Right 14">
            <a:extLst>
              <a:ext uri="{FF2B5EF4-FFF2-40B4-BE49-F238E27FC236}">
                <a16:creationId xmlns:a16="http://schemas.microsoft.com/office/drawing/2014/main" id="{7225B5D6-DC6A-B0D4-FFF4-277F33907874}"/>
              </a:ext>
            </a:extLst>
          </p:cNvPr>
          <p:cNvSpPr/>
          <p:nvPr/>
        </p:nvSpPr>
        <p:spPr>
          <a:xfrm flipV="1">
            <a:off x="2942315" y="5170676"/>
            <a:ext cx="2528892" cy="423321"/>
          </a:xfrm>
          <a:prstGeom prst="notchedRightArrow">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32522519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76"/>
                                        </p:tgtEl>
                                        <p:attrNameLst>
                                          <p:attrName>style.visibility</p:attrName>
                                        </p:attrNameLst>
                                      </p:cBhvr>
                                      <p:to>
                                        <p:strVal val="visible"/>
                                      </p:to>
                                    </p:set>
                                    <p:animEffect transition="in" filter="wheel(1)">
                                      <p:cBhvr>
                                        <p:cTn id="7" dur="500"/>
                                        <p:tgtEl>
                                          <p:spTgt spid="76"/>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73"/>
                                        </p:tgtEl>
                                        <p:attrNameLst>
                                          <p:attrName>style.visibility</p:attrName>
                                        </p:attrNameLst>
                                      </p:cBhvr>
                                      <p:to>
                                        <p:strVal val="visible"/>
                                      </p:to>
                                    </p:set>
                                    <p:animEffect transition="in" filter="wheel(1)">
                                      <p:cBhvr>
                                        <p:cTn id="10" dur="500"/>
                                        <p:tgtEl>
                                          <p:spTgt spid="73"/>
                                        </p:tgtEl>
                                      </p:cBhvr>
                                    </p:animEffect>
                                  </p:childTnLst>
                                </p:cTn>
                              </p:par>
                              <p:par>
                                <p:cTn id="11" presetID="21" presetClass="entr" presetSubtype="1" fill="hold" grpId="0" nodeType="withEffect">
                                  <p:stCondLst>
                                    <p:cond delay="0"/>
                                  </p:stCondLst>
                                  <p:childTnLst>
                                    <p:set>
                                      <p:cBhvr>
                                        <p:cTn id="12" dur="1" fill="hold">
                                          <p:stCondLst>
                                            <p:cond delay="0"/>
                                          </p:stCondLst>
                                        </p:cTn>
                                        <p:tgtEl>
                                          <p:spTgt spid="72"/>
                                        </p:tgtEl>
                                        <p:attrNameLst>
                                          <p:attrName>style.visibility</p:attrName>
                                        </p:attrNameLst>
                                      </p:cBhvr>
                                      <p:to>
                                        <p:strVal val="visible"/>
                                      </p:to>
                                    </p:set>
                                    <p:animEffect transition="in" filter="wheel(1)">
                                      <p:cBhvr>
                                        <p:cTn id="13" dur="500"/>
                                        <p:tgtEl>
                                          <p:spTgt spid="72"/>
                                        </p:tgtEl>
                                      </p:cBhvr>
                                    </p:animEffect>
                                  </p:childTnLst>
                                </p:cTn>
                              </p:par>
                              <p:par>
                                <p:cTn id="14" presetID="21" presetClass="entr" presetSubtype="1" fill="hold" grpId="0" nodeType="withEffect">
                                  <p:stCondLst>
                                    <p:cond delay="0"/>
                                  </p:stCondLst>
                                  <p:childTnLst>
                                    <p:set>
                                      <p:cBhvr>
                                        <p:cTn id="15" dur="1" fill="hold">
                                          <p:stCondLst>
                                            <p:cond delay="0"/>
                                          </p:stCondLst>
                                        </p:cTn>
                                        <p:tgtEl>
                                          <p:spTgt spid="57"/>
                                        </p:tgtEl>
                                        <p:attrNameLst>
                                          <p:attrName>style.visibility</p:attrName>
                                        </p:attrNameLst>
                                      </p:cBhvr>
                                      <p:to>
                                        <p:strVal val="visible"/>
                                      </p:to>
                                    </p:set>
                                    <p:animEffect transition="in" filter="wheel(1)">
                                      <p:cBhvr>
                                        <p:cTn id="16" dur="500"/>
                                        <p:tgtEl>
                                          <p:spTgt spid="57"/>
                                        </p:tgtEl>
                                      </p:cBhvr>
                                    </p:animEffect>
                                  </p:childTnLst>
                                </p:cTn>
                              </p:par>
                              <p:par>
                                <p:cTn id="17" presetID="21" presetClass="entr" presetSubtype="1" fill="hold" grpId="0" nodeType="withEffect">
                                  <p:stCondLst>
                                    <p:cond delay="0"/>
                                  </p:stCondLst>
                                  <p:childTnLst>
                                    <p:set>
                                      <p:cBhvr>
                                        <p:cTn id="18" dur="1" fill="hold">
                                          <p:stCondLst>
                                            <p:cond delay="0"/>
                                          </p:stCondLst>
                                        </p:cTn>
                                        <p:tgtEl>
                                          <p:spTgt spid="63"/>
                                        </p:tgtEl>
                                        <p:attrNameLst>
                                          <p:attrName>style.visibility</p:attrName>
                                        </p:attrNameLst>
                                      </p:cBhvr>
                                      <p:to>
                                        <p:strVal val="visible"/>
                                      </p:to>
                                    </p:set>
                                    <p:animEffect transition="in" filter="wheel(1)">
                                      <p:cBhvr>
                                        <p:cTn id="19" dur="500"/>
                                        <p:tgtEl>
                                          <p:spTgt spid="63"/>
                                        </p:tgtEl>
                                      </p:cBhvr>
                                    </p:animEffect>
                                  </p:childTnLst>
                                </p:cTn>
                              </p:par>
                              <p:par>
                                <p:cTn id="20" presetID="21" presetClass="entr" presetSubtype="1" fill="hold" grpId="0" nodeType="withEffect">
                                  <p:stCondLst>
                                    <p:cond delay="0"/>
                                  </p:stCondLst>
                                  <p:childTnLst>
                                    <p:set>
                                      <p:cBhvr>
                                        <p:cTn id="21" dur="1" fill="hold">
                                          <p:stCondLst>
                                            <p:cond delay="0"/>
                                          </p:stCondLst>
                                        </p:cTn>
                                        <p:tgtEl>
                                          <p:spTgt spid="64"/>
                                        </p:tgtEl>
                                        <p:attrNameLst>
                                          <p:attrName>style.visibility</p:attrName>
                                        </p:attrNameLst>
                                      </p:cBhvr>
                                      <p:to>
                                        <p:strVal val="visible"/>
                                      </p:to>
                                    </p:set>
                                    <p:animEffect transition="in" filter="wheel(1)">
                                      <p:cBhvr>
                                        <p:cTn id="22" dur="500"/>
                                        <p:tgtEl>
                                          <p:spTgt spid="64"/>
                                        </p:tgtEl>
                                      </p:cBhvr>
                                    </p:animEffect>
                                  </p:childTnLst>
                                </p:cTn>
                              </p:par>
                              <p:par>
                                <p:cTn id="23" presetID="21" presetClass="entr" presetSubtype="1" fill="hold" grpId="0" nodeType="withEffect">
                                  <p:stCondLst>
                                    <p:cond delay="0"/>
                                  </p:stCondLst>
                                  <p:childTnLst>
                                    <p:set>
                                      <p:cBhvr>
                                        <p:cTn id="24" dur="1" fill="hold">
                                          <p:stCondLst>
                                            <p:cond delay="0"/>
                                          </p:stCondLst>
                                        </p:cTn>
                                        <p:tgtEl>
                                          <p:spTgt spid="65"/>
                                        </p:tgtEl>
                                        <p:attrNameLst>
                                          <p:attrName>style.visibility</p:attrName>
                                        </p:attrNameLst>
                                      </p:cBhvr>
                                      <p:to>
                                        <p:strVal val="visible"/>
                                      </p:to>
                                    </p:set>
                                    <p:animEffect transition="in" filter="wheel(1)">
                                      <p:cBhvr>
                                        <p:cTn id="25" dur="500"/>
                                        <p:tgtEl>
                                          <p:spTgt spid="65"/>
                                        </p:tgtEl>
                                      </p:cBhvr>
                                    </p:animEffect>
                                  </p:childTnLst>
                                </p:cTn>
                              </p:par>
                              <p:par>
                                <p:cTn id="26" presetID="21" presetClass="entr" presetSubtype="1" fill="hold" grpId="0" nodeType="withEffect">
                                  <p:stCondLst>
                                    <p:cond delay="0"/>
                                  </p:stCondLst>
                                  <p:childTnLst>
                                    <p:set>
                                      <p:cBhvr>
                                        <p:cTn id="27" dur="1" fill="hold">
                                          <p:stCondLst>
                                            <p:cond delay="0"/>
                                          </p:stCondLst>
                                        </p:cTn>
                                        <p:tgtEl>
                                          <p:spTgt spid="69"/>
                                        </p:tgtEl>
                                        <p:attrNameLst>
                                          <p:attrName>style.visibility</p:attrName>
                                        </p:attrNameLst>
                                      </p:cBhvr>
                                      <p:to>
                                        <p:strVal val="visible"/>
                                      </p:to>
                                    </p:set>
                                    <p:animEffect transition="in" filter="wheel(1)">
                                      <p:cBhvr>
                                        <p:cTn id="28" dur="500"/>
                                        <p:tgtEl>
                                          <p:spTgt spid="69"/>
                                        </p:tgtEl>
                                      </p:cBhvr>
                                    </p:animEffect>
                                  </p:childTnLst>
                                </p:cTn>
                              </p:par>
                              <p:par>
                                <p:cTn id="29" presetID="21" presetClass="entr" presetSubtype="1" fill="hold" grpId="0" nodeType="withEffect">
                                  <p:stCondLst>
                                    <p:cond delay="0"/>
                                  </p:stCondLst>
                                  <p:childTnLst>
                                    <p:set>
                                      <p:cBhvr>
                                        <p:cTn id="30" dur="1" fill="hold">
                                          <p:stCondLst>
                                            <p:cond delay="0"/>
                                          </p:stCondLst>
                                        </p:cTn>
                                        <p:tgtEl>
                                          <p:spTgt spid="71"/>
                                        </p:tgtEl>
                                        <p:attrNameLst>
                                          <p:attrName>style.visibility</p:attrName>
                                        </p:attrNameLst>
                                      </p:cBhvr>
                                      <p:to>
                                        <p:strVal val="visible"/>
                                      </p:to>
                                    </p:set>
                                    <p:animEffect transition="in" filter="wheel(1)">
                                      <p:cBhvr>
                                        <p:cTn id="31" dur="500"/>
                                        <p:tgtEl>
                                          <p:spTgt spid="71"/>
                                        </p:tgtEl>
                                      </p:cBhvr>
                                    </p:animEffect>
                                  </p:childTnLst>
                                </p:cTn>
                              </p:par>
                              <p:par>
                                <p:cTn id="32" presetID="21" presetClass="entr" presetSubtype="1" fill="hold" grpId="0" nodeType="withEffect">
                                  <p:stCondLst>
                                    <p:cond delay="0"/>
                                  </p:stCondLst>
                                  <p:childTnLst>
                                    <p:set>
                                      <p:cBhvr>
                                        <p:cTn id="33" dur="1" fill="hold">
                                          <p:stCondLst>
                                            <p:cond delay="0"/>
                                          </p:stCondLst>
                                        </p:cTn>
                                        <p:tgtEl>
                                          <p:spTgt spid="110"/>
                                        </p:tgtEl>
                                        <p:attrNameLst>
                                          <p:attrName>style.visibility</p:attrName>
                                        </p:attrNameLst>
                                      </p:cBhvr>
                                      <p:to>
                                        <p:strVal val="visible"/>
                                      </p:to>
                                    </p:set>
                                    <p:animEffect transition="in" filter="wheel(1)">
                                      <p:cBhvr>
                                        <p:cTn id="34" dur="500"/>
                                        <p:tgtEl>
                                          <p:spTgt spid="110"/>
                                        </p:tgtEl>
                                      </p:cBhvr>
                                    </p:animEffect>
                                  </p:childTnLst>
                                </p:cTn>
                              </p:par>
                              <p:par>
                                <p:cTn id="35" presetID="21" presetClass="entr" presetSubtype="1" fill="hold" nodeType="withEffect">
                                  <p:stCondLst>
                                    <p:cond delay="0"/>
                                  </p:stCondLst>
                                  <p:childTnLst>
                                    <p:set>
                                      <p:cBhvr>
                                        <p:cTn id="36" dur="1" fill="hold">
                                          <p:stCondLst>
                                            <p:cond delay="0"/>
                                          </p:stCondLst>
                                        </p:cTn>
                                        <p:tgtEl>
                                          <p:spTgt spid="5"/>
                                        </p:tgtEl>
                                        <p:attrNameLst>
                                          <p:attrName>style.visibility</p:attrName>
                                        </p:attrNameLst>
                                      </p:cBhvr>
                                      <p:to>
                                        <p:strVal val="visible"/>
                                      </p:to>
                                    </p:set>
                                    <p:animEffect transition="in" filter="wheel(1)">
                                      <p:cBhvr>
                                        <p:cTn id="37" dur="500"/>
                                        <p:tgtEl>
                                          <p:spTgt spid="5"/>
                                        </p:tgtEl>
                                      </p:cBhvr>
                                    </p:animEffect>
                                  </p:childTnLst>
                                </p:cTn>
                              </p:par>
                              <p:par>
                                <p:cTn id="38" presetID="21" presetClass="entr" presetSubtype="1" fill="hold" nodeType="withEffect">
                                  <p:stCondLst>
                                    <p:cond delay="0"/>
                                  </p:stCondLst>
                                  <p:childTnLst>
                                    <p:set>
                                      <p:cBhvr>
                                        <p:cTn id="39" dur="1" fill="hold">
                                          <p:stCondLst>
                                            <p:cond delay="0"/>
                                          </p:stCondLst>
                                        </p:cTn>
                                        <p:tgtEl>
                                          <p:spTgt spid="6"/>
                                        </p:tgtEl>
                                        <p:attrNameLst>
                                          <p:attrName>style.visibility</p:attrName>
                                        </p:attrNameLst>
                                      </p:cBhvr>
                                      <p:to>
                                        <p:strVal val="visible"/>
                                      </p:to>
                                    </p:set>
                                    <p:animEffect transition="in" filter="wheel(1)">
                                      <p:cBhvr>
                                        <p:cTn id="40" dur="500"/>
                                        <p:tgtEl>
                                          <p:spTgt spid="6"/>
                                        </p:tgtEl>
                                      </p:cBhvr>
                                    </p:animEffect>
                                  </p:childTnLst>
                                </p:cTn>
                              </p:par>
                              <p:par>
                                <p:cTn id="41" presetID="21" presetClass="entr" presetSubtype="1" fill="hold" grpId="0" nodeType="withEffect">
                                  <p:stCondLst>
                                    <p:cond delay="0"/>
                                  </p:stCondLst>
                                  <p:childTnLst>
                                    <p:set>
                                      <p:cBhvr>
                                        <p:cTn id="42" dur="1" fill="hold">
                                          <p:stCondLst>
                                            <p:cond delay="0"/>
                                          </p:stCondLst>
                                        </p:cTn>
                                        <p:tgtEl>
                                          <p:spTgt spid="29"/>
                                        </p:tgtEl>
                                        <p:attrNameLst>
                                          <p:attrName>style.visibility</p:attrName>
                                        </p:attrNameLst>
                                      </p:cBhvr>
                                      <p:to>
                                        <p:strVal val="visible"/>
                                      </p:to>
                                    </p:set>
                                    <p:animEffect transition="in" filter="wheel(1)">
                                      <p:cBhvr>
                                        <p:cTn id="43" dur="500"/>
                                        <p:tgtEl>
                                          <p:spTgt spid="29"/>
                                        </p:tgtEl>
                                      </p:cBhvr>
                                    </p:animEffect>
                                  </p:childTnLst>
                                </p:cTn>
                              </p:par>
                              <p:par>
                                <p:cTn id="44" presetID="21" presetClass="entr" presetSubtype="1" fill="hold" grpId="0" nodeType="withEffect">
                                  <p:stCondLst>
                                    <p:cond delay="0"/>
                                  </p:stCondLst>
                                  <p:childTnLst>
                                    <p:set>
                                      <p:cBhvr>
                                        <p:cTn id="45" dur="1" fill="hold">
                                          <p:stCondLst>
                                            <p:cond delay="0"/>
                                          </p:stCondLst>
                                        </p:cTn>
                                        <p:tgtEl>
                                          <p:spTgt spid="30"/>
                                        </p:tgtEl>
                                        <p:attrNameLst>
                                          <p:attrName>style.visibility</p:attrName>
                                        </p:attrNameLst>
                                      </p:cBhvr>
                                      <p:to>
                                        <p:strVal val="visible"/>
                                      </p:to>
                                    </p:set>
                                    <p:animEffect transition="in" filter="wheel(1)">
                                      <p:cBhvr>
                                        <p:cTn id="46" dur="500"/>
                                        <p:tgtEl>
                                          <p:spTgt spid="30"/>
                                        </p:tgtEl>
                                      </p:cBhvr>
                                    </p:animEffect>
                                  </p:childTnLst>
                                </p:cTn>
                              </p:par>
                              <p:par>
                                <p:cTn id="47" presetID="21" presetClass="entr" presetSubtype="1" fill="hold" grpId="0" nodeType="withEffect">
                                  <p:stCondLst>
                                    <p:cond delay="0"/>
                                  </p:stCondLst>
                                  <p:childTnLst>
                                    <p:set>
                                      <p:cBhvr>
                                        <p:cTn id="48" dur="1" fill="hold">
                                          <p:stCondLst>
                                            <p:cond delay="0"/>
                                          </p:stCondLst>
                                        </p:cTn>
                                        <p:tgtEl>
                                          <p:spTgt spid="31"/>
                                        </p:tgtEl>
                                        <p:attrNameLst>
                                          <p:attrName>style.visibility</p:attrName>
                                        </p:attrNameLst>
                                      </p:cBhvr>
                                      <p:to>
                                        <p:strVal val="visible"/>
                                      </p:to>
                                    </p:set>
                                    <p:animEffect transition="in" filter="wheel(1)">
                                      <p:cBhvr>
                                        <p:cTn id="49" dur="500"/>
                                        <p:tgtEl>
                                          <p:spTgt spid="31"/>
                                        </p:tgtEl>
                                      </p:cBhvr>
                                    </p:animEffect>
                                  </p:childTnLst>
                                </p:cTn>
                              </p:par>
                              <p:par>
                                <p:cTn id="50" presetID="21" presetClass="entr" presetSubtype="1" fill="hold" grpId="0" nodeType="withEffect">
                                  <p:stCondLst>
                                    <p:cond delay="0"/>
                                  </p:stCondLst>
                                  <p:childTnLst>
                                    <p:set>
                                      <p:cBhvr>
                                        <p:cTn id="51" dur="1" fill="hold">
                                          <p:stCondLst>
                                            <p:cond delay="0"/>
                                          </p:stCondLst>
                                        </p:cTn>
                                        <p:tgtEl>
                                          <p:spTgt spid="13"/>
                                        </p:tgtEl>
                                        <p:attrNameLst>
                                          <p:attrName>style.visibility</p:attrName>
                                        </p:attrNameLst>
                                      </p:cBhvr>
                                      <p:to>
                                        <p:strVal val="visible"/>
                                      </p:to>
                                    </p:set>
                                    <p:animEffect transition="in" filter="wheel(1)">
                                      <p:cBhvr>
                                        <p:cTn id="52" dur="500"/>
                                        <p:tgtEl>
                                          <p:spTgt spid="13"/>
                                        </p:tgtEl>
                                      </p:cBhvr>
                                    </p:animEffect>
                                  </p:childTnLst>
                                </p:cTn>
                              </p:par>
                              <p:par>
                                <p:cTn id="53" presetID="21" presetClass="entr" presetSubtype="1" fill="hold" grpId="0" nodeType="withEffect">
                                  <p:stCondLst>
                                    <p:cond delay="0"/>
                                  </p:stCondLst>
                                  <p:childTnLst>
                                    <p:set>
                                      <p:cBhvr>
                                        <p:cTn id="54" dur="1" fill="hold">
                                          <p:stCondLst>
                                            <p:cond delay="0"/>
                                          </p:stCondLst>
                                        </p:cTn>
                                        <p:tgtEl>
                                          <p:spTgt spid="14"/>
                                        </p:tgtEl>
                                        <p:attrNameLst>
                                          <p:attrName>style.visibility</p:attrName>
                                        </p:attrNameLst>
                                      </p:cBhvr>
                                      <p:to>
                                        <p:strVal val="visible"/>
                                      </p:to>
                                    </p:set>
                                    <p:animEffect transition="in" filter="wheel(1)">
                                      <p:cBhvr>
                                        <p:cTn id="55" dur="500"/>
                                        <p:tgtEl>
                                          <p:spTgt spid="14"/>
                                        </p:tgtEl>
                                      </p:cBhvr>
                                    </p:animEffect>
                                  </p:childTnLst>
                                </p:cTn>
                              </p:par>
                              <p:par>
                                <p:cTn id="56" presetID="21" presetClass="entr" presetSubtype="1" fill="hold" grpId="0" nodeType="withEffect">
                                  <p:stCondLst>
                                    <p:cond delay="0"/>
                                  </p:stCondLst>
                                  <p:childTnLst>
                                    <p:set>
                                      <p:cBhvr>
                                        <p:cTn id="57" dur="1" fill="hold">
                                          <p:stCondLst>
                                            <p:cond delay="0"/>
                                          </p:stCondLst>
                                        </p:cTn>
                                        <p:tgtEl>
                                          <p:spTgt spid="15"/>
                                        </p:tgtEl>
                                        <p:attrNameLst>
                                          <p:attrName>style.visibility</p:attrName>
                                        </p:attrNameLst>
                                      </p:cBhvr>
                                      <p:to>
                                        <p:strVal val="visible"/>
                                      </p:to>
                                    </p:set>
                                    <p:animEffect transition="in" filter="wheel(1)">
                                      <p:cBhvr>
                                        <p:cTn id="58"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 grpId="0" animBg="1"/>
      <p:bldP spid="63" grpId="0" animBg="1"/>
      <p:bldP spid="64" grpId="0" animBg="1"/>
      <p:bldP spid="65" grpId="0" animBg="1"/>
      <p:bldP spid="69" grpId="0" animBg="1"/>
      <p:bldP spid="71" grpId="0" animBg="1"/>
      <p:bldP spid="72" grpId="0"/>
      <p:bldP spid="73" grpId="0"/>
      <p:bldP spid="76" grpId="0"/>
      <p:bldP spid="110" grpId="0" animBg="1"/>
      <p:bldP spid="29" grpId="0"/>
      <p:bldP spid="30" grpId="0"/>
      <p:bldP spid="31" grpId="0"/>
      <p:bldP spid="13" grpId="0" animBg="1"/>
      <p:bldP spid="14" grpId="0" animBg="1"/>
      <p:bldP spid="1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 name="Right Arrow 39"/>
          <p:cNvSpPr/>
          <p:nvPr/>
        </p:nvSpPr>
        <p:spPr>
          <a:xfrm>
            <a:off x="634150" y="1073560"/>
            <a:ext cx="10972800" cy="1681071"/>
          </a:xfrm>
          <a:prstGeom prst="rightArrow">
            <a:avLst>
              <a:gd name="adj1" fmla="val 66450"/>
              <a:gd name="adj2" fmla="val 50000"/>
            </a:avLst>
          </a:prstGeom>
          <a:solidFill>
            <a:schemeClr val="bg1">
              <a:lumMod val="95000"/>
            </a:schemeClr>
          </a:solidFill>
          <a:ln w="12700" cap="flat" cmpd="sng" algn="ctr">
            <a:noFill/>
            <a:prstDash val="solid"/>
          </a:ln>
          <a:effectLst>
            <a:outerShdw blurRad="50800" dist="38100" dir="2700000" algn="tl" rotWithShape="0">
              <a:prstClr val="black">
                <a:alpha val="40000"/>
              </a:prstClr>
            </a:outerShdw>
          </a:effectLst>
        </p:spPr>
        <p:txBody>
          <a:bodyPr lIns="91440" tIns="91440" rIns="91440" bIns="91440" rtlCol="0" anchor="ctr">
            <a:noAutofit/>
          </a:bodyPr>
          <a:lstStyle>
            <a:defPPr>
              <a:defRPr lang="en-US"/>
            </a:defPPr>
            <a:lvl1pPr marL="0" algn="l" defTabSz="1042873" rtl="0" eaLnBrk="1" latinLnBrk="0" hangingPunct="1">
              <a:defRPr sz="2053" kern="120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44546A"/>
              </a:solidFill>
              <a:effectLst/>
              <a:uLnTx/>
              <a:uFillTx/>
              <a:latin typeface="Verdana"/>
              <a:ea typeface="+mn-ea"/>
              <a:cs typeface="+mn-cs"/>
            </a:endParaRPr>
          </a:p>
        </p:txBody>
      </p:sp>
      <p:sp>
        <p:nvSpPr>
          <p:cNvPr id="64" name="Right Arrow 40"/>
          <p:cNvSpPr/>
          <p:nvPr/>
        </p:nvSpPr>
        <p:spPr>
          <a:xfrm>
            <a:off x="634151" y="2673615"/>
            <a:ext cx="10262450" cy="1655727"/>
          </a:xfrm>
          <a:prstGeom prst="rightArrow">
            <a:avLst>
              <a:gd name="adj1" fmla="val 66450"/>
              <a:gd name="adj2" fmla="val 50000"/>
            </a:avLst>
          </a:prstGeom>
          <a:solidFill>
            <a:srgbClr val="F3FEFF"/>
          </a:solidFill>
          <a:ln w="12700" cap="flat" cmpd="sng" algn="ctr">
            <a:noFill/>
            <a:prstDash val="solid"/>
          </a:ln>
          <a:effectLst>
            <a:outerShdw blurRad="50800" dist="38100" dir="2700000" algn="tl" rotWithShape="0">
              <a:prstClr val="black">
                <a:alpha val="40000"/>
              </a:prstClr>
            </a:outerShdw>
          </a:effectLst>
        </p:spPr>
        <p:txBody>
          <a:bodyPr lIns="91440" tIns="91440" rIns="91440" bIns="91440" rtlCol="0" anchor="ctr">
            <a:noAutofit/>
          </a:bodyPr>
          <a:lstStyle>
            <a:defPPr>
              <a:defRPr lang="en-US"/>
            </a:defPPr>
            <a:lvl1pPr marL="0" algn="l" defTabSz="1042873" rtl="0" eaLnBrk="1" latinLnBrk="0" hangingPunct="1">
              <a:defRPr sz="2053" kern="120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44546A"/>
              </a:solidFill>
              <a:effectLst/>
              <a:uLnTx/>
              <a:uFillTx/>
              <a:latin typeface="Verdana"/>
              <a:ea typeface="+mn-ea"/>
              <a:cs typeface="+mn-cs"/>
            </a:endParaRPr>
          </a:p>
        </p:txBody>
      </p:sp>
      <p:sp>
        <p:nvSpPr>
          <p:cNvPr id="65" name="Right Arrow 41"/>
          <p:cNvSpPr/>
          <p:nvPr/>
        </p:nvSpPr>
        <p:spPr>
          <a:xfrm>
            <a:off x="670054" y="4344483"/>
            <a:ext cx="9235946" cy="1821582"/>
          </a:xfrm>
          <a:prstGeom prst="rightArrow">
            <a:avLst>
              <a:gd name="adj1" fmla="val 66450"/>
              <a:gd name="adj2" fmla="val 50000"/>
            </a:avLst>
          </a:prstGeom>
          <a:solidFill>
            <a:srgbClr val="FFF7FA"/>
          </a:solidFill>
          <a:ln w="12700" cap="flat" cmpd="sng" algn="ctr">
            <a:noFill/>
            <a:prstDash val="solid"/>
          </a:ln>
          <a:effectLst>
            <a:outerShdw blurRad="50800" dist="38100" dir="2700000" algn="tl" rotWithShape="0">
              <a:prstClr val="black">
                <a:alpha val="40000"/>
              </a:prstClr>
            </a:outerShdw>
          </a:effectLst>
        </p:spPr>
        <p:txBody>
          <a:bodyPr lIns="91440" tIns="91440" rIns="91440" bIns="91440" rtlCol="0" anchor="ctr">
            <a:noAutofit/>
          </a:bodyPr>
          <a:lstStyle>
            <a:defPPr>
              <a:defRPr lang="en-US"/>
            </a:defPPr>
            <a:lvl1pPr marL="0" algn="l" defTabSz="1042873" rtl="0" eaLnBrk="1" latinLnBrk="0" hangingPunct="1">
              <a:defRPr sz="2053" kern="120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44546A"/>
              </a:solidFill>
              <a:effectLst/>
              <a:uLnTx/>
              <a:uFillTx/>
              <a:latin typeface="Verdana"/>
              <a:ea typeface="+mn-ea"/>
              <a:cs typeface="+mn-cs"/>
            </a:endParaRPr>
          </a:p>
        </p:txBody>
      </p:sp>
      <p:sp>
        <p:nvSpPr>
          <p:cNvPr id="66" name="Flowchart: Data 9"/>
          <p:cNvSpPr/>
          <p:nvPr/>
        </p:nvSpPr>
        <p:spPr>
          <a:xfrm>
            <a:off x="979418" y="1359650"/>
            <a:ext cx="2317659" cy="4511475"/>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13050"/>
              <a:gd name="connsiteY0" fmla="*/ 10000 h 10000"/>
              <a:gd name="connsiteX1" fmla="*/ 2000 w 13050"/>
              <a:gd name="connsiteY1" fmla="*/ 0 h 10000"/>
              <a:gd name="connsiteX2" fmla="*/ 13050 w 13050"/>
              <a:gd name="connsiteY2" fmla="*/ 0 h 10000"/>
              <a:gd name="connsiteX3" fmla="*/ 8000 w 13050"/>
              <a:gd name="connsiteY3" fmla="*/ 10000 h 10000"/>
              <a:gd name="connsiteX4" fmla="*/ 0 w 13050"/>
              <a:gd name="connsiteY4" fmla="*/ 10000 h 10000"/>
              <a:gd name="connsiteX0" fmla="*/ 0 w 13050"/>
              <a:gd name="connsiteY0" fmla="*/ 10000 h 10000"/>
              <a:gd name="connsiteX1" fmla="*/ 5300 w 13050"/>
              <a:gd name="connsiteY1" fmla="*/ 0 h 10000"/>
              <a:gd name="connsiteX2" fmla="*/ 13050 w 13050"/>
              <a:gd name="connsiteY2" fmla="*/ 0 h 10000"/>
              <a:gd name="connsiteX3" fmla="*/ 8000 w 13050"/>
              <a:gd name="connsiteY3" fmla="*/ 10000 h 10000"/>
              <a:gd name="connsiteX4" fmla="*/ 0 w 13050"/>
              <a:gd name="connsiteY4" fmla="*/ 1000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050" h="10000">
                <a:moveTo>
                  <a:pt x="0" y="10000"/>
                </a:moveTo>
                <a:lnTo>
                  <a:pt x="5300" y="0"/>
                </a:lnTo>
                <a:lnTo>
                  <a:pt x="13050" y="0"/>
                </a:lnTo>
                <a:lnTo>
                  <a:pt x="8000" y="10000"/>
                </a:lnTo>
                <a:lnTo>
                  <a:pt x="0" y="10000"/>
                </a:lnTo>
                <a:close/>
              </a:path>
            </a:pathLst>
          </a:custGeom>
          <a:solidFill>
            <a:sysClr val="window" lastClr="FFFFFF">
              <a:alpha val="74902"/>
            </a:sysClr>
          </a:solidFill>
          <a:ln w="12700" cap="flat" cmpd="sng" algn="ctr">
            <a:noFill/>
            <a:prstDash val="solid"/>
          </a:ln>
          <a:effectLst/>
        </p:spPr>
        <p:txBody>
          <a:bodyPr lIns="91440" tIns="91440" rIns="91440" bIns="91440" rtlCol="0" anchor="ctr">
            <a:noAutofit/>
          </a:bodyPr>
          <a:lstStyle>
            <a:defPPr>
              <a:defRPr lang="en-US"/>
            </a:defPPr>
            <a:lvl1pPr marL="0" algn="l" defTabSz="1042873" rtl="0" eaLnBrk="1" latinLnBrk="0" hangingPunct="1">
              <a:defRPr sz="2053" kern="120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prstClr val="white"/>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44546A"/>
              </a:solidFill>
              <a:effectLst/>
              <a:uLnTx/>
              <a:uFillTx/>
              <a:latin typeface="Verdana"/>
              <a:ea typeface="+mn-ea"/>
              <a:cs typeface="+mn-cs"/>
            </a:endParaRPr>
          </a:p>
        </p:txBody>
      </p:sp>
      <p:sp>
        <p:nvSpPr>
          <p:cNvPr id="67" name="Half Frame 66"/>
          <p:cNvSpPr/>
          <p:nvPr/>
        </p:nvSpPr>
        <p:spPr>
          <a:xfrm rot="8142470">
            <a:off x="3705547" y="1791086"/>
            <a:ext cx="327828" cy="288147"/>
          </a:xfrm>
          <a:prstGeom prst="halfFrame">
            <a:avLst>
              <a:gd name="adj1" fmla="val 26576"/>
              <a:gd name="adj2" fmla="val 25856"/>
            </a:avLst>
          </a:prstGeom>
          <a:solidFill>
            <a:schemeClr val="tx1"/>
          </a:solidFill>
          <a:ln w="12700" cap="flat" cmpd="sng" algn="ctr">
            <a:noFill/>
            <a:prstDash val="solid"/>
          </a:ln>
          <a:effectLst/>
        </p:spPr>
        <p:txBody>
          <a:bodyPr wrap="square" lIns="36000" tIns="36000" rIns="36000" bIns="36000" rtlCol="0" anchor="ctr">
            <a:spAutoFit/>
          </a:bodyPr>
          <a:lstStyle>
            <a:defPPr>
              <a:defRPr lang="en-US"/>
            </a:defPPr>
            <a:lvl1pPr marL="0" algn="l" defTabSz="1042873" rtl="0" eaLnBrk="1" latinLnBrk="0" hangingPunct="1">
              <a:defRPr sz="2053" kern="120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86BC22"/>
              </a:solidFill>
              <a:effectLst/>
              <a:uLnTx/>
              <a:uFillTx/>
              <a:latin typeface="Verdana"/>
              <a:ea typeface="+mn-ea"/>
              <a:cs typeface="+mn-cs"/>
            </a:endParaRPr>
          </a:p>
        </p:txBody>
      </p:sp>
      <p:sp>
        <p:nvSpPr>
          <p:cNvPr id="68" name="TextBox 44"/>
          <p:cNvSpPr txBox="1"/>
          <p:nvPr/>
        </p:nvSpPr>
        <p:spPr>
          <a:xfrm>
            <a:off x="3189892" y="1309518"/>
            <a:ext cx="881590" cy="1231106"/>
          </a:xfrm>
          <a:prstGeom prst="rect">
            <a:avLst/>
          </a:prstGeom>
          <a:noFill/>
        </p:spPr>
        <p:txBody>
          <a:bodyPr wrap="square" lIns="0" tIns="0" rIns="0" bIns="0" rtlCol="0">
            <a:spAutoFit/>
          </a:bodyPr>
          <a:lstStyle>
            <a:defPPr>
              <a:defRPr lang="en-US"/>
            </a:defPPr>
            <a:lvl1pPr marL="0" algn="l" defTabSz="1042873" rtl="0" eaLnBrk="1" latinLnBrk="0" hangingPunct="1">
              <a:defRPr sz="2053" kern="120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0" cap="none" spc="0" normalizeH="0" baseline="0" noProof="0" dirty="0">
                <a:ln>
                  <a:noFill/>
                </a:ln>
                <a:solidFill>
                  <a:prstClr val="black"/>
                </a:solidFill>
                <a:effectLst/>
                <a:uLnTx/>
                <a:uFillTx/>
                <a:latin typeface="Calibri"/>
                <a:ea typeface="+mn-ea"/>
                <a:cs typeface="+mn-cs"/>
              </a:rPr>
              <a:t>1</a:t>
            </a:r>
          </a:p>
        </p:txBody>
      </p:sp>
      <p:sp>
        <p:nvSpPr>
          <p:cNvPr id="87" name="TextBox 46"/>
          <p:cNvSpPr txBox="1"/>
          <p:nvPr/>
        </p:nvSpPr>
        <p:spPr>
          <a:xfrm>
            <a:off x="2817118" y="2885925"/>
            <a:ext cx="881590" cy="1231106"/>
          </a:xfrm>
          <a:prstGeom prst="rect">
            <a:avLst/>
          </a:prstGeom>
          <a:noFill/>
        </p:spPr>
        <p:txBody>
          <a:bodyPr wrap="square" lIns="0" tIns="0" rIns="0" bIns="0" rtlCol="0">
            <a:spAutoFit/>
          </a:bodyPr>
          <a:lstStyle>
            <a:defPPr>
              <a:defRPr lang="en-US"/>
            </a:defPPr>
            <a:lvl1pPr marL="0" algn="l" defTabSz="1042873" rtl="0" eaLnBrk="1" latinLnBrk="0" hangingPunct="1">
              <a:defRPr sz="2053" kern="120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0" cap="none" spc="0" normalizeH="0" baseline="0" noProof="0" dirty="0">
                <a:ln>
                  <a:noFill/>
                </a:ln>
                <a:solidFill>
                  <a:prstClr val="black"/>
                </a:solidFill>
                <a:effectLst/>
                <a:uLnTx/>
                <a:uFillTx/>
                <a:latin typeface="Calibri"/>
                <a:ea typeface="+mn-ea"/>
                <a:cs typeface="+mn-cs"/>
              </a:rPr>
              <a:t>2</a:t>
            </a:r>
          </a:p>
        </p:txBody>
      </p:sp>
      <p:sp>
        <p:nvSpPr>
          <p:cNvPr id="90" name="Half Frame 89"/>
          <p:cNvSpPr/>
          <p:nvPr/>
        </p:nvSpPr>
        <p:spPr>
          <a:xfrm rot="8142470">
            <a:off x="3051270" y="5076301"/>
            <a:ext cx="327644" cy="288147"/>
          </a:xfrm>
          <a:prstGeom prst="halfFrame">
            <a:avLst>
              <a:gd name="adj1" fmla="val 26576"/>
              <a:gd name="adj2" fmla="val 25856"/>
            </a:avLst>
          </a:prstGeom>
          <a:solidFill>
            <a:schemeClr val="tx1"/>
          </a:solidFill>
          <a:ln w="12700" cap="flat" cmpd="sng" algn="ctr">
            <a:noFill/>
            <a:prstDash val="solid"/>
          </a:ln>
          <a:effectLst/>
        </p:spPr>
        <p:txBody>
          <a:bodyPr wrap="square" lIns="36000" tIns="36000" rIns="36000" bIns="36000" rtlCol="0" anchor="ctr">
            <a:spAutoFit/>
          </a:bodyPr>
          <a:lstStyle>
            <a:defPPr>
              <a:defRPr lang="en-US"/>
            </a:defPPr>
            <a:lvl1pPr marL="0" algn="l" defTabSz="1042873" rtl="0" eaLnBrk="1" latinLnBrk="0" hangingPunct="1">
              <a:defRPr sz="2053" kern="120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prstClr val="black"/>
              </a:solidFill>
              <a:effectLst/>
              <a:uLnTx/>
              <a:uFillTx/>
              <a:latin typeface="Verdana"/>
              <a:ea typeface="+mn-ea"/>
              <a:cs typeface="+mn-cs"/>
            </a:endParaRPr>
          </a:p>
        </p:txBody>
      </p:sp>
      <p:sp>
        <p:nvSpPr>
          <p:cNvPr id="91" name="TextBox 48"/>
          <p:cNvSpPr txBox="1"/>
          <p:nvPr/>
        </p:nvSpPr>
        <p:spPr>
          <a:xfrm>
            <a:off x="2518432" y="4640019"/>
            <a:ext cx="881590" cy="1231106"/>
          </a:xfrm>
          <a:prstGeom prst="rect">
            <a:avLst/>
          </a:prstGeom>
          <a:noFill/>
        </p:spPr>
        <p:txBody>
          <a:bodyPr wrap="square" lIns="0" tIns="0" rIns="0" bIns="0" rtlCol="0">
            <a:spAutoFit/>
          </a:bodyPr>
          <a:lstStyle>
            <a:defPPr>
              <a:defRPr lang="en-US"/>
            </a:defPPr>
            <a:lvl1pPr marL="0" algn="l" defTabSz="1042873" rtl="0" eaLnBrk="1" latinLnBrk="0" hangingPunct="1">
              <a:defRPr sz="2053" kern="120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0" cap="none" spc="0" normalizeH="0" baseline="0" noProof="0" dirty="0">
                <a:ln>
                  <a:noFill/>
                </a:ln>
                <a:solidFill>
                  <a:prstClr val="black"/>
                </a:solidFill>
                <a:effectLst/>
                <a:uLnTx/>
                <a:uFillTx/>
                <a:latin typeface="Calibri"/>
                <a:ea typeface="+mn-ea"/>
                <a:cs typeface="+mn-cs"/>
              </a:rPr>
              <a:t>3</a:t>
            </a:r>
          </a:p>
        </p:txBody>
      </p:sp>
      <p:sp>
        <p:nvSpPr>
          <p:cNvPr id="92" name="Rectangle 91"/>
          <p:cNvSpPr/>
          <p:nvPr/>
        </p:nvSpPr>
        <p:spPr>
          <a:xfrm>
            <a:off x="4376998" y="1517646"/>
            <a:ext cx="6161614" cy="861774"/>
          </a:xfrm>
          <a:prstGeom prst="rect">
            <a:avLst/>
          </a:prstGeom>
        </p:spPr>
        <p:txBody>
          <a:bodyPr wrap="square" lIns="0" tIns="0" rIns="0" bIns="0">
            <a:spAutoFit/>
          </a:bodyPr>
          <a:lstStyle>
            <a:defPPr>
              <a:defRPr lang="en-US"/>
            </a:defPPr>
            <a:lvl1pPr marL="0" algn="l" defTabSz="1042873" rtl="0" eaLnBrk="1" latinLnBrk="0" hangingPunct="1">
              <a:defRPr sz="2053" kern="120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just" defTabSz="1042873"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4F81BD">
                    <a:lumMod val="50000"/>
                  </a:srgbClr>
                </a:solidFill>
                <a:effectLst/>
                <a:uLnTx/>
                <a:uFillTx/>
                <a:latin typeface="Candara" pitchFamily="34" charset="0"/>
                <a:ea typeface="+mn-ea"/>
                <a:cs typeface="+mn-cs"/>
              </a:rPr>
              <a:t>Trace account from which  solitary credits were received</a:t>
            </a:r>
            <a:endParaRPr kumimoji="0" lang="en-IN" sz="2800" b="1" i="0" u="none" strike="noStrike" kern="1200" cap="none" spc="0" normalizeH="0" baseline="0" noProof="0" dirty="0">
              <a:ln>
                <a:noFill/>
              </a:ln>
              <a:solidFill>
                <a:srgbClr val="4F81BD">
                  <a:lumMod val="50000"/>
                </a:srgbClr>
              </a:solidFill>
              <a:effectLst/>
              <a:uLnTx/>
              <a:uFillTx/>
              <a:latin typeface="Candara" pitchFamily="34" charset="0"/>
              <a:ea typeface="+mn-ea"/>
              <a:cs typeface="+mn-cs"/>
            </a:endParaRPr>
          </a:p>
        </p:txBody>
      </p:sp>
      <p:sp>
        <p:nvSpPr>
          <p:cNvPr id="93" name="Rectangle 92"/>
          <p:cNvSpPr/>
          <p:nvPr/>
        </p:nvSpPr>
        <p:spPr>
          <a:xfrm>
            <a:off x="3955418" y="3141103"/>
            <a:ext cx="5996074" cy="861774"/>
          </a:xfrm>
          <a:prstGeom prst="rect">
            <a:avLst/>
          </a:prstGeom>
        </p:spPr>
        <p:txBody>
          <a:bodyPr wrap="square" lIns="0" tIns="0" rIns="0" bIns="0">
            <a:spAutoFit/>
          </a:bodyPr>
          <a:lstStyle>
            <a:defPPr>
              <a:defRPr lang="en-US"/>
            </a:defPPr>
            <a:lvl1pPr marL="0" algn="l" defTabSz="1042873" rtl="0" eaLnBrk="1" latinLnBrk="0" hangingPunct="1">
              <a:defRPr sz="2053" kern="120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just" defTabSz="1042873"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ndara" pitchFamily="34" charset="0"/>
                <a:ea typeface="+mn-ea"/>
                <a:cs typeface="+mn-cs"/>
              </a:rPr>
              <a:t>Whether funds have been returned immediately after the year end?</a:t>
            </a:r>
          </a:p>
        </p:txBody>
      </p:sp>
      <p:sp>
        <p:nvSpPr>
          <p:cNvPr id="94" name="Rectangle 93"/>
          <p:cNvSpPr/>
          <p:nvPr/>
        </p:nvSpPr>
        <p:spPr>
          <a:xfrm>
            <a:off x="3697103" y="4850207"/>
            <a:ext cx="5140817" cy="861774"/>
          </a:xfrm>
          <a:prstGeom prst="rect">
            <a:avLst/>
          </a:prstGeom>
        </p:spPr>
        <p:txBody>
          <a:bodyPr wrap="square" lIns="0" tIns="0" rIns="0" bIns="0">
            <a:spAutoFit/>
          </a:bodyPr>
          <a:lstStyle>
            <a:defPPr>
              <a:defRPr lang="en-US"/>
            </a:defPPr>
            <a:lvl1pPr marL="0" algn="l" defTabSz="1042873" rtl="0" eaLnBrk="1" latinLnBrk="0" hangingPunct="1">
              <a:defRPr sz="2053" kern="120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just" defTabSz="1042873"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4F81BD">
                    <a:lumMod val="50000"/>
                  </a:srgbClr>
                </a:solidFill>
                <a:effectLst/>
                <a:uLnTx/>
                <a:uFillTx/>
                <a:latin typeface="Candara" pitchFamily="34" charset="0"/>
                <a:ea typeface="+mn-ea"/>
                <a:cs typeface="+mn-cs"/>
              </a:rPr>
              <a:t>Whether from </a:t>
            </a:r>
            <a:r>
              <a:rPr kumimoji="0" lang="en-US" sz="2800" b="1" i="0" u="none" strike="noStrike" kern="1200" cap="none" spc="0" normalizeH="0" baseline="0" noProof="0" dirty="0" err="1">
                <a:ln>
                  <a:noFill/>
                </a:ln>
                <a:solidFill>
                  <a:srgbClr val="4F81BD">
                    <a:lumMod val="50000"/>
                  </a:srgbClr>
                </a:solidFill>
                <a:effectLst/>
                <a:uLnTx/>
                <a:uFillTx/>
                <a:latin typeface="Candara" pitchFamily="34" charset="0"/>
                <a:ea typeface="+mn-ea"/>
                <a:cs typeface="+mn-cs"/>
              </a:rPr>
              <a:t>unutilised</a:t>
            </a:r>
            <a:r>
              <a:rPr kumimoji="0" lang="en-US" sz="2800" b="1" i="0" u="none" strike="noStrike" kern="1200" cap="none" spc="0" normalizeH="0" baseline="0" noProof="0" dirty="0">
                <a:ln>
                  <a:noFill/>
                </a:ln>
                <a:solidFill>
                  <a:srgbClr val="4F81BD">
                    <a:lumMod val="50000"/>
                  </a:srgbClr>
                </a:solidFill>
                <a:effectLst/>
                <a:uLnTx/>
                <a:uFillTx/>
                <a:latin typeface="Candara" pitchFamily="34" charset="0"/>
                <a:ea typeface="+mn-ea"/>
                <a:cs typeface="+mn-cs"/>
              </a:rPr>
              <a:t> limits of one of the banks borrower</a:t>
            </a:r>
            <a:endParaRPr kumimoji="0" lang="en-IN" sz="2800" b="1" i="0" u="none" strike="noStrike" kern="1200" cap="none" spc="0" normalizeH="0" baseline="0" noProof="0" dirty="0">
              <a:ln>
                <a:noFill/>
              </a:ln>
              <a:solidFill>
                <a:srgbClr val="4F81BD">
                  <a:lumMod val="50000"/>
                </a:srgbClr>
              </a:solidFill>
              <a:effectLst/>
              <a:uLnTx/>
              <a:uFillTx/>
              <a:latin typeface="Candara" pitchFamily="34" charset="0"/>
              <a:ea typeface="+mn-ea"/>
              <a:cs typeface="+mn-cs"/>
            </a:endParaRPr>
          </a:p>
        </p:txBody>
      </p:sp>
      <p:grpSp>
        <p:nvGrpSpPr>
          <p:cNvPr id="2" name="Group 94"/>
          <p:cNvGrpSpPr>
            <a:grpSpLocks noChangeAspect="1"/>
          </p:cNvGrpSpPr>
          <p:nvPr/>
        </p:nvGrpSpPr>
        <p:grpSpPr bwMode="auto">
          <a:xfrm>
            <a:off x="1950330" y="1552531"/>
            <a:ext cx="959404" cy="719401"/>
            <a:chOff x="400" y="1576"/>
            <a:chExt cx="340" cy="340"/>
          </a:xfrm>
          <a:solidFill>
            <a:schemeClr val="bg1"/>
          </a:solidFill>
        </p:grpSpPr>
        <p:sp>
          <p:nvSpPr>
            <p:cNvPr id="106" name="Freeform 473"/>
            <p:cNvSpPr>
              <a:spLocks noEditPoints="1"/>
            </p:cNvSpPr>
            <p:nvPr/>
          </p:nvSpPr>
          <p:spPr bwMode="auto">
            <a:xfrm>
              <a:off x="499" y="1654"/>
              <a:ext cx="170" cy="184"/>
            </a:xfrm>
            <a:custGeom>
              <a:avLst/>
              <a:gdLst>
                <a:gd name="T0" fmla="*/ 11 w 256"/>
                <a:gd name="T1" fmla="*/ 277 h 277"/>
                <a:gd name="T2" fmla="*/ 5 w 256"/>
                <a:gd name="T3" fmla="*/ 276 h 277"/>
                <a:gd name="T4" fmla="*/ 0 w 256"/>
                <a:gd name="T5" fmla="*/ 267 h 277"/>
                <a:gd name="T6" fmla="*/ 0 w 256"/>
                <a:gd name="T7" fmla="*/ 11 h 277"/>
                <a:gd name="T8" fmla="*/ 5 w 256"/>
                <a:gd name="T9" fmla="*/ 1 h 277"/>
                <a:gd name="T10" fmla="*/ 16 w 256"/>
                <a:gd name="T11" fmla="*/ 1 h 277"/>
                <a:gd name="T12" fmla="*/ 250 w 256"/>
                <a:gd name="T13" fmla="*/ 129 h 277"/>
                <a:gd name="T14" fmla="*/ 256 w 256"/>
                <a:gd name="T15" fmla="*/ 139 h 277"/>
                <a:gd name="T16" fmla="*/ 250 w 256"/>
                <a:gd name="T17" fmla="*/ 148 h 277"/>
                <a:gd name="T18" fmla="*/ 16 w 256"/>
                <a:gd name="T19" fmla="*/ 276 h 277"/>
                <a:gd name="T20" fmla="*/ 11 w 256"/>
                <a:gd name="T21" fmla="*/ 277 h 277"/>
                <a:gd name="T22" fmla="*/ 21 w 256"/>
                <a:gd name="T23" fmla="*/ 29 h 277"/>
                <a:gd name="T24" fmla="*/ 21 w 256"/>
                <a:gd name="T25" fmla="*/ 249 h 277"/>
                <a:gd name="T26" fmla="*/ 223 w 256"/>
                <a:gd name="T27" fmla="*/ 139 h 277"/>
                <a:gd name="T28" fmla="*/ 21 w 256"/>
                <a:gd name="T29" fmla="*/ 29 h 2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56" h="277">
                  <a:moveTo>
                    <a:pt x="11" y="277"/>
                  </a:moveTo>
                  <a:cubicBezTo>
                    <a:pt x="9" y="277"/>
                    <a:pt x="7" y="277"/>
                    <a:pt x="5" y="276"/>
                  </a:cubicBezTo>
                  <a:cubicBezTo>
                    <a:pt x="2" y="274"/>
                    <a:pt x="0" y="270"/>
                    <a:pt x="0" y="267"/>
                  </a:cubicBezTo>
                  <a:cubicBezTo>
                    <a:pt x="0" y="11"/>
                    <a:pt x="0" y="11"/>
                    <a:pt x="0" y="11"/>
                  </a:cubicBezTo>
                  <a:cubicBezTo>
                    <a:pt x="0" y="7"/>
                    <a:pt x="2" y="3"/>
                    <a:pt x="5" y="1"/>
                  </a:cubicBezTo>
                  <a:cubicBezTo>
                    <a:pt x="8" y="0"/>
                    <a:pt x="12" y="0"/>
                    <a:pt x="16" y="1"/>
                  </a:cubicBezTo>
                  <a:cubicBezTo>
                    <a:pt x="250" y="129"/>
                    <a:pt x="250" y="129"/>
                    <a:pt x="250" y="129"/>
                  </a:cubicBezTo>
                  <a:cubicBezTo>
                    <a:pt x="254" y="131"/>
                    <a:pt x="256" y="135"/>
                    <a:pt x="256" y="139"/>
                  </a:cubicBezTo>
                  <a:cubicBezTo>
                    <a:pt x="256" y="143"/>
                    <a:pt x="254" y="146"/>
                    <a:pt x="250" y="148"/>
                  </a:cubicBezTo>
                  <a:cubicBezTo>
                    <a:pt x="16" y="276"/>
                    <a:pt x="16" y="276"/>
                    <a:pt x="16" y="276"/>
                  </a:cubicBezTo>
                  <a:cubicBezTo>
                    <a:pt x="14" y="277"/>
                    <a:pt x="12" y="277"/>
                    <a:pt x="11" y="277"/>
                  </a:cubicBezTo>
                  <a:close/>
                  <a:moveTo>
                    <a:pt x="21" y="29"/>
                  </a:moveTo>
                  <a:cubicBezTo>
                    <a:pt x="21" y="249"/>
                    <a:pt x="21" y="249"/>
                    <a:pt x="21" y="249"/>
                  </a:cubicBezTo>
                  <a:cubicBezTo>
                    <a:pt x="223" y="139"/>
                    <a:pt x="223" y="139"/>
                    <a:pt x="223" y="139"/>
                  </a:cubicBezTo>
                  <a:lnTo>
                    <a:pt x="21" y="29"/>
                  </a:lnTo>
                  <a:close/>
                </a:path>
              </a:pathLst>
            </a:custGeom>
            <a:solidFill>
              <a:schemeClr val="tx1"/>
            </a:solidFill>
            <a:ln>
              <a:noFill/>
            </a:ln>
            <a:extLst>
              <a:ext uri="{91240B29-F687-4f45-9708-019B960494DF}">
                <a14:hiddenLine xmlns:lc="http://schemas.openxmlformats.org/drawingml/2006/lockedCanvas"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1042873" rtl="0" eaLnBrk="1" latinLnBrk="0" hangingPunct="1">
                <a:defRPr sz="2053" kern="120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l" defTabSz="1042873" rtl="0" eaLnBrk="1" fontAlgn="auto" latinLnBrk="0" hangingPunct="1">
                <a:lnSpc>
                  <a:spcPct val="100000"/>
                </a:lnSpc>
                <a:spcBef>
                  <a:spcPts val="0"/>
                </a:spcBef>
                <a:spcAft>
                  <a:spcPts val="0"/>
                </a:spcAft>
                <a:buClrTx/>
                <a:buSzTx/>
                <a:buFontTx/>
                <a:buNone/>
                <a:tabLst/>
                <a:defRPr/>
              </a:pPr>
              <a:endParaRPr kumimoji="0" lang="en-GB" sz="2053" b="0" i="0" u="none" strike="noStrike" kern="1200" cap="none" spc="0" normalizeH="0" baseline="0" noProof="0" dirty="0">
                <a:ln>
                  <a:noFill/>
                </a:ln>
                <a:solidFill>
                  <a:prstClr val="black"/>
                </a:solidFill>
                <a:effectLst/>
                <a:uLnTx/>
                <a:uFillTx/>
                <a:latin typeface="Calibri"/>
                <a:ea typeface="+mn-ea"/>
                <a:cs typeface="+mn-cs"/>
              </a:endParaRPr>
            </a:p>
          </p:txBody>
        </p:sp>
        <p:sp>
          <p:nvSpPr>
            <p:cNvPr id="110" name="Freeform 474"/>
            <p:cNvSpPr>
              <a:spLocks noEditPoints="1"/>
            </p:cNvSpPr>
            <p:nvPr/>
          </p:nvSpPr>
          <p:spPr bwMode="auto">
            <a:xfrm>
              <a:off x="400" y="1576"/>
              <a:ext cx="340" cy="340"/>
            </a:xfrm>
            <a:custGeom>
              <a:avLst/>
              <a:gdLst>
                <a:gd name="T0" fmla="*/ 256 w 512"/>
                <a:gd name="T1" fmla="*/ 21 h 512"/>
                <a:gd name="T2" fmla="*/ 490 w 512"/>
                <a:gd name="T3" fmla="*/ 256 h 512"/>
                <a:gd name="T4" fmla="*/ 256 w 512"/>
                <a:gd name="T5" fmla="*/ 490 h 512"/>
                <a:gd name="T6" fmla="*/ 21 w 512"/>
                <a:gd name="T7" fmla="*/ 256 h 512"/>
                <a:gd name="T8" fmla="*/ 256 w 512"/>
                <a:gd name="T9" fmla="*/ 21 h 512"/>
                <a:gd name="T10" fmla="*/ 256 w 512"/>
                <a:gd name="T11" fmla="*/ 0 h 512"/>
                <a:gd name="T12" fmla="*/ 0 w 512"/>
                <a:gd name="T13" fmla="*/ 256 h 512"/>
                <a:gd name="T14" fmla="*/ 256 w 512"/>
                <a:gd name="T15" fmla="*/ 512 h 512"/>
                <a:gd name="T16" fmla="*/ 512 w 512"/>
                <a:gd name="T17" fmla="*/ 256 h 512"/>
                <a:gd name="T18" fmla="*/ 256 w 512"/>
                <a:gd name="T19" fmla="*/ 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2" h="512">
                  <a:moveTo>
                    <a:pt x="256" y="21"/>
                  </a:moveTo>
                  <a:cubicBezTo>
                    <a:pt x="385" y="21"/>
                    <a:pt x="490" y="126"/>
                    <a:pt x="490" y="256"/>
                  </a:cubicBezTo>
                  <a:cubicBezTo>
                    <a:pt x="490" y="385"/>
                    <a:pt x="385" y="490"/>
                    <a:pt x="256" y="490"/>
                  </a:cubicBezTo>
                  <a:cubicBezTo>
                    <a:pt x="126" y="490"/>
                    <a:pt x="21" y="385"/>
                    <a:pt x="21" y="256"/>
                  </a:cubicBezTo>
                  <a:cubicBezTo>
                    <a:pt x="21" y="126"/>
                    <a:pt x="126" y="21"/>
                    <a:pt x="256" y="21"/>
                  </a:cubicBezTo>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path>
              </a:pathLst>
            </a:custGeom>
            <a:solidFill>
              <a:schemeClr val="tx1"/>
            </a:solidFill>
            <a:ln>
              <a:noFill/>
            </a:ln>
            <a:extLst>
              <a:ext uri="{91240B29-F687-4f45-9708-019B960494DF}">
                <a14:hiddenLine xmlns:lc="http://schemas.openxmlformats.org/drawingml/2006/lockedCanvas"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1042873" rtl="0" eaLnBrk="1" latinLnBrk="0" hangingPunct="1">
                <a:defRPr sz="2053" kern="120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l" defTabSz="1042873" rtl="0" eaLnBrk="1" fontAlgn="auto" latinLnBrk="0" hangingPunct="1">
                <a:lnSpc>
                  <a:spcPct val="100000"/>
                </a:lnSpc>
                <a:spcBef>
                  <a:spcPts val="0"/>
                </a:spcBef>
                <a:spcAft>
                  <a:spcPts val="0"/>
                </a:spcAft>
                <a:buClrTx/>
                <a:buSzTx/>
                <a:buFontTx/>
                <a:buNone/>
                <a:tabLst/>
                <a:defRPr/>
              </a:pPr>
              <a:endParaRPr kumimoji="0" lang="en-GB" sz="2053" b="0" i="0" u="none" strike="noStrike" kern="1200" cap="none" spc="0" normalizeH="0" baseline="0" noProof="0" dirty="0">
                <a:ln>
                  <a:noFill/>
                </a:ln>
                <a:solidFill>
                  <a:prstClr val="black"/>
                </a:solidFill>
                <a:effectLst/>
                <a:uLnTx/>
                <a:uFillTx/>
                <a:latin typeface="Calibri"/>
                <a:ea typeface="+mn-ea"/>
                <a:cs typeface="+mn-cs"/>
              </a:endParaRPr>
            </a:p>
          </p:txBody>
        </p:sp>
      </p:grpSp>
      <p:grpSp>
        <p:nvGrpSpPr>
          <p:cNvPr id="3" name="Group 95"/>
          <p:cNvGrpSpPr>
            <a:grpSpLocks noChangeAspect="1"/>
          </p:cNvGrpSpPr>
          <p:nvPr/>
        </p:nvGrpSpPr>
        <p:grpSpPr bwMode="auto">
          <a:xfrm>
            <a:off x="1649013" y="3109286"/>
            <a:ext cx="966809" cy="724953"/>
            <a:chOff x="2709" y="6"/>
            <a:chExt cx="340" cy="340"/>
          </a:xfrm>
          <a:solidFill>
            <a:schemeClr val="bg1"/>
          </a:solidFill>
        </p:grpSpPr>
        <p:sp>
          <p:nvSpPr>
            <p:cNvPr id="102" name="Freeform 36"/>
            <p:cNvSpPr>
              <a:spLocks noEditPoints="1"/>
            </p:cNvSpPr>
            <p:nvPr/>
          </p:nvSpPr>
          <p:spPr bwMode="auto">
            <a:xfrm>
              <a:off x="2779" y="84"/>
              <a:ext cx="71" cy="92"/>
            </a:xfrm>
            <a:custGeom>
              <a:avLst/>
              <a:gdLst>
                <a:gd name="T0" fmla="*/ 54 w 107"/>
                <a:gd name="T1" fmla="*/ 139 h 139"/>
                <a:gd name="T2" fmla="*/ 61 w 107"/>
                <a:gd name="T3" fmla="*/ 136 h 139"/>
                <a:gd name="T4" fmla="*/ 107 w 107"/>
                <a:gd name="T5" fmla="*/ 53 h 139"/>
                <a:gd name="T6" fmla="*/ 54 w 107"/>
                <a:gd name="T7" fmla="*/ 0 h 139"/>
                <a:gd name="T8" fmla="*/ 0 w 107"/>
                <a:gd name="T9" fmla="*/ 53 h 139"/>
                <a:gd name="T10" fmla="*/ 46 w 107"/>
                <a:gd name="T11" fmla="*/ 136 h 139"/>
                <a:gd name="T12" fmla="*/ 54 w 107"/>
                <a:gd name="T13" fmla="*/ 139 h 139"/>
                <a:gd name="T14" fmla="*/ 54 w 107"/>
                <a:gd name="T15" fmla="*/ 21 h 139"/>
                <a:gd name="T16" fmla="*/ 86 w 107"/>
                <a:gd name="T17" fmla="*/ 53 h 139"/>
                <a:gd name="T18" fmla="*/ 54 w 107"/>
                <a:gd name="T19" fmla="*/ 113 h 139"/>
                <a:gd name="T20" fmla="*/ 22 w 107"/>
                <a:gd name="T21" fmla="*/ 53 h 139"/>
                <a:gd name="T22" fmla="*/ 54 w 107"/>
                <a:gd name="T23" fmla="*/ 21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7" h="139">
                  <a:moveTo>
                    <a:pt x="54" y="139"/>
                  </a:moveTo>
                  <a:cubicBezTo>
                    <a:pt x="56" y="139"/>
                    <a:pt x="59" y="138"/>
                    <a:pt x="61" y="136"/>
                  </a:cubicBezTo>
                  <a:cubicBezTo>
                    <a:pt x="107" y="90"/>
                    <a:pt x="107" y="55"/>
                    <a:pt x="107" y="53"/>
                  </a:cubicBezTo>
                  <a:cubicBezTo>
                    <a:pt x="107" y="24"/>
                    <a:pt x="83" y="0"/>
                    <a:pt x="54" y="0"/>
                  </a:cubicBezTo>
                  <a:cubicBezTo>
                    <a:pt x="24" y="0"/>
                    <a:pt x="0" y="24"/>
                    <a:pt x="0" y="53"/>
                  </a:cubicBezTo>
                  <a:cubicBezTo>
                    <a:pt x="0" y="55"/>
                    <a:pt x="0" y="90"/>
                    <a:pt x="46" y="136"/>
                  </a:cubicBezTo>
                  <a:cubicBezTo>
                    <a:pt x="48" y="138"/>
                    <a:pt x="51" y="139"/>
                    <a:pt x="54" y="139"/>
                  </a:cubicBezTo>
                  <a:close/>
                  <a:moveTo>
                    <a:pt x="54" y="21"/>
                  </a:moveTo>
                  <a:cubicBezTo>
                    <a:pt x="71" y="21"/>
                    <a:pt x="86" y="36"/>
                    <a:pt x="86" y="53"/>
                  </a:cubicBezTo>
                  <a:cubicBezTo>
                    <a:pt x="86" y="54"/>
                    <a:pt x="85" y="78"/>
                    <a:pt x="54" y="113"/>
                  </a:cubicBezTo>
                  <a:cubicBezTo>
                    <a:pt x="23" y="78"/>
                    <a:pt x="22" y="54"/>
                    <a:pt x="22" y="53"/>
                  </a:cubicBezTo>
                  <a:cubicBezTo>
                    <a:pt x="22" y="36"/>
                    <a:pt x="36" y="21"/>
                    <a:pt x="54" y="21"/>
                  </a:cubicBezTo>
                  <a:close/>
                </a:path>
              </a:pathLst>
            </a:custGeom>
            <a:solidFill>
              <a:schemeClr val="tx1"/>
            </a:solidFill>
            <a:ln>
              <a:noFill/>
            </a:ln>
            <a:extLst>
              <a:ext uri="{91240B29-F687-4f45-9708-019B960494DF}">
                <a14:hiddenLine xmlns:lc="http://schemas.openxmlformats.org/drawingml/2006/lockedCanvas"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1042873" rtl="0" eaLnBrk="1" latinLnBrk="0" hangingPunct="1">
                <a:defRPr sz="2053" kern="120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l" defTabSz="1042873" rtl="0" eaLnBrk="1" fontAlgn="auto" latinLnBrk="0" hangingPunct="1">
                <a:lnSpc>
                  <a:spcPct val="100000"/>
                </a:lnSpc>
                <a:spcBef>
                  <a:spcPts val="0"/>
                </a:spcBef>
                <a:spcAft>
                  <a:spcPts val="0"/>
                </a:spcAft>
                <a:buClrTx/>
                <a:buSzTx/>
                <a:buFontTx/>
                <a:buNone/>
                <a:tabLst/>
                <a:defRPr/>
              </a:pPr>
              <a:endParaRPr kumimoji="0" lang="en-GB" sz="2053" b="0" i="0" u="none" strike="noStrike" kern="1200" cap="none" spc="0" normalizeH="0" baseline="0" noProof="0" dirty="0">
                <a:ln>
                  <a:noFill/>
                </a:ln>
                <a:solidFill>
                  <a:prstClr val="black"/>
                </a:solidFill>
                <a:effectLst/>
                <a:uLnTx/>
                <a:uFillTx/>
                <a:latin typeface="Calibri"/>
                <a:ea typeface="+mn-ea"/>
                <a:cs typeface="+mn-cs"/>
              </a:endParaRPr>
            </a:p>
          </p:txBody>
        </p:sp>
        <p:sp>
          <p:nvSpPr>
            <p:cNvPr id="103" name="Oval 102"/>
            <p:cNvSpPr>
              <a:spLocks noChangeArrowheads="1"/>
            </p:cNvSpPr>
            <p:nvPr/>
          </p:nvSpPr>
          <p:spPr bwMode="auto">
            <a:xfrm>
              <a:off x="2808" y="112"/>
              <a:ext cx="14" cy="14"/>
            </a:xfrm>
            <a:prstGeom prst="ellipse">
              <a:avLst/>
            </a:prstGeom>
            <a:grpFill/>
            <a:ln>
              <a:noFill/>
            </a:ln>
            <a:extLst>
              <a:ext uri="{91240B29-F687-4f45-9708-019B960494DF}">
                <a14:hiddenLine xmlns:lc="http://schemas.openxmlformats.org/drawingml/2006/lockedCanvas"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1042873" rtl="0" eaLnBrk="1" latinLnBrk="0" hangingPunct="1">
                <a:defRPr sz="2053" kern="120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l" defTabSz="1042873" rtl="0" eaLnBrk="1" fontAlgn="auto" latinLnBrk="0" hangingPunct="1">
                <a:lnSpc>
                  <a:spcPct val="100000"/>
                </a:lnSpc>
                <a:spcBef>
                  <a:spcPts val="0"/>
                </a:spcBef>
                <a:spcAft>
                  <a:spcPts val="0"/>
                </a:spcAft>
                <a:buClrTx/>
                <a:buSzTx/>
                <a:buFontTx/>
                <a:buNone/>
                <a:tabLst/>
                <a:defRPr/>
              </a:pPr>
              <a:endParaRPr kumimoji="0" lang="en-GB" sz="2053" b="0" i="0" u="none" strike="noStrike" kern="1200" cap="none" spc="0" normalizeH="0" baseline="0" noProof="0" dirty="0">
                <a:ln>
                  <a:noFill/>
                </a:ln>
                <a:solidFill>
                  <a:prstClr val="black"/>
                </a:solidFill>
                <a:effectLst/>
                <a:uLnTx/>
                <a:uFillTx/>
                <a:latin typeface="Calibri"/>
                <a:ea typeface="+mn-ea"/>
                <a:cs typeface="+mn-cs"/>
              </a:endParaRPr>
            </a:p>
          </p:txBody>
        </p:sp>
        <p:sp>
          <p:nvSpPr>
            <p:cNvPr id="104" name="Freeform 38"/>
            <p:cNvSpPr>
              <a:spLocks noEditPoints="1"/>
            </p:cNvSpPr>
            <p:nvPr/>
          </p:nvSpPr>
          <p:spPr bwMode="auto">
            <a:xfrm>
              <a:off x="2808" y="105"/>
              <a:ext cx="170" cy="170"/>
            </a:xfrm>
            <a:custGeom>
              <a:avLst/>
              <a:gdLst>
                <a:gd name="T0" fmla="*/ 128 w 256"/>
                <a:gd name="T1" fmla="*/ 0 h 256"/>
                <a:gd name="T2" fmla="*/ 93 w 256"/>
                <a:gd name="T3" fmla="*/ 5 h 256"/>
                <a:gd name="T4" fmla="*/ 86 w 256"/>
                <a:gd name="T5" fmla="*/ 18 h 256"/>
                <a:gd name="T6" fmla="*/ 94 w 256"/>
                <a:gd name="T7" fmla="*/ 25 h 256"/>
                <a:gd name="T8" fmla="*/ 78 w 256"/>
                <a:gd name="T9" fmla="*/ 75 h 256"/>
                <a:gd name="T10" fmla="*/ 75 w 256"/>
                <a:gd name="T11" fmla="*/ 75 h 256"/>
                <a:gd name="T12" fmla="*/ 64 w 256"/>
                <a:gd name="T13" fmla="*/ 85 h 256"/>
                <a:gd name="T14" fmla="*/ 75 w 256"/>
                <a:gd name="T15" fmla="*/ 96 h 256"/>
                <a:gd name="T16" fmla="*/ 75 w 256"/>
                <a:gd name="T17" fmla="*/ 96 h 256"/>
                <a:gd name="T18" fmla="*/ 73 w 256"/>
                <a:gd name="T19" fmla="*/ 128 h 256"/>
                <a:gd name="T20" fmla="*/ 75 w 256"/>
                <a:gd name="T21" fmla="*/ 160 h 256"/>
                <a:gd name="T22" fmla="*/ 26 w 256"/>
                <a:gd name="T23" fmla="*/ 160 h 256"/>
                <a:gd name="T24" fmla="*/ 22 w 256"/>
                <a:gd name="T25" fmla="*/ 138 h 256"/>
                <a:gd name="T26" fmla="*/ 10 w 256"/>
                <a:gd name="T27" fmla="*/ 128 h 256"/>
                <a:gd name="T28" fmla="*/ 1 w 256"/>
                <a:gd name="T29" fmla="*/ 140 h 256"/>
                <a:gd name="T30" fmla="*/ 128 w 256"/>
                <a:gd name="T31" fmla="*/ 256 h 256"/>
                <a:gd name="T32" fmla="*/ 256 w 256"/>
                <a:gd name="T33" fmla="*/ 128 h 256"/>
                <a:gd name="T34" fmla="*/ 128 w 256"/>
                <a:gd name="T35" fmla="*/ 0 h 256"/>
                <a:gd name="T36" fmla="*/ 36 w 256"/>
                <a:gd name="T37" fmla="*/ 181 h 256"/>
                <a:gd name="T38" fmla="*/ 78 w 256"/>
                <a:gd name="T39" fmla="*/ 181 h 256"/>
                <a:gd name="T40" fmla="*/ 93 w 256"/>
                <a:gd name="T41" fmla="*/ 229 h 256"/>
                <a:gd name="T42" fmla="*/ 36 w 256"/>
                <a:gd name="T43" fmla="*/ 181 h 256"/>
                <a:gd name="T44" fmla="*/ 220 w 256"/>
                <a:gd name="T45" fmla="*/ 75 h 256"/>
                <a:gd name="T46" fmla="*/ 178 w 256"/>
                <a:gd name="T47" fmla="*/ 75 h 256"/>
                <a:gd name="T48" fmla="*/ 163 w 256"/>
                <a:gd name="T49" fmla="*/ 27 h 256"/>
                <a:gd name="T50" fmla="*/ 220 w 256"/>
                <a:gd name="T51" fmla="*/ 75 h 256"/>
                <a:gd name="T52" fmla="*/ 128 w 256"/>
                <a:gd name="T53" fmla="*/ 21 h 256"/>
                <a:gd name="T54" fmla="*/ 156 w 256"/>
                <a:gd name="T55" fmla="*/ 75 h 256"/>
                <a:gd name="T56" fmla="*/ 100 w 256"/>
                <a:gd name="T57" fmla="*/ 75 h 256"/>
                <a:gd name="T58" fmla="*/ 128 w 256"/>
                <a:gd name="T59" fmla="*/ 21 h 256"/>
                <a:gd name="T60" fmla="*/ 128 w 256"/>
                <a:gd name="T61" fmla="*/ 235 h 256"/>
                <a:gd name="T62" fmla="*/ 100 w 256"/>
                <a:gd name="T63" fmla="*/ 181 h 256"/>
                <a:gd name="T64" fmla="*/ 156 w 256"/>
                <a:gd name="T65" fmla="*/ 181 h 256"/>
                <a:gd name="T66" fmla="*/ 128 w 256"/>
                <a:gd name="T67" fmla="*/ 235 h 256"/>
                <a:gd name="T68" fmla="*/ 160 w 256"/>
                <a:gd name="T69" fmla="*/ 160 h 256"/>
                <a:gd name="T70" fmla="*/ 96 w 256"/>
                <a:gd name="T71" fmla="*/ 160 h 256"/>
                <a:gd name="T72" fmla="*/ 95 w 256"/>
                <a:gd name="T73" fmla="*/ 128 h 256"/>
                <a:gd name="T74" fmla="*/ 96 w 256"/>
                <a:gd name="T75" fmla="*/ 96 h 256"/>
                <a:gd name="T76" fmla="*/ 160 w 256"/>
                <a:gd name="T77" fmla="*/ 96 h 256"/>
                <a:gd name="T78" fmla="*/ 161 w 256"/>
                <a:gd name="T79" fmla="*/ 128 h 256"/>
                <a:gd name="T80" fmla="*/ 160 w 256"/>
                <a:gd name="T81" fmla="*/ 160 h 256"/>
                <a:gd name="T82" fmla="*/ 163 w 256"/>
                <a:gd name="T83" fmla="*/ 229 h 256"/>
                <a:gd name="T84" fmla="*/ 178 w 256"/>
                <a:gd name="T85" fmla="*/ 181 h 256"/>
                <a:gd name="T86" fmla="*/ 220 w 256"/>
                <a:gd name="T87" fmla="*/ 181 h 256"/>
                <a:gd name="T88" fmla="*/ 163 w 256"/>
                <a:gd name="T89" fmla="*/ 229 h 256"/>
                <a:gd name="T90" fmla="*/ 181 w 256"/>
                <a:gd name="T91" fmla="*/ 160 h 256"/>
                <a:gd name="T92" fmla="*/ 183 w 256"/>
                <a:gd name="T93" fmla="*/ 128 h 256"/>
                <a:gd name="T94" fmla="*/ 181 w 256"/>
                <a:gd name="T95" fmla="*/ 96 h 256"/>
                <a:gd name="T96" fmla="*/ 230 w 256"/>
                <a:gd name="T97" fmla="*/ 96 h 256"/>
                <a:gd name="T98" fmla="*/ 235 w 256"/>
                <a:gd name="T99" fmla="*/ 128 h 256"/>
                <a:gd name="T100" fmla="*/ 230 w 256"/>
                <a:gd name="T101" fmla="*/ 160 h 256"/>
                <a:gd name="T102" fmla="*/ 181 w 256"/>
                <a:gd name="T103" fmla="*/ 160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56" h="256">
                  <a:moveTo>
                    <a:pt x="128" y="0"/>
                  </a:moveTo>
                  <a:cubicBezTo>
                    <a:pt x="116" y="0"/>
                    <a:pt x="104" y="2"/>
                    <a:pt x="93" y="5"/>
                  </a:cubicBezTo>
                  <a:cubicBezTo>
                    <a:pt x="87" y="6"/>
                    <a:pt x="84" y="12"/>
                    <a:pt x="86" y="18"/>
                  </a:cubicBezTo>
                  <a:cubicBezTo>
                    <a:pt x="87" y="22"/>
                    <a:pt x="90" y="25"/>
                    <a:pt x="94" y="25"/>
                  </a:cubicBezTo>
                  <a:cubicBezTo>
                    <a:pt x="87" y="39"/>
                    <a:pt x="81" y="56"/>
                    <a:pt x="78" y="75"/>
                  </a:cubicBezTo>
                  <a:cubicBezTo>
                    <a:pt x="75" y="75"/>
                    <a:pt x="75" y="75"/>
                    <a:pt x="75" y="75"/>
                  </a:cubicBezTo>
                  <a:cubicBezTo>
                    <a:pt x="69" y="75"/>
                    <a:pt x="64" y="79"/>
                    <a:pt x="64" y="85"/>
                  </a:cubicBezTo>
                  <a:cubicBezTo>
                    <a:pt x="64" y="91"/>
                    <a:pt x="69" y="96"/>
                    <a:pt x="75" y="96"/>
                  </a:cubicBezTo>
                  <a:cubicBezTo>
                    <a:pt x="75" y="96"/>
                    <a:pt x="75" y="96"/>
                    <a:pt x="75" y="96"/>
                  </a:cubicBezTo>
                  <a:cubicBezTo>
                    <a:pt x="74" y="106"/>
                    <a:pt x="73" y="117"/>
                    <a:pt x="73" y="128"/>
                  </a:cubicBezTo>
                  <a:cubicBezTo>
                    <a:pt x="73" y="139"/>
                    <a:pt x="74" y="150"/>
                    <a:pt x="75" y="160"/>
                  </a:cubicBezTo>
                  <a:cubicBezTo>
                    <a:pt x="26" y="160"/>
                    <a:pt x="26" y="160"/>
                    <a:pt x="26" y="160"/>
                  </a:cubicBezTo>
                  <a:cubicBezTo>
                    <a:pt x="24" y="153"/>
                    <a:pt x="22" y="145"/>
                    <a:pt x="22" y="138"/>
                  </a:cubicBezTo>
                  <a:cubicBezTo>
                    <a:pt x="21" y="132"/>
                    <a:pt x="16" y="127"/>
                    <a:pt x="10" y="128"/>
                  </a:cubicBezTo>
                  <a:cubicBezTo>
                    <a:pt x="4" y="129"/>
                    <a:pt x="0" y="134"/>
                    <a:pt x="1" y="140"/>
                  </a:cubicBezTo>
                  <a:cubicBezTo>
                    <a:pt x="6" y="206"/>
                    <a:pt x="61" y="256"/>
                    <a:pt x="128" y="256"/>
                  </a:cubicBezTo>
                  <a:cubicBezTo>
                    <a:pt x="199" y="256"/>
                    <a:pt x="256" y="199"/>
                    <a:pt x="256" y="128"/>
                  </a:cubicBezTo>
                  <a:cubicBezTo>
                    <a:pt x="256" y="57"/>
                    <a:pt x="199" y="0"/>
                    <a:pt x="128" y="0"/>
                  </a:cubicBezTo>
                  <a:close/>
                  <a:moveTo>
                    <a:pt x="36" y="181"/>
                  </a:moveTo>
                  <a:cubicBezTo>
                    <a:pt x="78" y="181"/>
                    <a:pt x="78" y="181"/>
                    <a:pt x="78" y="181"/>
                  </a:cubicBezTo>
                  <a:cubicBezTo>
                    <a:pt x="81" y="200"/>
                    <a:pt x="86" y="216"/>
                    <a:pt x="93" y="229"/>
                  </a:cubicBezTo>
                  <a:cubicBezTo>
                    <a:pt x="69" y="220"/>
                    <a:pt x="48" y="204"/>
                    <a:pt x="36" y="181"/>
                  </a:cubicBezTo>
                  <a:close/>
                  <a:moveTo>
                    <a:pt x="220" y="75"/>
                  </a:moveTo>
                  <a:cubicBezTo>
                    <a:pt x="178" y="75"/>
                    <a:pt x="178" y="75"/>
                    <a:pt x="178" y="75"/>
                  </a:cubicBezTo>
                  <a:cubicBezTo>
                    <a:pt x="175" y="57"/>
                    <a:pt x="170" y="40"/>
                    <a:pt x="163" y="27"/>
                  </a:cubicBezTo>
                  <a:cubicBezTo>
                    <a:pt x="187" y="36"/>
                    <a:pt x="207" y="53"/>
                    <a:pt x="220" y="75"/>
                  </a:cubicBezTo>
                  <a:close/>
                  <a:moveTo>
                    <a:pt x="128" y="21"/>
                  </a:moveTo>
                  <a:cubicBezTo>
                    <a:pt x="137" y="21"/>
                    <a:pt x="150" y="41"/>
                    <a:pt x="156" y="75"/>
                  </a:cubicBezTo>
                  <a:cubicBezTo>
                    <a:pt x="100" y="75"/>
                    <a:pt x="100" y="75"/>
                    <a:pt x="100" y="75"/>
                  </a:cubicBezTo>
                  <a:cubicBezTo>
                    <a:pt x="106" y="41"/>
                    <a:pt x="119" y="21"/>
                    <a:pt x="128" y="21"/>
                  </a:cubicBezTo>
                  <a:close/>
                  <a:moveTo>
                    <a:pt x="128" y="235"/>
                  </a:moveTo>
                  <a:cubicBezTo>
                    <a:pt x="119" y="235"/>
                    <a:pt x="106" y="215"/>
                    <a:pt x="100" y="181"/>
                  </a:cubicBezTo>
                  <a:cubicBezTo>
                    <a:pt x="156" y="181"/>
                    <a:pt x="156" y="181"/>
                    <a:pt x="156" y="181"/>
                  </a:cubicBezTo>
                  <a:cubicBezTo>
                    <a:pt x="150" y="215"/>
                    <a:pt x="137" y="235"/>
                    <a:pt x="128" y="235"/>
                  </a:cubicBezTo>
                  <a:close/>
                  <a:moveTo>
                    <a:pt x="160" y="160"/>
                  </a:moveTo>
                  <a:cubicBezTo>
                    <a:pt x="96" y="160"/>
                    <a:pt x="96" y="160"/>
                    <a:pt x="96" y="160"/>
                  </a:cubicBezTo>
                  <a:cubicBezTo>
                    <a:pt x="95" y="150"/>
                    <a:pt x="95" y="139"/>
                    <a:pt x="95" y="128"/>
                  </a:cubicBezTo>
                  <a:cubicBezTo>
                    <a:pt x="95" y="117"/>
                    <a:pt x="95" y="106"/>
                    <a:pt x="96" y="96"/>
                  </a:cubicBezTo>
                  <a:cubicBezTo>
                    <a:pt x="160" y="96"/>
                    <a:pt x="160" y="96"/>
                    <a:pt x="160" y="96"/>
                  </a:cubicBezTo>
                  <a:cubicBezTo>
                    <a:pt x="161" y="106"/>
                    <a:pt x="161" y="117"/>
                    <a:pt x="161" y="128"/>
                  </a:cubicBezTo>
                  <a:cubicBezTo>
                    <a:pt x="161" y="139"/>
                    <a:pt x="161" y="150"/>
                    <a:pt x="160" y="160"/>
                  </a:cubicBezTo>
                  <a:close/>
                  <a:moveTo>
                    <a:pt x="163" y="229"/>
                  </a:moveTo>
                  <a:cubicBezTo>
                    <a:pt x="170" y="216"/>
                    <a:pt x="175" y="199"/>
                    <a:pt x="178" y="181"/>
                  </a:cubicBezTo>
                  <a:cubicBezTo>
                    <a:pt x="220" y="181"/>
                    <a:pt x="220" y="181"/>
                    <a:pt x="220" y="181"/>
                  </a:cubicBezTo>
                  <a:cubicBezTo>
                    <a:pt x="207" y="203"/>
                    <a:pt x="187" y="220"/>
                    <a:pt x="163" y="229"/>
                  </a:cubicBezTo>
                  <a:close/>
                  <a:moveTo>
                    <a:pt x="181" y="160"/>
                  </a:moveTo>
                  <a:cubicBezTo>
                    <a:pt x="182" y="150"/>
                    <a:pt x="183" y="139"/>
                    <a:pt x="183" y="128"/>
                  </a:cubicBezTo>
                  <a:cubicBezTo>
                    <a:pt x="183" y="117"/>
                    <a:pt x="182" y="106"/>
                    <a:pt x="181" y="96"/>
                  </a:cubicBezTo>
                  <a:cubicBezTo>
                    <a:pt x="230" y="96"/>
                    <a:pt x="230" y="96"/>
                    <a:pt x="230" y="96"/>
                  </a:cubicBezTo>
                  <a:cubicBezTo>
                    <a:pt x="233" y="106"/>
                    <a:pt x="235" y="117"/>
                    <a:pt x="235" y="128"/>
                  </a:cubicBezTo>
                  <a:cubicBezTo>
                    <a:pt x="235" y="139"/>
                    <a:pt x="233" y="150"/>
                    <a:pt x="230" y="160"/>
                  </a:cubicBezTo>
                  <a:lnTo>
                    <a:pt x="181" y="160"/>
                  </a:lnTo>
                  <a:close/>
                </a:path>
              </a:pathLst>
            </a:custGeom>
            <a:solidFill>
              <a:schemeClr val="tx1"/>
            </a:solidFill>
            <a:ln>
              <a:noFill/>
            </a:ln>
            <a:extLst>
              <a:ext uri="{91240B29-F687-4f45-9708-019B960494DF}">
                <a14:hiddenLine xmlns:lc="http://schemas.openxmlformats.org/drawingml/2006/lockedCanvas"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1042873" rtl="0" eaLnBrk="1" latinLnBrk="0" hangingPunct="1">
                <a:defRPr sz="2053" kern="120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l" defTabSz="1042873" rtl="0" eaLnBrk="1" fontAlgn="auto" latinLnBrk="0" hangingPunct="1">
                <a:lnSpc>
                  <a:spcPct val="100000"/>
                </a:lnSpc>
                <a:spcBef>
                  <a:spcPts val="0"/>
                </a:spcBef>
                <a:spcAft>
                  <a:spcPts val="0"/>
                </a:spcAft>
                <a:buClrTx/>
                <a:buSzTx/>
                <a:buFontTx/>
                <a:buNone/>
                <a:tabLst/>
                <a:defRPr/>
              </a:pPr>
              <a:endParaRPr kumimoji="0" lang="en-GB" sz="2053" b="0" i="0" u="none" strike="noStrike" kern="1200" cap="none" spc="0" normalizeH="0" baseline="0" noProof="0" dirty="0">
                <a:ln>
                  <a:noFill/>
                </a:ln>
                <a:solidFill>
                  <a:prstClr val="black"/>
                </a:solidFill>
                <a:effectLst/>
                <a:uLnTx/>
                <a:uFillTx/>
                <a:latin typeface="Calibri"/>
                <a:ea typeface="+mn-ea"/>
                <a:cs typeface="+mn-cs"/>
              </a:endParaRPr>
            </a:p>
          </p:txBody>
        </p:sp>
        <p:sp>
          <p:nvSpPr>
            <p:cNvPr id="105" name="Freeform 39"/>
            <p:cNvSpPr>
              <a:spLocks noEditPoints="1"/>
            </p:cNvSpPr>
            <p:nvPr/>
          </p:nvSpPr>
          <p:spPr bwMode="auto">
            <a:xfrm>
              <a:off x="2709" y="6"/>
              <a:ext cx="340" cy="340"/>
            </a:xfrm>
            <a:custGeom>
              <a:avLst/>
              <a:gdLst>
                <a:gd name="T0" fmla="*/ 256 w 512"/>
                <a:gd name="T1" fmla="*/ 21 h 512"/>
                <a:gd name="T2" fmla="*/ 490 w 512"/>
                <a:gd name="T3" fmla="*/ 256 h 512"/>
                <a:gd name="T4" fmla="*/ 256 w 512"/>
                <a:gd name="T5" fmla="*/ 490 h 512"/>
                <a:gd name="T6" fmla="*/ 21 w 512"/>
                <a:gd name="T7" fmla="*/ 256 h 512"/>
                <a:gd name="T8" fmla="*/ 256 w 512"/>
                <a:gd name="T9" fmla="*/ 21 h 512"/>
                <a:gd name="T10" fmla="*/ 256 w 512"/>
                <a:gd name="T11" fmla="*/ 0 h 512"/>
                <a:gd name="T12" fmla="*/ 0 w 512"/>
                <a:gd name="T13" fmla="*/ 256 h 512"/>
                <a:gd name="T14" fmla="*/ 256 w 512"/>
                <a:gd name="T15" fmla="*/ 512 h 512"/>
                <a:gd name="T16" fmla="*/ 512 w 512"/>
                <a:gd name="T17" fmla="*/ 256 h 512"/>
                <a:gd name="T18" fmla="*/ 256 w 512"/>
                <a:gd name="T19" fmla="*/ 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2" h="512">
                  <a:moveTo>
                    <a:pt x="256" y="21"/>
                  </a:moveTo>
                  <a:cubicBezTo>
                    <a:pt x="385" y="21"/>
                    <a:pt x="490" y="126"/>
                    <a:pt x="490" y="256"/>
                  </a:cubicBezTo>
                  <a:cubicBezTo>
                    <a:pt x="490" y="385"/>
                    <a:pt x="385" y="490"/>
                    <a:pt x="256" y="490"/>
                  </a:cubicBezTo>
                  <a:cubicBezTo>
                    <a:pt x="126" y="490"/>
                    <a:pt x="21" y="385"/>
                    <a:pt x="21" y="256"/>
                  </a:cubicBezTo>
                  <a:cubicBezTo>
                    <a:pt x="21" y="126"/>
                    <a:pt x="126" y="21"/>
                    <a:pt x="256" y="21"/>
                  </a:cubicBezTo>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path>
              </a:pathLst>
            </a:custGeom>
            <a:solidFill>
              <a:schemeClr val="tx1"/>
            </a:solidFill>
            <a:ln>
              <a:noFill/>
            </a:ln>
            <a:extLst>
              <a:ext uri="{91240B29-F687-4f45-9708-019B960494DF}">
                <a14:hiddenLine xmlns:lc="http://schemas.openxmlformats.org/drawingml/2006/lockedCanvas"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1042873" rtl="0" eaLnBrk="1" latinLnBrk="0" hangingPunct="1">
                <a:defRPr sz="2053" kern="120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l" defTabSz="1042873" rtl="0" eaLnBrk="1" fontAlgn="auto" latinLnBrk="0" hangingPunct="1">
                <a:lnSpc>
                  <a:spcPct val="100000"/>
                </a:lnSpc>
                <a:spcBef>
                  <a:spcPts val="0"/>
                </a:spcBef>
                <a:spcAft>
                  <a:spcPts val="0"/>
                </a:spcAft>
                <a:buClrTx/>
                <a:buSzTx/>
                <a:buFontTx/>
                <a:buNone/>
                <a:tabLst/>
                <a:defRPr/>
              </a:pPr>
              <a:endParaRPr kumimoji="0" lang="en-GB" sz="2053" b="0" i="0" u="none" strike="noStrike" kern="1200" cap="none" spc="0" normalizeH="0" baseline="0" noProof="0" dirty="0">
                <a:ln>
                  <a:noFill/>
                </a:ln>
                <a:solidFill>
                  <a:prstClr val="black"/>
                </a:solidFill>
                <a:effectLst/>
                <a:uLnTx/>
                <a:uFillTx/>
                <a:latin typeface="Calibri"/>
                <a:ea typeface="+mn-ea"/>
                <a:cs typeface="+mn-cs"/>
              </a:endParaRPr>
            </a:p>
          </p:txBody>
        </p:sp>
      </p:grpSp>
      <p:grpSp>
        <p:nvGrpSpPr>
          <p:cNvPr id="4" name="Group 96"/>
          <p:cNvGrpSpPr>
            <a:grpSpLocks noChangeAspect="1"/>
          </p:cNvGrpSpPr>
          <p:nvPr/>
        </p:nvGrpSpPr>
        <p:grpSpPr bwMode="auto">
          <a:xfrm>
            <a:off x="1333599" y="4811198"/>
            <a:ext cx="945775" cy="709181"/>
            <a:chOff x="1912" y="1204"/>
            <a:chExt cx="340" cy="340"/>
          </a:xfrm>
          <a:solidFill>
            <a:schemeClr val="accent2">
              <a:lumMod val="50000"/>
            </a:schemeClr>
          </a:solidFill>
        </p:grpSpPr>
        <p:sp>
          <p:nvSpPr>
            <p:cNvPr id="99" name="Freeform 364"/>
            <p:cNvSpPr>
              <a:spLocks noEditPoints="1"/>
            </p:cNvSpPr>
            <p:nvPr/>
          </p:nvSpPr>
          <p:spPr bwMode="auto">
            <a:xfrm>
              <a:off x="1997" y="1289"/>
              <a:ext cx="170" cy="170"/>
            </a:xfrm>
            <a:custGeom>
              <a:avLst/>
              <a:gdLst>
                <a:gd name="T0" fmla="*/ 245 w 256"/>
                <a:gd name="T1" fmla="*/ 117 h 256"/>
                <a:gd name="T2" fmla="*/ 138 w 256"/>
                <a:gd name="T3" fmla="*/ 117 h 256"/>
                <a:gd name="T4" fmla="*/ 138 w 256"/>
                <a:gd name="T5" fmla="*/ 10 h 256"/>
                <a:gd name="T6" fmla="*/ 128 w 256"/>
                <a:gd name="T7" fmla="*/ 0 h 256"/>
                <a:gd name="T8" fmla="*/ 0 w 256"/>
                <a:gd name="T9" fmla="*/ 128 h 256"/>
                <a:gd name="T10" fmla="*/ 128 w 256"/>
                <a:gd name="T11" fmla="*/ 256 h 256"/>
                <a:gd name="T12" fmla="*/ 256 w 256"/>
                <a:gd name="T13" fmla="*/ 128 h 256"/>
                <a:gd name="T14" fmla="*/ 245 w 256"/>
                <a:gd name="T15" fmla="*/ 117 h 256"/>
                <a:gd name="T16" fmla="*/ 128 w 256"/>
                <a:gd name="T17" fmla="*/ 234 h 256"/>
                <a:gd name="T18" fmla="*/ 21 w 256"/>
                <a:gd name="T19" fmla="*/ 128 h 256"/>
                <a:gd name="T20" fmla="*/ 117 w 256"/>
                <a:gd name="T21" fmla="*/ 22 h 256"/>
                <a:gd name="T22" fmla="*/ 117 w 256"/>
                <a:gd name="T23" fmla="*/ 128 h 256"/>
                <a:gd name="T24" fmla="*/ 128 w 256"/>
                <a:gd name="T25" fmla="*/ 138 h 256"/>
                <a:gd name="T26" fmla="*/ 234 w 256"/>
                <a:gd name="T27" fmla="*/ 138 h 256"/>
                <a:gd name="T28" fmla="*/ 128 w 256"/>
                <a:gd name="T29" fmla="*/ 234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56" h="256">
                  <a:moveTo>
                    <a:pt x="245" y="117"/>
                  </a:moveTo>
                  <a:cubicBezTo>
                    <a:pt x="138" y="117"/>
                    <a:pt x="138" y="117"/>
                    <a:pt x="138" y="117"/>
                  </a:cubicBezTo>
                  <a:cubicBezTo>
                    <a:pt x="138" y="10"/>
                    <a:pt x="138" y="10"/>
                    <a:pt x="138" y="10"/>
                  </a:cubicBezTo>
                  <a:cubicBezTo>
                    <a:pt x="138" y="4"/>
                    <a:pt x="134" y="0"/>
                    <a:pt x="128" y="0"/>
                  </a:cubicBezTo>
                  <a:cubicBezTo>
                    <a:pt x="57" y="0"/>
                    <a:pt x="0" y="57"/>
                    <a:pt x="0" y="128"/>
                  </a:cubicBezTo>
                  <a:cubicBezTo>
                    <a:pt x="0" y="198"/>
                    <a:pt x="57" y="256"/>
                    <a:pt x="128" y="256"/>
                  </a:cubicBezTo>
                  <a:cubicBezTo>
                    <a:pt x="198" y="256"/>
                    <a:pt x="256" y="198"/>
                    <a:pt x="256" y="128"/>
                  </a:cubicBezTo>
                  <a:cubicBezTo>
                    <a:pt x="256" y="122"/>
                    <a:pt x="251" y="117"/>
                    <a:pt x="245" y="117"/>
                  </a:cubicBezTo>
                  <a:close/>
                  <a:moveTo>
                    <a:pt x="128" y="234"/>
                  </a:moveTo>
                  <a:cubicBezTo>
                    <a:pt x="69" y="234"/>
                    <a:pt x="21" y="186"/>
                    <a:pt x="21" y="128"/>
                  </a:cubicBezTo>
                  <a:cubicBezTo>
                    <a:pt x="21" y="72"/>
                    <a:pt x="63" y="27"/>
                    <a:pt x="117" y="22"/>
                  </a:cubicBezTo>
                  <a:cubicBezTo>
                    <a:pt x="117" y="128"/>
                    <a:pt x="117" y="128"/>
                    <a:pt x="117" y="128"/>
                  </a:cubicBezTo>
                  <a:cubicBezTo>
                    <a:pt x="117" y="134"/>
                    <a:pt x="122" y="138"/>
                    <a:pt x="128" y="138"/>
                  </a:cubicBezTo>
                  <a:cubicBezTo>
                    <a:pt x="234" y="138"/>
                    <a:pt x="234" y="138"/>
                    <a:pt x="234" y="138"/>
                  </a:cubicBezTo>
                  <a:cubicBezTo>
                    <a:pt x="228" y="192"/>
                    <a:pt x="183" y="234"/>
                    <a:pt x="128" y="234"/>
                  </a:cubicBezTo>
                  <a:close/>
                </a:path>
              </a:pathLst>
            </a:custGeom>
            <a:grpFill/>
            <a:ln>
              <a:noFill/>
            </a:ln>
            <a:extLst>
              <a:ext uri="{91240B29-F687-4f45-9708-019B960494DF}">
                <a14:hiddenLine xmlns:lc="http://schemas.openxmlformats.org/drawingml/2006/lockedCanvas"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1042873" rtl="0" eaLnBrk="1" latinLnBrk="0" hangingPunct="1">
                <a:defRPr sz="2053" kern="120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l" defTabSz="1042873" rtl="0" eaLnBrk="1" fontAlgn="auto" latinLnBrk="0" hangingPunct="1">
                <a:lnSpc>
                  <a:spcPct val="100000"/>
                </a:lnSpc>
                <a:spcBef>
                  <a:spcPts val="0"/>
                </a:spcBef>
                <a:spcAft>
                  <a:spcPts val="0"/>
                </a:spcAft>
                <a:buClrTx/>
                <a:buSzTx/>
                <a:buFontTx/>
                <a:buNone/>
                <a:tabLst/>
                <a:defRPr/>
              </a:pPr>
              <a:endParaRPr kumimoji="0" lang="en-GB" sz="2053" b="0" i="0" u="none" strike="noStrike" kern="1200" cap="none" spc="0" normalizeH="0" baseline="0" noProof="0" dirty="0">
                <a:ln>
                  <a:noFill/>
                </a:ln>
                <a:solidFill>
                  <a:prstClr val="black"/>
                </a:solidFill>
                <a:effectLst/>
                <a:uLnTx/>
                <a:uFillTx/>
                <a:latin typeface="Calibri"/>
                <a:ea typeface="+mn-ea"/>
                <a:cs typeface="+mn-cs"/>
              </a:endParaRPr>
            </a:p>
          </p:txBody>
        </p:sp>
        <p:sp>
          <p:nvSpPr>
            <p:cNvPr id="100" name="Freeform 365"/>
            <p:cNvSpPr>
              <a:spLocks noEditPoints="1"/>
            </p:cNvSpPr>
            <p:nvPr/>
          </p:nvSpPr>
          <p:spPr bwMode="auto">
            <a:xfrm>
              <a:off x="2103" y="1280"/>
              <a:ext cx="73" cy="73"/>
            </a:xfrm>
            <a:custGeom>
              <a:avLst/>
              <a:gdLst>
                <a:gd name="T0" fmla="*/ 109 w 110"/>
                <a:gd name="T1" fmla="*/ 96 h 110"/>
                <a:gd name="T2" fmla="*/ 14 w 110"/>
                <a:gd name="T3" fmla="*/ 1 h 110"/>
                <a:gd name="T4" fmla="*/ 4 w 110"/>
                <a:gd name="T5" fmla="*/ 2 h 110"/>
                <a:gd name="T6" fmla="*/ 0 w 110"/>
                <a:gd name="T7" fmla="*/ 11 h 110"/>
                <a:gd name="T8" fmla="*/ 0 w 110"/>
                <a:gd name="T9" fmla="*/ 99 h 110"/>
                <a:gd name="T10" fmla="*/ 10 w 110"/>
                <a:gd name="T11" fmla="*/ 110 h 110"/>
                <a:gd name="T12" fmla="*/ 98 w 110"/>
                <a:gd name="T13" fmla="*/ 110 h 110"/>
                <a:gd name="T14" fmla="*/ 107 w 110"/>
                <a:gd name="T15" fmla="*/ 105 h 110"/>
                <a:gd name="T16" fmla="*/ 109 w 110"/>
                <a:gd name="T17" fmla="*/ 96 h 110"/>
                <a:gd name="T18" fmla="*/ 21 w 110"/>
                <a:gd name="T19" fmla="*/ 88 h 110"/>
                <a:gd name="T20" fmla="*/ 21 w 110"/>
                <a:gd name="T21" fmla="*/ 26 h 110"/>
                <a:gd name="T22" fmla="*/ 83 w 110"/>
                <a:gd name="T23" fmla="*/ 88 h 110"/>
                <a:gd name="T24" fmla="*/ 21 w 110"/>
                <a:gd name="T25" fmla="*/ 88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0" h="110">
                  <a:moveTo>
                    <a:pt x="109" y="96"/>
                  </a:moveTo>
                  <a:cubicBezTo>
                    <a:pt x="94" y="51"/>
                    <a:pt x="59" y="15"/>
                    <a:pt x="14" y="1"/>
                  </a:cubicBezTo>
                  <a:cubicBezTo>
                    <a:pt x="10" y="0"/>
                    <a:pt x="7" y="0"/>
                    <a:pt x="4" y="2"/>
                  </a:cubicBezTo>
                  <a:cubicBezTo>
                    <a:pt x="1" y="4"/>
                    <a:pt x="0" y="8"/>
                    <a:pt x="0" y="11"/>
                  </a:cubicBezTo>
                  <a:cubicBezTo>
                    <a:pt x="0" y="99"/>
                    <a:pt x="0" y="99"/>
                    <a:pt x="0" y="99"/>
                  </a:cubicBezTo>
                  <a:cubicBezTo>
                    <a:pt x="0" y="105"/>
                    <a:pt x="4" y="110"/>
                    <a:pt x="10" y="110"/>
                  </a:cubicBezTo>
                  <a:cubicBezTo>
                    <a:pt x="98" y="110"/>
                    <a:pt x="98" y="110"/>
                    <a:pt x="98" y="110"/>
                  </a:cubicBezTo>
                  <a:cubicBezTo>
                    <a:pt x="102" y="110"/>
                    <a:pt x="105" y="108"/>
                    <a:pt x="107" y="105"/>
                  </a:cubicBezTo>
                  <a:cubicBezTo>
                    <a:pt x="109" y="103"/>
                    <a:pt x="110" y="99"/>
                    <a:pt x="109" y="96"/>
                  </a:cubicBezTo>
                  <a:close/>
                  <a:moveTo>
                    <a:pt x="21" y="88"/>
                  </a:moveTo>
                  <a:cubicBezTo>
                    <a:pt x="21" y="26"/>
                    <a:pt x="21" y="26"/>
                    <a:pt x="21" y="26"/>
                  </a:cubicBezTo>
                  <a:cubicBezTo>
                    <a:pt x="48" y="39"/>
                    <a:pt x="70" y="61"/>
                    <a:pt x="83" y="88"/>
                  </a:cubicBezTo>
                  <a:lnTo>
                    <a:pt x="21" y="88"/>
                  </a:lnTo>
                  <a:close/>
                </a:path>
              </a:pathLst>
            </a:custGeom>
            <a:grpFill/>
            <a:ln>
              <a:noFill/>
            </a:ln>
            <a:extLst>
              <a:ext uri="{91240B29-F687-4f45-9708-019B960494DF}">
                <a14:hiddenLine xmlns:lc="http://schemas.openxmlformats.org/drawingml/2006/lockedCanvas"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1042873" rtl="0" eaLnBrk="1" latinLnBrk="0" hangingPunct="1">
                <a:defRPr sz="2053" kern="120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l" defTabSz="1042873" rtl="0" eaLnBrk="1" fontAlgn="auto" latinLnBrk="0" hangingPunct="1">
                <a:lnSpc>
                  <a:spcPct val="100000"/>
                </a:lnSpc>
                <a:spcBef>
                  <a:spcPts val="0"/>
                </a:spcBef>
                <a:spcAft>
                  <a:spcPts val="0"/>
                </a:spcAft>
                <a:buClrTx/>
                <a:buSzTx/>
                <a:buFontTx/>
                <a:buNone/>
                <a:tabLst/>
                <a:defRPr/>
              </a:pPr>
              <a:endParaRPr kumimoji="0" lang="en-GB" sz="2053" b="0" i="0" u="none" strike="noStrike" kern="1200" cap="none" spc="0" normalizeH="0" baseline="0" noProof="0" dirty="0">
                <a:ln>
                  <a:noFill/>
                </a:ln>
                <a:solidFill>
                  <a:prstClr val="black"/>
                </a:solidFill>
                <a:effectLst/>
                <a:uLnTx/>
                <a:uFillTx/>
                <a:latin typeface="Calibri"/>
                <a:ea typeface="+mn-ea"/>
                <a:cs typeface="+mn-cs"/>
              </a:endParaRPr>
            </a:p>
          </p:txBody>
        </p:sp>
        <p:sp>
          <p:nvSpPr>
            <p:cNvPr id="101" name="Freeform 366"/>
            <p:cNvSpPr>
              <a:spLocks noEditPoints="1"/>
            </p:cNvSpPr>
            <p:nvPr/>
          </p:nvSpPr>
          <p:spPr bwMode="auto">
            <a:xfrm>
              <a:off x="1912" y="1204"/>
              <a:ext cx="340" cy="340"/>
            </a:xfrm>
            <a:custGeom>
              <a:avLst/>
              <a:gdLst>
                <a:gd name="T0" fmla="*/ 256 w 512"/>
                <a:gd name="T1" fmla="*/ 21 h 512"/>
                <a:gd name="T2" fmla="*/ 490 w 512"/>
                <a:gd name="T3" fmla="*/ 256 h 512"/>
                <a:gd name="T4" fmla="*/ 256 w 512"/>
                <a:gd name="T5" fmla="*/ 490 h 512"/>
                <a:gd name="T6" fmla="*/ 21 w 512"/>
                <a:gd name="T7" fmla="*/ 256 h 512"/>
                <a:gd name="T8" fmla="*/ 256 w 512"/>
                <a:gd name="T9" fmla="*/ 21 h 512"/>
                <a:gd name="T10" fmla="*/ 256 w 512"/>
                <a:gd name="T11" fmla="*/ 0 h 512"/>
                <a:gd name="T12" fmla="*/ 0 w 512"/>
                <a:gd name="T13" fmla="*/ 256 h 512"/>
                <a:gd name="T14" fmla="*/ 256 w 512"/>
                <a:gd name="T15" fmla="*/ 512 h 512"/>
                <a:gd name="T16" fmla="*/ 512 w 512"/>
                <a:gd name="T17" fmla="*/ 256 h 512"/>
                <a:gd name="T18" fmla="*/ 256 w 512"/>
                <a:gd name="T19" fmla="*/ 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2" h="512">
                  <a:moveTo>
                    <a:pt x="256" y="21"/>
                  </a:moveTo>
                  <a:cubicBezTo>
                    <a:pt x="385" y="21"/>
                    <a:pt x="490" y="126"/>
                    <a:pt x="490" y="256"/>
                  </a:cubicBezTo>
                  <a:cubicBezTo>
                    <a:pt x="490" y="385"/>
                    <a:pt x="385" y="490"/>
                    <a:pt x="256" y="490"/>
                  </a:cubicBezTo>
                  <a:cubicBezTo>
                    <a:pt x="126" y="490"/>
                    <a:pt x="21" y="385"/>
                    <a:pt x="21" y="256"/>
                  </a:cubicBezTo>
                  <a:cubicBezTo>
                    <a:pt x="21" y="126"/>
                    <a:pt x="126" y="21"/>
                    <a:pt x="256" y="21"/>
                  </a:cubicBezTo>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path>
              </a:pathLst>
            </a:custGeom>
            <a:grpFill/>
            <a:ln>
              <a:noFill/>
            </a:ln>
            <a:extLst>
              <a:ext uri="{91240B29-F687-4f45-9708-019B960494DF}">
                <a14:hiddenLine xmlns:lc="http://schemas.openxmlformats.org/drawingml/2006/lockedCanvas"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1042873" rtl="0" eaLnBrk="1" latinLnBrk="0" hangingPunct="1">
                <a:defRPr sz="2053" kern="120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l" defTabSz="1042873" rtl="0" eaLnBrk="1" fontAlgn="auto" latinLnBrk="0" hangingPunct="1">
                <a:lnSpc>
                  <a:spcPct val="100000"/>
                </a:lnSpc>
                <a:spcBef>
                  <a:spcPts val="0"/>
                </a:spcBef>
                <a:spcAft>
                  <a:spcPts val="0"/>
                </a:spcAft>
                <a:buClrTx/>
                <a:buSzTx/>
                <a:buFontTx/>
                <a:buNone/>
                <a:tabLst/>
                <a:defRPr/>
              </a:pPr>
              <a:endParaRPr kumimoji="0" lang="en-GB" sz="2053" b="0" i="0" u="none" strike="noStrike" kern="1200" cap="none" spc="0" normalizeH="0" baseline="0" noProof="0" dirty="0">
                <a:ln>
                  <a:noFill/>
                </a:ln>
                <a:solidFill>
                  <a:prstClr val="black"/>
                </a:solidFill>
                <a:effectLst/>
                <a:uLnTx/>
                <a:uFillTx/>
                <a:latin typeface="Calibri"/>
                <a:ea typeface="+mn-ea"/>
                <a:cs typeface="+mn-cs"/>
              </a:endParaRPr>
            </a:p>
          </p:txBody>
        </p:sp>
      </p:grpSp>
      <p:sp>
        <p:nvSpPr>
          <p:cNvPr id="35" name="Slide Number Placeholder 17"/>
          <p:cNvSpPr txBox="1">
            <a:spLocks/>
          </p:cNvSpPr>
          <p:nvPr/>
        </p:nvSpPr>
        <p:spPr>
          <a:xfrm>
            <a:off x="11302150" y="6446447"/>
            <a:ext cx="609600" cy="304800"/>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0176C1F2-587E-42C9-B506-53C0D6E30F46}" type="slidenum">
              <a:rPr kumimoji="0" lang="en-US" sz="1600" b="1"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l" defTabSz="914400" rtl="0" eaLnBrk="1" fontAlgn="base" latinLnBrk="0" hangingPunct="1">
                <a:lnSpc>
                  <a:spcPct val="100000"/>
                </a:lnSpc>
                <a:spcBef>
                  <a:spcPct val="0"/>
                </a:spcBef>
                <a:spcAft>
                  <a:spcPct val="0"/>
                </a:spcAft>
                <a:buClrTx/>
                <a:buSzTx/>
                <a:buFontTx/>
                <a:buNone/>
                <a:tabLst/>
                <a:defRPr/>
              </a:pPr>
              <a:t>15</a:t>
            </a:fld>
            <a:endParaRPr kumimoji="0" lang="en-US" sz="1600" b="1" i="0" u="none" strike="noStrike" kern="1200" cap="none" spc="0" normalizeH="0" baseline="0" noProof="0" dirty="0">
              <a:ln>
                <a:noFill/>
              </a:ln>
              <a:solidFill>
                <a:srgbClr val="000000"/>
              </a:solidFill>
              <a:effectLst/>
              <a:uLnTx/>
              <a:uFillTx/>
              <a:latin typeface="Arial" pitchFamily="34" charset="0"/>
              <a:ea typeface="+mn-ea"/>
              <a:cs typeface="Arial" pitchFamily="34" charset="0"/>
            </a:endParaRPr>
          </a:p>
        </p:txBody>
      </p:sp>
      <p:sp>
        <p:nvSpPr>
          <p:cNvPr id="29" name="Title 1">
            <a:extLst>
              <a:ext uri="{FF2B5EF4-FFF2-40B4-BE49-F238E27FC236}">
                <a16:creationId xmlns:a16="http://schemas.microsoft.com/office/drawing/2014/main" id="{5E057E87-C926-4080-9267-EF777DB18B1B}"/>
              </a:ext>
            </a:extLst>
          </p:cNvPr>
          <p:cNvSpPr txBox="1">
            <a:spLocks/>
          </p:cNvSpPr>
          <p:nvPr/>
        </p:nvSpPr>
        <p:spPr>
          <a:xfrm>
            <a:off x="715133" y="106753"/>
            <a:ext cx="10972800" cy="880897"/>
          </a:xfrm>
          <a:prstGeom prst="rect">
            <a:avLst/>
          </a:prstGeom>
        </p:spPr>
        <p:txBody>
          <a:bodyPr>
            <a:normAutofit fontScale="77500" lnSpcReduction="20000"/>
          </a:bodyPr>
          <a:lstStyle>
            <a:lvl1pPr algn="l" defTabSz="914400" rtl="0" eaLnBrk="1" latinLnBrk="0" hangingPunct="1">
              <a:spcBef>
                <a:spcPct val="0"/>
              </a:spcBef>
              <a:buNone/>
              <a:defRPr sz="3200" kern="1200">
                <a:solidFill>
                  <a:schemeClr val="tx1"/>
                </a:solidFill>
                <a:latin typeface="Candara" panose="020E0502030303020204" pitchFamily="34" charset="0"/>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000" b="1" i="0" u="none" strike="noStrike" kern="1200" cap="none" spc="0" normalizeH="0" baseline="0" noProof="0" dirty="0">
                <a:ln>
                  <a:noFill/>
                </a:ln>
                <a:solidFill>
                  <a:srgbClr val="0070C0"/>
                </a:solidFill>
                <a:effectLst/>
                <a:uLnTx/>
                <a:uFillTx/>
                <a:latin typeface="Candara" panose="020E0502030303020204" pitchFamily="34" charset="0"/>
                <a:ea typeface="+mj-ea"/>
                <a:cs typeface="+mj-cs"/>
              </a:rPr>
              <a:t>NPA – </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000" b="1" i="0" u="none" strike="noStrike" kern="1200" cap="none" spc="0" normalizeH="0" baseline="0" noProof="0" dirty="0">
                <a:ln>
                  <a:noFill/>
                </a:ln>
                <a:solidFill>
                  <a:srgbClr val="0070C0"/>
                </a:solidFill>
                <a:effectLst/>
                <a:uLnTx/>
                <a:uFillTx/>
                <a:latin typeface="Candara" panose="020E0502030303020204" pitchFamily="34" charset="0"/>
                <a:ea typeface="+mj-ea"/>
                <a:cs typeface="+mj-cs"/>
              </a:rPr>
              <a:t>Regularised by Solitary/ Few Credits</a:t>
            </a:r>
          </a:p>
        </p:txBody>
      </p:sp>
      <p:sp>
        <p:nvSpPr>
          <p:cNvPr id="32" name="Half Frame 31">
            <a:extLst>
              <a:ext uri="{FF2B5EF4-FFF2-40B4-BE49-F238E27FC236}">
                <a16:creationId xmlns:a16="http://schemas.microsoft.com/office/drawing/2014/main" id="{5029B98F-C68B-418D-946C-55FDB053AE3F}"/>
              </a:ext>
            </a:extLst>
          </p:cNvPr>
          <p:cNvSpPr/>
          <p:nvPr/>
        </p:nvSpPr>
        <p:spPr>
          <a:xfrm rot="8142470">
            <a:off x="3351100" y="3323336"/>
            <a:ext cx="327828" cy="288147"/>
          </a:xfrm>
          <a:prstGeom prst="halfFrame">
            <a:avLst>
              <a:gd name="adj1" fmla="val 26576"/>
              <a:gd name="adj2" fmla="val 25856"/>
            </a:avLst>
          </a:prstGeom>
          <a:solidFill>
            <a:schemeClr val="tx1"/>
          </a:solidFill>
          <a:ln w="12700" cap="flat" cmpd="sng" algn="ctr">
            <a:noFill/>
            <a:prstDash val="solid"/>
          </a:ln>
          <a:effectLst/>
        </p:spPr>
        <p:txBody>
          <a:bodyPr wrap="square" lIns="36000" tIns="36000" rIns="36000" bIns="36000" rtlCol="0" anchor="ctr">
            <a:spAutoFit/>
          </a:bodyPr>
          <a:lstStyle>
            <a:defPPr>
              <a:defRPr lang="en-US"/>
            </a:defPPr>
            <a:lvl1pPr marL="0" algn="l" defTabSz="1042873" rtl="0" eaLnBrk="1" latinLnBrk="0" hangingPunct="1">
              <a:defRPr sz="2053" kern="120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86BC22"/>
              </a:solidFill>
              <a:effectLst/>
              <a:uLnTx/>
              <a:uFillTx/>
              <a:latin typeface="Verdana"/>
              <a:ea typeface="+mn-ea"/>
              <a:cs typeface="+mn-cs"/>
            </a:endParaRPr>
          </a:p>
        </p:txBody>
      </p:sp>
    </p:spTree>
    <p:extLst>
      <p:ext uri="{BB962C8B-B14F-4D97-AF65-F5344CB8AC3E}">
        <p14:creationId xmlns:p14="http://schemas.microsoft.com/office/powerpoint/2010/main" val="230078433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9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9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9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93"/>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94"/>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4"/>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5"/>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9"/>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 grpId="0" animBg="1"/>
      <p:bldP spid="64" grpId="0" animBg="1"/>
      <p:bldP spid="65" grpId="0" animBg="1"/>
      <p:bldP spid="66" grpId="0" animBg="1"/>
      <p:bldP spid="67" grpId="0" animBg="1"/>
      <p:bldP spid="68" grpId="0"/>
      <p:bldP spid="87" grpId="0"/>
      <p:bldP spid="90" grpId="0" animBg="1"/>
      <p:bldP spid="91" grpId="0"/>
      <p:bldP spid="92" grpId="0"/>
      <p:bldP spid="93" grpId="0"/>
      <p:bldP spid="94" grpId="0"/>
      <p:bldP spid="35" grpId="0"/>
      <p:bldP spid="29" grpId="0"/>
      <p:bldP spid="3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 name="Right Arrow 39"/>
          <p:cNvSpPr/>
          <p:nvPr/>
        </p:nvSpPr>
        <p:spPr>
          <a:xfrm>
            <a:off x="634150" y="1073560"/>
            <a:ext cx="10972800" cy="1681071"/>
          </a:xfrm>
          <a:prstGeom prst="rightArrow">
            <a:avLst>
              <a:gd name="adj1" fmla="val 66450"/>
              <a:gd name="adj2" fmla="val 50000"/>
            </a:avLst>
          </a:prstGeom>
          <a:solidFill>
            <a:schemeClr val="bg1">
              <a:lumMod val="95000"/>
            </a:schemeClr>
          </a:solidFill>
          <a:ln w="12700" cap="flat" cmpd="sng" algn="ctr">
            <a:noFill/>
            <a:prstDash val="solid"/>
          </a:ln>
          <a:effectLst>
            <a:outerShdw blurRad="50800" dist="38100" dir="2700000" algn="tl" rotWithShape="0">
              <a:prstClr val="black">
                <a:alpha val="40000"/>
              </a:prstClr>
            </a:outerShdw>
          </a:effectLst>
        </p:spPr>
        <p:txBody>
          <a:bodyPr lIns="91440" tIns="91440" rIns="91440" bIns="91440" rtlCol="0" anchor="ctr">
            <a:noAutofit/>
          </a:bodyPr>
          <a:lstStyle>
            <a:defPPr>
              <a:defRPr lang="en-US"/>
            </a:defPPr>
            <a:lvl1pPr marL="0" algn="l" defTabSz="1042873" rtl="0" eaLnBrk="1" latinLnBrk="0" hangingPunct="1">
              <a:defRPr sz="2053" kern="120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44546A"/>
              </a:solidFill>
              <a:effectLst/>
              <a:uLnTx/>
              <a:uFillTx/>
              <a:latin typeface="Verdana"/>
              <a:ea typeface="+mn-ea"/>
              <a:cs typeface="+mn-cs"/>
            </a:endParaRPr>
          </a:p>
        </p:txBody>
      </p:sp>
      <p:sp>
        <p:nvSpPr>
          <p:cNvPr id="64" name="Right Arrow 40"/>
          <p:cNvSpPr/>
          <p:nvPr/>
        </p:nvSpPr>
        <p:spPr>
          <a:xfrm>
            <a:off x="634151" y="2673615"/>
            <a:ext cx="10262450" cy="1655727"/>
          </a:xfrm>
          <a:prstGeom prst="rightArrow">
            <a:avLst>
              <a:gd name="adj1" fmla="val 66450"/>
              <a:gd name="adj2" fmla="val 50000"/>
            </a:avLst>
          </a:prstGeom>
          <a:solidFill>
            <a:srgbClr val="F3FEFF"/>
          </a:solidFill>
          <a:ln w="12700" cap="flat" cmpd="sng" algn="ctr">
            <a:noFill/>
            <a:prstDash val="solid"/>
          </a:ln>
          <a:effectLst>
            <a:outerShdw blurRad="50800" dist="38100" dir="2700000" algn="tl" rotWithShape="0">
              <a:prstClr val="black">
                <a:alpha val="40000"/>
              </a:prstClr>
            </a:outerShdw>
          </a:effectLst>
        </p:spPr>
        <p:txBody>
          <a:bodyPr lIns="91440" tIns="91440" rIns="91440" bIns="91440" rtlCol="0" anchor="ctr">
            <a:noAutofit/>
          </a:bodyPr>
          <a:lstStyle>
            <a:defPPr>
              <a:defRPr lang="en-US"/>
            </a:defPPr>
            <a:lvl1pPr marL="0" algn="l" defTabSz="1042873" rtl="0" eaLnBrk="1" latinLnBrk="0" hangingPunct="1">
              <a:defRPr sz="2053" kern="120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44546A"/>
              </a:solidFill>
              <a:effectLst/>
              <a:uLnTx/>
              <a:uFillTx/>
              <a:latin typeface="Verdana"/>
              <a:ea typeface="+mn-ea"/>
              <a:cs typeface="+mn-cs"/>
            </a:endParaRPr>
          </a:p>
        </p:txBody>
      </p:sp>
      <p:sp>
        <p:nvSpPr>
          <p:cNvPr id="65" name="Right Arrow 41"/>
          <p:cNvSpPr/>
          <p:nvPr/>
        </p:nvSpPr>
        <p:spPr>
          <a:xfrm>
            <a:off x="670054" y="4344483"/>
            <a:ext cx="9235946" cy="1821582"/>
          </a:xfrm>
          <a:prstGeom prst="rightArrow">
            <a:avLst>
              <a:gd name="adj1" fmla="val 66450"/>
              <a:gd name="adj2" fmla="val 50000"/>
            </a:avLst>
          </a:prstGeom>
          <a:solidFill>
            <a:srgbClr val="FFF7FA"/>
          </a:solidFill>
          <a:ln w="12700" cap="flat" cmpd="sng" algn="ctr">
            <a:noFill/>
            <a:prstDash val="solid"/>
          </a:ln>
          <a:effectLst>
            <a:outerShdw blurRad="50800" dist="38100" dir="2700000" algn="tl" rotWithShape="0">
              <a:prstClr val="black">
                <a:alpha val="40000"/>
              </a:prstClr>
            </a:outerShdw>
          </a:effectLst>
        </p:spPr>
        <p:txBody>
          <a:bodyPr lIns="91440" tIns="91440" rIns="91440" bIns="91440" rtlCol="0" anchor="ctr">
            <a:noAutofit/>
          </a:bodyPr>
          <a:lstStyle>
            <a:defPPr>
              <a:defRPr lang="en-US"/>
            </a:defPPr>
            <a:lvl1pPr marL="0" algn="l" defTabSz="1042873" rtl="0" eaLnBrk="1" latinLnBrk="0" hangingPunct="1">
              <a:defRPr sz="2053" kern="120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44546A"/>
              </a:solidFill>
              <a:effectLst/>
              <a:uLnTx/>
              <a:uFillTx/>
              <a:latin typeface="Verdana"/>
              <a:ea typeface="+mn-ea"/>
              <a:cs typeface="+mn-cs"/>
            </a:endParaRPr>
          </a:p>
        </p:txBody>
      </p:sp>
      <p:sp>
        <p:nvSpPr>
          <p:cNvPr id="66" name="Flowchart: Data 9"/>
          <p:cNvSpPr/>
          <p:nvPr/>
        </p:nvSpPr>
        <p:spPr>
          <a:xfrm>
            <a:off x="973587" y="1359650"/>
            <a:ext cx="2317659" cy="4511475"/>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13050"/>
              <a:gd name="connsiteY0" fmla="*/ 10000 h 10000"/>
              <a:gd name="connsiteX1" fmla="*/ 2000 w 13050"/>
              <a:gd name="connsiteY1" fmla="*/ 0 h 10000"/>
              <a:gd name="connsiteX2" fmla="*/ 13050 w 13050"/>
              <a:gd name="connsiteY2" fmla="*/ 0 h 10000"/>
              <a:gd name="connsiteX3" fmla="*/ 8000 w 13050"/>
              <a:gd name="connsiteY3" fmla="*/ 10000 h 10000"/>
              <a:gd name="connsiteX4" fmla="*/ 0 w 13050"/>
              <a:gd name="connsiteY4" fmla="*/ 10000 h 10000"/>
              <a:gd name="connsiteX0" fmla="*/ 0 w 13050"/>
              <a:gd name="connsiteY0" fmla="*/ 10000 h 10000"/>
              <a:gd name="connsiteX1" fmla="*/ 5300 w 13050"/>
              <a:gd name="connsiteY1" fmla="*/ 0 h 10000"/>
              <a:gd name="connsiteX2" fmla="*/ 13050 w 13050"/>
              <a:gd name="connsiteY2" fmla="*/ 0 h 10000"/>
              <a:gd name="connsiteX3" fmla="*/ 8000 w 13050"/>
              <a:gd name="connsiteY3" fmla="*/ 10000 h 10000"/>
              <a:gd name="connsiteX4" fmla="*/ 0 w 13050"/>
              <a:gd name="connsiteY4" fmla="*/ 1000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050" h="10000">
                <a:moveTo>
                  <a:pt x="0" y="10000"/>
                </a:moveTo>
                <a:lnTo>
                  <a:pt x="5300" y="0"/>
                </a:lnTo>
                <a:lnTo>
                  <a:pt x="13050" y="0"/>
                </a:lnTo>
                <a:lnTo>
                  <a:pt x="8000" y="10000"/>
                </a:lnTo>
                <a:lnTo>
                  <a:pt x="0" y="10000"/>
                </a:lnTo>
                <a:close/>
              </a:path>
            </a:pathLst>
          </a:custGeom>
          <a:solidFill>
            <a:sysClr val="window" lastClr="FFFFFF">
              <a:alpha val="74902"/>
            </a:sysClr>
          </a:solidFill>
          <a:ln w="12700" cap="flat" cmpd="sng" algn="ctr">
            <a:noFill/>
            <a:prstDash val="solid"/>
          </a:ln>
          <a:effectLst/>
        </p:spPr>
        <p:txBody>
          <a:bodyPr lIns="91440" tIns="91440" rIns="91440" bIns="91440" rtlCol="0" anchor="ctr">
            <a:noAutofit/>
          </a:bodyPr>
          <a:lstStyle>
            <a:defPPr>
              <a:defRPr lang="en-US"/>
            </a:defPPr>
            <a:lvl1pPr marL="0" algn="l" defTabSz="1042873" rtl="0" eaLnBrk="1" latinLnBrk="0" hangingPunct="1">
              <a:defRPr sz="2053" kern="120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prstClr val="white"/>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44546A"/>
              </a:solidFill>
              <a:effectLst/>
              <a:uLnTx/>
              <a:uFillTx/>
              <a:latin typeface="Verdana"/>
              <a:ea typeface="+mn-ea"/>
              <a:cs typeface="+mn-cs"/>
            </a:endParaRPr>
          </a:p>
        </p:txBody>
      </p:sp>
      <p:sp>
        <p:nvSpPr>
          <p:cNvPr id="67" name="Half Frame 66"/>
          <p:cNvSpPr/>
          <p:nvPr/>
        </p:nvSpPr>
        <p:spPr>
          <a:xfrm rot="8142470">
            <a:off x="3705547" y="1791086"/>
            <a:ext cx="327828" cy="288147"/>
          </a:xfrm>
          <a:prstGeom prst="halfFrame">
            <a:avLst>
              <a:gd name="adj1" fmla="val 26576"/>
              <a:gd name="adj2" fmla="val 25856"/>
            </a:avLst>
          </a:prstGeom>
          <a:solidFill>
            <a:schemeClr val="tx1"/>
          </a:solidFill>
          <a:ln w="12700" cap="flat" cmpd="sng" algn="ctr">
            <a:noFill/>
            <a:prstDash val="solid"/>
          </a:ln>
          <a:effectLst/>
        </p:spPr>
        <p:txBody>
          <a:bodyPr wrap="square" lIns="36000" tIns="36000" rIns="36000" bIns="36000" rtlCol="0" anchor="ctr">
            <a:spAutoFit/>
          </a:bodyPr>
          <a:lstStyle>
            <a:defPPr>
              <a:defRPr lang="en-US"/>
            </a:defPPr>
            <a:lvl1pPr marL="0" algn="l" defTabSz="1042873" rtl="0" eaLnBrk="1" latinLnBrk="0" hangingPunct="1">
              <a:defRPr sz="2053" kern="120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86BC22"/>
              </a:solidFill>
              <a:effectLst/>
              <a:uLnTx/>
              <a:uFillTx/>
              <a:latin typeface="Verdana"/>
              <a:ea typeface="+mn-ea"/>
              <a:cs typeface="+mn-cs"/>
            </a:endParaRPr>
          </a:p>
        </p:txBody>
      </p:sp>
      <p:sp>
        <p:nvSpPr>
          <p:cNvPr id="68" name="TextBox 44"/>
          <p:cNvSpPr txBox="1"/>
          <p:nvPr/>
        </p:nvSpPr>
        <p:spPr>
          <a:xfrm>
            <a:off x="3189892" y="1309518"/>
            <a:ext cx="799012" cy="1231106"/>
          </a:xfrm>
          <a:prstGeom prst="rect">
            <a:avLst/>
          </a:prstGeom>
          <a:noFill/>
        </p:spPr>
        <p:txBody>
          <a:bodyPr wrap="square" lIns="0" tIns="0" rIns="0" bIns="0" rtlCol="0">
            <a:spAutoFit/>
          </a:bodyPr>
          <a:lstStyle>
            <a:defPPr>
              <a:defRPr lang="en-US"/>
            </a:defPPr>
            <a:lvl1pPr marL="0" algn="l" defTabSz="1042873" rtl="0" eaLnBrk="1" latinLnBrk="0" hangingPunct="1">
              <a:defRPr sz="2053" kern="120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0" cap="none" spc="0" normalizeH="0" baseline="0" noProof="0" dirty="0">
                <a:ln>
                  <a:noFill/>
                </a:ln>
                <a:solidFill>
                  <a:prstClr val="black"/>
                </a:solidFill>
                <a:effectLst/>
                <a:uLnTx/>
                <a:uFillTx/>
                <a:latin typeface="Calibri"/>
                <a:ea typeface="+mn-ea"/>
                <a:cs typeface="+mn-cs"/>
              </a:rPr>
              <a:t>4</a:t>
            </a:r>
          </a:p>
        </p:txBody>
      </p:sp>
      <p:sp>
        <p:nvSpPr>
          <p:cNvPr id="87" name="TextBox 46"/>
          <p:cNvSpPr txBox="1"/>
          <p:nvPr/>
        </p:nvSpPr>
        <p:spPr>
          <a:xfrm>
            <a:off x="2817118" y="2885925"/>
            <a:ext cx="881590" cy="1231106"/>
          </a:xfrm>
          <a:prstGeom prst="rect">
            <a:avLst/>
          </a:prstGeom>
          <a:noFill/>
        </p:spPr>
        <p:txBody>
          <a:bodyPr wrap="square" lIns="0" tIns="0" rIns="0" bIns="0" rtlCol="0">
            <a:spAutoFit/>
          </a:bodyPr>
          <a:lstStyle>
            <a:defPPr>
              <a:defRPr lang="en-US"/>
            </a:defPPr>
            <a:lvl1pPr marL="0" algn="l" defTabSz="1042873" rtl="0" eaLnBrk="1" latinLnBrk="0" hangingPunct="1">
              <a:defRPr sz="2053" kern="120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0" cap="none" spc="0" normalizeH="0" baseline="0" noProof="0" dirty="0">
                <a:ln>
                  <a:noFill/>
                </a:ln>
                <a:solidFill>
                  <a:prstClr val="black"/>
                </a:solidFill>
                <a:effectLst/>
                <a:uLnTx/>
                <a:uFillTx/>
                <a:latin typeface="Calibri"/>
                <a:ea typeface="+mn-ea"/>
                <a:cs typeface="+mn-cs"/>
              </a:rPr>
              <a:t>5</a:t>
            </a:r>
          </a:p>
        </p:txBody>
      </p:sp>
      <p:sp>
        <p:nvSpPr>
          <p:cNvPr id="90" name="Half Frame 89"/>
          <p:cNvSpPr/>
          <p:nvPr/>
        </p:nvSpPr>
        <p:spPr>
          <a:xfrm rot="8142470">
            <a:off x="3051270" y="5076301"/>
            <a:ext cx="327644" cy="288147"/>
          </a:xfrm>
          <a:prstGeom prst="halfFrame">
            <a:avLst>
              <a:gd name="adj1" fmla="val 26576"/>
              <a:gd name="adj2" fmla="val 25856"/>
            </a:avLst>
          </a:prstGeom>
          <a:solidFill>
            <a:schemeClr val="tx1"/>
          </a:solidFill>
          <a:ln w="12700" cap="flat" cmpd="sng" algn="ctr">
            <a:noFill/>
            <a:prstDash val="solid"/>
          </a:ln>
          <a:effectLst/>
        </p:spPr>
        <p:txBody>
          <a:bodyPr wrap="square" lIns="36000" tIns="36000" rIns="36000" bIns="36000" rtlCol="0" anchor="ctr">
            <a:spAutoFit/>
          </a:bodyPr>
          <a:lstStyle>
            <a:defPPr>
              <a:defRPr lang="en-US"/>
            </a:defPPr>
            <a:lvl1pPr marL="0" algn="l" defTabSz="1042873" rtl="0" eaLnBrk="1" latinLnBrk="0" hangingPunct="1">
              <a:defRPr sz="2053" kern="120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prstClr val="black"/>
              </a:solidFill>
              <a:effectLst/>
              <a:uLnTx/>
              <a:uFillTx/>
              <a:latin typeface="Verdana"/>
              <a:ea typeface="+mn-ea"/>
              <a:cs typeface="+mn-cs"/>
            </a:endParaRPr>
          </a:p>
        </p:txBody>
      </p:sp>
      <p:sp>
        <p:nvSpPr>
          <p:cNvPr id="91" name="TextBox 48"/>
          <p:cNvSpPr txBox="1"/>
          <p:nvPr/>
        </p:nvSpPr>
        <p:spPr>
          <a:xfrm>
            <a:off x="2518432" y="4640019"/>
            <a:ext cx="881590" cy="1231106"/>
          </a:xfrm>
          <a:prstGeom prst="rect">
            <a:avLst/>
          </a:prstGeom>
          <a:noFill/>
        </p:spPr>
        <p:txBody>
          <a:bodyPr wrap="square" lIns="0" tIns="0" rIns="0" bIns="0" rtlCol="0">
            <a:spAutoFit/>
          </a:bodyPr>
          <a:lstStyle>
            <a:defPPr>
              <a:defRPr lang="en-US"/>
            </a:defPPr>
            <a:lvl1pPr marL="0" algn="l" defTabSz="1042873" rtl="0" eaLnBrk="1" latinLnBrk="0" hangingPunct="1">
              <a:defRPr sz="2053" kern="120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0" cap="none" spc="0" normalizeH="0" baseline="0" noProof="0" dirty="0">
                <a:ln>
                  <a:noFill/>
                </a:ln>
                <a:solidFill>
                  <a:prstClr val="black"/>
                </a:solidFill>
                <a:effectLst/>
                <a:uLnTx/>
                <a:uFillTx/>
                <a:latin typeface="Calibri"/>
                <a:ea typeface="+mn-ea"/>
                <a:cs typeface="+mn-cs"/>
              </a:rPr>
              <a:t>6</a:t>
            </a:r>
          </a:p>
        </p:txBody>
      </p:sp>
      <p:sp>
        <p:nvSpPr>
          <p:cNvPr id="92" name="Rectangle 91"/>
          <p:cNvSpPr/>
          <p:nvPr/>
        </p:nvSpPr>
        <p:spPr>
          <a:xfrm>
            <a:off x="4376998" y="1517646"/>
            <a:ext cx="6161614" cy="861774"/>
          </a:xfrm>
          <a:prstGeom prst="rect">
            <a:avLst/>
          </a:prstGeom>
        </p:spPr>
        <p:txBody>
          <a:bodyPr wrap="square" lIns="0" tIns="0" rIns="0" bIns="0">
            <a:spAutoFit/>
          </a:bodyPr>
          <a:lstStyle>
            <a:defPPr>
              <a:defRPr lang="en-US"/>
            </a:defPPr>
            <a:lvl1pPr marL="0" algn="l" defTabSz="1042873" rtl="0" eaLnBrk="1" latinLnBrk="0" hangingPunct="1">
              <a:defRPr sz="2053" kern="120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just" defTabSz="1042873"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4F81BD">
                    <a:lumMod val="50000"/>
                  </a:srgbClr>
                </a:solidFill>
                <a:effectLst/>
                <a:uLnTx/>
                <a:uFillTx/>
                <a:latin typeface="Candara" pitchFamily="34" charset="0"/>
                <a:ea typeface="+mn-ea"/>
                <a:cs typeface="+mn-cs"/>
              </a:rPr>
              <a:t>Whether from associate firms with no business relations? </a:t>
            </a:r>
          </a:p>
        </p:txBody>
      </p:sp>
      <p:sp>
        <p:nvSpPr>
          <p:cNvPr id="93" name="Rectangle 92"/>
          <p:cNvSpPr/>
          <p:nvPr/>
        </p:nvSpPr>
        <p:spPr>
          <a:xfrm>
            <a:off x="3955418" y="3141103"/>
            <a:ext cx="5996074" cy="861774"/>
          </a:xfrm>
          <a:prstGeom prst="rect">
            <a:avLst/>
          </a:prstGeom>
        </p:spPr>
        <p:txBody>
          <a:bodyPr wrap="square" lIns="0" tIns="0" rIns="0" bIns="0">
            <a:spAutoFit/>
          </a:bodyPr>
          <a:lstStyle>
            <a:defPPr>
              <a:defRPr lang="en-US"/>
            </a:defPPr>
            <a:lvl1pPr marL="0" algn="l" defTabSz="1042873" rtl="0" eaLnBrk="1" latinLnBrk="0" hangingPunct="1">
              <a:defRPr sz="2053" kern="120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just" defTabSz="1042873"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ndara" pitchFamily="34" charset="0"/>
                <a:ea typeface="+mn-ea"/>
                <a:cs typeface="+mn-cs"/>
              </a:rPr>
              <a:t>Whether by transfer from one of the banks customer?</a:t>
            </a:r>
            <a:endParaRPr kumimoji="0" lang="en-IN" sz="2800" b="1" i="0" u="none" strike="noStrike" kern="1200" cap="none" spc="0" normalizeH="0" baseline="0" noProof="0" dirty="0">
              <a:ln>
                <a:noFill/>
              </a:ln>
              <a:solidFill>
                <a:prstClr val="black"/>
              </a:solidFill>
              <a:effectLst/>
              <a:uLnTx/>
              <a:uFillTx/>
              <a:latin typeface="Candara" pitchFamily="34" charset="0"/>
              <a:ea typeface="+mn-ea"/>
              <a:cs typeface="+mn-cs"/>
            </a:endParaRPr>
          </a:p>
        </p:txBody>
      </p:sp>
      <p:sp>
        <p:nvSpPr>
          <p:cNvPr id="94" name="Rectangle 93"/>
          <p:cNvSpPr/>
          <p:nvPr/>
        </p:nvSpPr>
        <p:spPr>
          <a:xfrm>
            <a:off x="3697103" y="4850207"/>
            <a:ext cx="5140817" cy="861774"/>
          </a:xfrm>
          <a:prstGeom prst="rect">
            <a:avLst/>
          </a:prstGeom>
        </p:spPr>
        <p:txBody>
          <a:bodyPr wrap="square" lIns="0" tIns="0" rIns="0" bIns="0">
            <a:spAutoFit/>
          </a:bodyPr>
          <a:lstStyle>
            <a:defPPr>
              <a:defRPr lang="en-US"/>
            </a:defPPr>
            <a:lvl1pPr marL="0" algn="l" defTabSz="1042873" rtl="0" eaLnBrk="1" latinLnBrk="0" hangingPunct="1">
              <a:defRPr sz="2053" kern="120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just" defTabSz="1042873"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4F81BD">
                    <a:lumMod val="50000"/>
                  </a:srgbClr>
                </a:solidFill>
                <a:effectLst/>
                <a:uLnTx/>
                <a:uFillTx/>
                <a:latin typeface="Candara" pitchFamily="34" charset="0"/>
                <a:ea typeface="+mn-ea"/>
                <a:cs typeface="+mn-cs"/>
              </a:rPr>
              <a:t>Whether </a:t>
            </a:r>
            <a:r>
              <a:rPr kumimoji="0" lang="en-US" sz="2800" b="1" i="0" u="none" strike="noStrike" kern="1200" cap="none" spc="0" normalizeH="0" baseline="0" noProof="0" dirty="0" err="1">
                <a:ln>
                  <a:noFill/>
                </a:ln>
                <a:solidFill>
                  <a:srgbClr val="4F81BD">
                    <a:lumMod val="50000"/>
                  </a:srgbClr>
                </a:solidFill>
                <a:effectLst/>
                <a:uLnTx/>
                <a:uFillTx/>
                <a:latin typeface="Candara" pitchFamily="34" charset="0"/>
                <a:ea typeface="+mn-ea"/>
                <a:cs typeface="+mn-cs"/>
              </a:rPr>
              <a:t>regularised</a:t>
            </a:r>
            <a:r>
              <a:rPr kumimoji="0" lang="en-US" sz="2800" b="1" i="0" u="none" strike="noStrike" kern="1200" cap="none" spc="0" normalizeH="0" baseline="0" noProof="0" dirty="0">
                <a:ln>
                  <a:noFill/>
                </a:ln>
                <a:solidFill>
                  <a:srgbClr val="4F81BD">
                    <a:lumMod val="50000"/>
                  </a:srgbClr>
                </a:solidFill>
                <a:effectLst/>
                <a:uLnTx/>
                <a:uFillTx/>
                <a:latin typeface="Candara" pitchFamily="34" charset="0"/>
                <a:ea typeface="+mn-ea"/>
                <a:cs typeface="+mn-cs"/>
              </a:rPr>
              <a:t> by way of temporary loan ?</a:t>
            </a:r>
          </a:p>
        </p:txBody>
      </p:sp>
      <p:sp>
        <p:nvSpPr>
          <p:cNvPr id="35" name="Slide Number Placeholder 17"/>
          <p:cNvSpPr txBox="1">
            <a:spLocks/>
          </p:cNvSpPr>
          <p:nvPr/>
        </p:nvSpPr>
        <p:spPr>
          <a:xfrm>
            <a:off x="11302150" y="6446447"/>
            <a:ext cx="609600" cy="304800"/>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0176C1F2-587E-42C9-B506-53C0D6E30F46}" type="slidenum">
              <a:rPr kumimoji="0" lang="en-US" sz="1600" b="1"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l" defTabSz="914400" rtl="0" eaLnBrk="1" fontAlgn="base" latinLnBrk="0" hangingPunct="1">
                <a:lnSpc>
                  <a:spcPct val="100000"/>
                </a:lnSpc>
                <a:spcBef>
                  <a:spcPct val="0"/>
                </a:spcBef>
                <a:spcAft>
                  <a:spcPct val="0"/>
                </a:spcAft>
                <a:buClrTx/>
                <a:buSzTx/>
                <a:buFontTx/>
                <a:buNone/>
                <a:tabLst/>
                <a:defRPr/>
              </a:pPr>
              <a:t>16</a:t>
            </a:fld>
            <a:endParaRPr kumimoji="0" lang="en-US" sz="1600" b="1" i="0" u="none" strike="noStrike" kern="1200" cap="none" spc="0" normalizeH="0" baseline="0" noProof="0" dirty="0">
              <a:ln>
                <a:noFill/>
              </a:ln>
              <a:solidFill>
                <a:srgbClr val="000000"/>
              </a:solidFill>
              <a:effectLst/>
              <a:uLnTx/>
              <a:uFillTx/>
              <a:latin typeface="Arial" pitchFamily="34" charset="0"/>
              <a:ea typeface="+mn-ea"/>
              <a:cs typeface="Arial" pitchFamily="34" charset="0"/>
            </a:endParaRPr>
          </a:p>
        </p:txBody>
      </p:sp>
      <p:sp>
        <p:nvSpPr>
          <p:cNvPr id="29" name="Title 1">
            <a:extLst>
              <a:ext uri="{FF2B5EF4-FFF2-40B4-BE49-F238E27FC236}">
                <a16:creationId xmlns:a16="http://schemas.microsoft.com/office/drawing/2014/main" id="{5E057E87-C926-4080-9267-EF777DB18B1B}"/>
              </a:ext>
            </a:extLst>
          </p:cNvPr>
          <p:cNvSpPr txBox="1">
            <a:spLocks/>
          </p:cNvSpPr>
          <p:nvPr/>
        </p:nvSpPr>
        <p:spPr>
          <a:xfrm>
            <a:off x="715133" y="1"/>
            <a:ext cx="10972800" cy="987650"/>
          </a:xfrm>
          <a:prstGeom prst="rect">
            <a:avLst/>
          </a:prstGeom>
        </p:spPr>
        <p:txBody>
          <a:bodyPr>
            <a:normAutofit fontScale="85000" lnSpcReduction="20000"/>
          </a:bodyPr>
          <a:lstStyle>
            <a:lvl1pPr algn="l" defTabSz="914400" rtl="0" eaLnBrk="1" latinLnBrk="0" hangingPunct="1">
              <a:spcBef>
                <a:spcPct val="0"/>
              </a:spcBef>
              <a:buNone/>
              <a:defRPr sz="3200" kern="1200">
                <a:solidFill>
                  <a:schemeClr val="tx1"/>
                </a:solidFill>
                <a:latin typeface="Candara" panose="020E0502030303020204" pitchFamily="34" charset="0"/>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000" b="1" i="0" u="none" strike="noStrike" kern="1200" cap="none" spc="0" normalizeH="0" baseline="0" noProof="0" dirty="0">
                <a:ln>
                  <a:noFill/>
                </a:ln>
                <a:solidFill>
                  <a:srgbClr val="0070C0"/>
                </a:solidFill>
                <a:effectLst/>
                <a:uLnTx/>
                <a:uFillTx/>
                <a:latin typeface="Candara" panose="020E0502030303020204" pitchFamily="34" charset="0"/>
                <a:ea typeface="+mj-ea"/>
                <a:cs typeface="+mj-cs"/>
              </a:rPr>
              <a:t>NPA – </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000" b="1" i="0" u="none" strike="noStrike" kern="1200" cap="none" spc="0" normalizeH="0" baseline="0" noProof="0" dirty="0">
                <a:ln>
                  <a:noFill/>
                </a:ln>
                <a:solidFill>
                  <a:srgbClr val="0070C0"/>
                </a:solidFill>
                <a:effectLst/>
                <a:uLnTx/>
                <a:uFillTx/>
                <a:latin typeface="Candara" panose="020E0502030303020204" pitchFamily="34" charset="0"/>
                <a:ea typeface="+mj-ea"/>
                <a:cs typeface="+mj-cs"/>
              </a:rPr>
              <a:t>Regularised by Solitary/ Few Credits</a:t>
            </a:r>
          </a:p>
        </p:txBody>
      </p:sp>
      <p:sp>
        <p:nvSpPr>
          <p:cNvPr id="32" name="Half Frame 31">
            <a:extLst>
              <a:ext uri="{FF2B5EF4-FFF2-40B4-BE49-F238E27FC236}">
                <a16:creationId xmlns:a16="http://schemas.microsoft.com/office/drawing/2014/main" id="{5029B98F-C68B-418D-946C-55FDB053AE3F}"/>
              </a:ext>
            </a:extLst>
          </p:cNvPr>
          <p:cNvSpPr/>
          <p:nvPr/>
        </p:nvSpPr>
        <p:spPr>
          <a:xfrm rot="8142470">
            <a:off x="3351100" y="3323336"/>
            <a:ext cx="327828" cy="288147"/>
          </a:xfrm>
          <a:prstGeom prst="halfFrame">
            <a:avLst>
              <a:gd name="adj1" fmla="val 26576"/>
              <a:gd name="adj2" fmla="val 25856"/>
            </a:avLst>
          </a:prstGeom>
          <a:solidFill>
            <a:schemeClr val="tx1"/>
          </a:solidFill>
          <a:ln w="12700" cap="flat" cmpd="sng" algn="ctr">
            <a:noFill/>
            <a:prstDash val="solid"/>
          </a:ln>
          <a:effectLst/>
        </p:spPr>
        <p:txBody>
          <a:bodyPr wrap="square" lIns="36000" tIns="36000" rIns="36000" bIns="36000" rtlCol="0" anchor="ctr">
            <a:spAutoFit/>
          </a:bodyPr>
          <a:lstStyle>
            <a:defPPr>
              <a:defRPr lang="en-US"/>
            </a:defPPr>
            <a:lvl1pPr marL="0" algn="l" defTabSz="1042873" rtl="0" eaLnBrk="1" latinLnBrk="0" hangingPunct="1">
              <a:defRPr sz="2053" kern="120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86BC22"/>
              </a:solidFill>
              <a:effectLst/>
              <a:uLnTx/>
              <a:uFillTx/>
              <a:latin typeface="Verdana"/>
              <a:ea typeface="+mn-ea"/>
              <a:cs typeface="+mn-cs"/>
            </a:endParaRPr>
          </a:p>
        </p:txBody>
      </p:sp>
      <p:grpSp>
        <p:nvGrpSpPr>
          <p:cNvPr id="31" name="Group 844">
            <a:extLst>
              <a:ext uri="{FF2B5EF4-FFF2-40B4-BE49-F238E27FC236}">
                <a16:creationId xmlns:a16="http://schemas.microsoft.com/office/drawing/2014/main" id="{F7FF8A65-104F-467E-8569-94EAE421BA67}"/>
              </a:ext>
            </a:extLst>
          </p:cNvPr>
          <p:cNvGrpSpPr>
            <a:grpSpLocks noChangeAspect="1"/>
          </p:cNvGrpSpPr>
          <p:nvPr/>
        </p:nvGrpSpPr>
        <p:grpSpPr bwMode="auto">
          <a:xfrm>
            <a:off x="1327238" y="4839816"/>
            <a:ext cx="830916" cy="830916"/>
            <a:chOff x="4857" y="3821"/>
            <a:chExt cx="340" cy="340"/>
          </a:xfrm>
          <a:solidFill>
            <a:schemeClr val="tx1"/>
          </a:solidFill>
        </p:grpSpPr>
        <p:sp>
          <p:nvSpPr>
            <p:cNvPr id="33" name="Freeform 845">
              <a:extLst>
                <a:ext uri="{FF2B5EF4-FFF2-40B4-BE49-F238E27FC236}">
                  <a16:creationId xmlns:a16="http://schemas.microsoft.com/office/drawing/2014/main" id="{234FD349-6CDA-4DEE-A1EA-A52AD192C2E1}"/>
                </a:ext>
              </a:extLst>
            </p:cNvPr>
            <p:cNvSpPr>
              <a:spLocks noEditPoints="1"/>
            </p:cNvSpPr>
            <p:nvPr/>
          </p:nvSpPr>
          <p:spPr bwMode="auto">
            <a:xfrm>
              <a:off x="4857" y="3821"/>
              <a:ext cx="340" cy="340"/>
            </a:xfrm>
            <a:custGeom>
              <a:avLst/>
              <a:gdLst>
                <a:gd name="T0" fmla="*/ 256 w 512"/>
                <a:gd name="T1" fmla="*/ 21 h 512"/>
                <a:gd name="T2" fmla="*/ 21 w 512"/>
                <a:gd name="T3" fmla="*/ 256 h 512"/>
                <a:gd name="T4" fmla="*/ 256 w 512"/>
                <a:gd name="T5" fmla="*/ 490 h 512"/>
                <a:gd name="T6" fmla="*/ 490 w 512"/>
                <a:gd name="T7" fmla="*/ 256 h 512"/>
                <a:gd name="T8" fmla="*/ 256 w 512"/>
                <a:gd name="T9" fmla="*/ 21 h 512"/>
                <a:gd name="T10" fmla="*/ 256 w 512"/>
                <a:gd name="T11" fmla="*/ 0 h 512"/>
                <a:gd name="T12" fmla="*/ 512 w 512"/>
                <a:gd name="T13" fmla="*/ 256 h 512"/>
                <a:gd name="T14" fmla="*/ 256 w 512"/>
                <a:gd name="T15" fmla="*/ 512 h 512"/>
                <a:gd name="T16" fmla="*/ 0 w 512"/>
                <a:gd name="T17" fmla="*/ 256 h 512"/>
                <a:gd name="T18" fmla="*/ 256 w 512"/>
                <a:gd name="T19" fmla="*/ 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2" h="512">
                  <a:moveTo>
                    <a:pt x="256" y="21"/>
                  </a:moveTo>
                  <a:cubicBezTo>
                    <a:pt x="126" y="21"/>
                    <a:pt x="21" y="126"/>
                    <a:pt x="21" y="256"/>
                  </a:cubicBezTo>
                  <a:cubicBezTo>
                    <a:pt x="21" y="385"/>
                    <a:pt x="126" y="490"/>
                    <a:pt x="256" y="490"/>
                  </a:cubicBezTo>
                  <a:cubicBezTo>
                    <a:pt x="385" y="490"/>
                    <a:pt x="490" y="385"/>
                    <a:pt x="490" y="256"/>
                  </a:cubicBezTo>
                  <a:cubicBezTo>
                    <a:pt x="490" y="126"/>
                    <a:pt x="385" y="21"/>
                    <a:pt x="256" y="21"/>
                  </a:cubicBezTo>
                  <a:moveTo>
                    <a:pt x="256" y="0"/>
                  </a:moveTo>
                  <a:cubicBezTo>
                    <a:pt x="397" y="0"/>
                    <a:pt x="512" y="114"/>
                    <a:pt x="512" y="256"/>
                  </a:cubicBezTo>
                  <a:cubicBezTo>
                    <a:pt x="512" y="397"/>
                    <a:pt x="397" y="512"/>
                    <a:pt x="256" y="512"/>
                  </a:cubicBezTo>
                  <a:cubicBezTo>
                    <a:pt x="114" y="512"/>
                    <a:pt x="0" y="397"/>
                    <a:pt x="0" y="256"/>
                  </a:cubicBezTo>
                  <a:cubicBezTo>
                    <a:pt x="0" y="114"/>
                    <a:pt x="114" y="0"/>
                    <a:pt x="256"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sp>
          <p:nvSpPr>
            <p:cNvPr id="34" name="Freeform 846">
              <a:extLst>
                <a:ext uri="{FF2B5EF4-FFF2-40B4-BE49-F238E27FC236}">
                  <a16:creationId xmlns:a16="http://schemas.microsoft.com/office/drawing/2014/main" id="{F58C105A-4B54-4E4B-BF25-C6E18E163D4B}"/>
                </a:ext>
              </a:extLst>
            </p:cNvPr>
            <p:cNvSpPr>
              <a:spLocks noEditPoints="1"/>
            </p:cNvSpPr>
            <p:nvPr/>
          </p:nvSpPr>
          <p:spPr bwMode="auto">
            <a:xfrm>
              <a:off x="4921" y="3899"/>
              <a:ext cx="212" cy="170"/>
            </a:xfrm>
            <a:custGeom>
              <a:avLst/>
              <a:gdLst>
                <a:gd name="T0" fmla="*/ 64 w 320"/>
                <a:gd name="T1" fmla="*/ 171 h 256"/>
                <a:gd name="T2" fmla="*/ 64 w 320"/>
                <a:gd name="T3" fmla="*/ 128 h 256"/>
                <a:gd name="T4" fmla="*/ 256 w 320"/>
                <a:gd name="T5" fmla="*/ 128 h 256"/>
                <a:gd name="T6" fmla="*/ 256 w 320"/>
                <a:gd name="T7" fmla="*/ 171 h 256"/>
                <a:gd name="T8" fmla="*/ 256 w 320"/>
                <a:gd name="T9" fmla="*/ 128 h 256"/>
                <a:gd name="T10" fmla="*/ 309 w 320"/>
                <a:gd name="T11" fmla="*/ 202 h 256"/>
                <a:gd name="T12" fmla="*/ 298 w 320"/>
                <a:gd name="T13" fmla="*/ 256 h 256"/>
                <a:gd name="T14" fmla="*/ 234 w 320"/>
                <a:gd name="T15" fmla="*/ 245 h 256"/>
                <a:gd name="T16" fmla="*/ 165 w 320"/>
                <a:gd name="T17" fmla="*/ 224 h 256"/>
                <a:gd name="T18" fmla="*/ 85 w 320"/>
                <a:gd name="T19" fmla="*/ 245 h 256"/>
                <a:gd name="T20" fmla="*/ 21 w 320"/>
                <a:gd name="T21" fmla="*/ 256 h 256"/>
                <a:gd name="T22" fmla="*/ 10 w 320"/>
                <a:gd name="T23" fmla="*/ 203 h 256"/>
                <a:gd name="T24" fmla="*/ 10 w 320"/>
                <a:gd name="T25" fmla="*/ 203 h 256"/>
                <a:gd name="T26" fmla="*/ 10 w 320"/>
                <a:gd name="T27" fmla="*/ 203 h 256"/>
                <a:gd name="T28" fmla="*/ 10 w 320"/>
                <a:gd name="T29" fmla="*/ 199 h 256"/>
                <a:gd name="T30" fmla="*/ 0 w 320"/>
                <a:gd name="T31" fmla="*/ 181 h 256"/>
                <a:gd name="T32" fmla="*/ 44 w 320"/>
                <a:gd name="T33" fmla="*/ 88 h 256"/>
                <a:gd name="T34" fmla="*/ 32 w 320"/>
                <a:gd name="T35" fmla="*/ 85 h 256"/>
                <a:gd name="T36" fmla="*/ 32 w 320"/>
                <a:gd name="T37" fmla="*/ 64 h 256"/>
                <a:gd name="T38" fmla="*/ 64 w 320"/>
                <a:gd name="T39" fmla="*/ 29 h 256"/>
                <a:gd name="T40" fmla="*/ 106 w 320"/>
                <a:gd name="T41" fmla="*/ 0 h 256"/>
                <a:gd name="T42" fmla="*/ 254 w 320"/>
                <a:gd name="T43" fmla="*/ 27 h 256"/>
                <a:gd name="T44" fmla="*/ 267 w 320"/>
                <a:gd name="T45" fmla="*/ 64 h 256"/>
                <a:gd name="T46" fmla="*/ 298 w 320"/>
                <a:gd name="T47" fmla="*/ 75 h 256"/>
                <a:gd name="T48" fmla="*/ 274 w 320"/>
                <a:gd name="T49" fmla="*/ 85 h 256"/>
                <a:gd name="T50" fmla="*/ 320 w 320"/>
                <a:gd name="T51" fmla="*/ 149 h 256"/>
                <a:gd name="T52" fmla="*/ 316 w 320"/>
                <a:gd name="T53" fmla="*/ 194 h 256"/>
                <a:gd name="T54" fmla="*/ 252 w 320"/>
                <a:gd name="T55" fmla="*/ 85 h 256"/>
                <a:gd name="T56" fmla="*/ 213 w 320"/>
                <a:gd name="T57" fmla="*/ 21 h 256"/>
                <a:gd name="T58" fmla="*/ 84 w 320"/>
                <a:gd name="T59" fmla="*/ 36 h 256"/>
                <a:gd name="T60" fmla="*/ 64 w 320"/>
                <a:gd name="T61" fmla="*/ 217 h 256"/>
                <a:gd name="T62" fmla="*/ 32 w 320"/>
                <a:gd name="T63" fmla="*/ 235 h 256"/>
                <a:gd name="T64" fmla="*/ 64 w 320"/>
                <a:gd name="T65" fmla="*/ 217 h 256"/>
                <a:gd name="T66" fmla="*/ 298 w 320"/>
                <a:gd name="T67" fmla="*/ 183 h 256"/>
                <a:gd name="T68" fmla="*/ 298 w 320"/>
                <a:gd name="T69" fmla="*/ 149 h 256"/>
                <a:gd name="T70" fmla="*/ 62 w 320"/>
                <a:gd name="T71" fmla="*/ 107 h 256"/>
                <a:gd name="T72" fmla="*/ 21 w 320"/>
                <a:gd name="T73" fmla="*/ 180 h 256"/>
                <a:gd name="T74" fmla="*/ 288 w 320"/>
                <a:gd name="T75" fmla="*/ 212 h 256"/>
                <a:gd name="T76" fmla="*/ 256 w 320"/>
                <a:gd name="T77" fmla="*/ 235 h 256"/>
                <a:gd name="T78" fmla="*/ 288 w 320"/>
                <a:gd name="T79" fmla="*/ 212 h 256"/>
                <a:gd name="T80" fmla="*/ 128 w 320"/>
                <a:gd name="T81" fmla="*/ 139 h 256"/>
                <a:gd name="T82" fmla="*/ 128 w 320"/>
                <a:gd name="T83" fmla="*/ 160 h 256"/>
                <a:gd name="T84" fmla="*/ 202 w 320"/>
                <a:gd name="T85" fmla="*/ 149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20" h="256">
                  <a:moveTo>
                    <a:pt x="85" y="149"/>
                  </a:moveTo>
                  <a:cubicBezTo>
                    <a:pt x="85" y="161"/>
                    <a:pt x="75" y="171"/>
                    <a:pt x="64" y="171"/>
                  </a:cubicBezTo>
                  <a:cubicBezTo>
                    <a:pt x="52" y="171"/>
                    <a:pt x="42" y="161"/>
                    <a:pt x="42" y="149"/>
                  </a:cubicBezTo>
                  <a:cubicBezTo>
                    <a:pt x="42" y="138"/>
                    <a:pt x="52" y="128"/>
                    <a:pt x="64" y="128"/>
                  </a:cubicBezTo>
                  <a:cubicBezTo>
                    <a:pt x="75" y="128"/>
                    <a:pt x="85" y="138"/>
                    <a:pt x="85" y="149"/>
                  </a:cubicBezTo>
                  <a:close/>
                  <a:moveTo>
                    <a:pt x="256" y="128"/>
                  </a:moveTo>
                  <a:cubicBezTo>
                    <a:pt x="244" y="128"/>
                    <a:pt x="234" y="138"/>
                    <a:pt x="234" y="149"/>
                  </a:cubicBezTo>
                  <a:cubicBezTo>
                    <a:pt x="234" y="161"/>
                    <a:pt x="244" y="171"/>
                    <a:pt x="256" y="171"/>
                  </a:cubicBezTo>
                  <a:cubicBezTo>
                    <a:pt x="267" y="171"/>
                    <a:pt x="277" y="161"/>
                    <a:pt x="277" y="149"/>
                  </a:cubicBezTo>
                  <a:cubicBezTo>
                    <a:pt x="277" y="138"/>
                    <a:pt x="267" y="128"/>
                    <a:pt x="256" y="128"/>
                  </a:cubicBezTo>
                  <a:close/>
                  <a:moveTo>
                    <a:pt x="316" y="194"/>
                  </a:moveTo>
                  <a:cubicBezTo>
                    <a:pt x="314" y="197"/>
                    <a:pt x="312" y="199"/>
                    <a:pt x="309" y="202"/>
                  </a:cubicBezTo>
                  <a:cubicBezTo>
                    <a:pt x="309" y="202"/>
                    <a:pt x="309" y="245"/>
                    <a:pt x="309" y="245"/>
                  </a:cubicBezTo>
                  <a:cubicBezTo>
                    <a:pt x="309" y="251"/>
                    <a:pt x="304" y="256"/>
                    <a:pt x="298" y="256"/>
                  </a:cubicBezTo>
                  <a:cubicBezTo>
                    <a:pt x="245" y="256"/>
                    <a:pt x="245" y="256"/>
                    <a:pt x="245" y="256"/>
                  </a:cubicBezTo>
                  <a:cubicBezTo>
                    <a:pt x="239" y="256"/>
                    <a:pt x="234" y="251"/>
                    <a:pt x="234" y="245"/>
                  </a:cubicBezTo>
                  <a:cubicBezTo>
                    <a:pt x="234" y="221"/>
                    <a:pt x="234" y="221"/>
                    <a:pt x="234" y="221"/>
                  </a:cubicBezTo>
                  <a:cubicBezTo>
                    <a:pt x="215" y="223"/>
                    <a:pt x="192" y="224"/>
                    <a:pt x="165" y="224"/>
                  </a:cubicBezTo>
                  <a:cubicBezTo>
                    <a:pt x="134" y="224"/>
                    <a:pt x="107" y="223"/>
                    <a:pt x="85" y="220"/>
                  </a:cubicBezTo>
                  <a:cubicBezTo>
                    <a:pt x="85" y="245"/>
                    <a:pt x="85" y="245"/>
                    <a:pt x="85" y="245"/>
                  </a:cubicBezTo>
                  <a:cubicBezTo>
                    <a:pt x="85" y="251"/>
                    <a:pt x="80" y="256"/>
                    <a:pt x="74" y="256"/>
                  </a:cubicBezTo>
                  <a:cubicBezTo>
                    <a:pt x="21" y="256"/>
                    <a:pt x="21" y="256"/>
                    <a:pt x="21" y="256"/>
                  </a:cubicBezTo>
                  <a:cubicBezTo>
                    <a:pt x="15" y="256"/>
                    <a:pt x="10" y="251"/>
                    <a:pt x="10" y="245"/>
                  </a:cubicBezTo>
                  <a:cubicBezTo>
                    <a:pt x="10" y="203"/>
                    <a:pt x="10" y="203"/>
                    <a:pt x="10" y="203"/>
                  </a:cubicBezTo>
                  <a:cubicBezTo>
                    <a:pt x="10" y="203"/>
                    <a:pt x="10" y="203"/>
                    <a:pt x="10" y="203"/>
                  </a:cubicBezTo>
                  <a:cubicBezTo>
                    <a:pt x="10" y="203"/>
                    <a:pt x="10" y="203"/>
                    <a:pt x="10" y="203"/>
                  </a:cubicBezTo>
                  <a:cubicBezTo>
                    <a:pt x="10" y="203"/>
                    <a:pt x="10" y="203"/>
                    <a:pt x="10" y="203"/>
                  </a:cubicBezTo>
                  <a:cubicBezTo>
                    <a:pt x="10" y="203"/>
                    <a:pt x="10" y="203"/>
                    <a:pt x="10" y="203"/>
                  </a:cubicBezTo>
                  <a:cubicBezTo>
                    <a:pt x="10" y="203"/>
                    <a:pt x="10" y="203"/>
                    <a:pt x="10" y="203"/>
                  </a:cubicBezTo>
                  <a:cubicBezTo>
                    <a:pt x="10" y="199"/>
                    <a:pt x="10" y="199"/>
                    <a:pt x="10" y="199"/>
                  </a:cubicBezTo>
                  <a:cubicBezTo>
                    <a:pt x="10" y="199"/>
                    <a:pt x="7" y="197"/>
                    <a:pt x="6" y="195"/>
                  </a:cubicBezTo>
                  <a:cubicBezTo>
                    <a:pt x="0" y="189"/>
                    <a:pt x="0" y="183"/>
                    <a:pt x="0" y="181"/>
                  </a:cubicBezTo>
                  <a:cubicBezTo>
                    <a:pt x="0" y="149"/>
                    <a:pt x="0" y="149"/>
                    <a:pt x="0" y="149"/>
                  </a:cubicBezTo>
                  <a:cubicBezTo>
                    <a:pt x="0" y="120"/>
                    <a:pt x="19" y="96"/>
                    <a:pt x="44" y="88"/>
                  </a:cubicBezTo>
                  <a:cubicBezTo>
                    <a:pt x="45" y="85"/>
                    <a:pt x="45" y="85"/>
                    <a:pt x="45" y="85"/>
                  </a:cubicBezTo>
                  <a:cubicBezTo>
                    <a:pt x="32" y="85"/>
                    <a:pt x="32" y="85"/>
                    <a:pt x="32" y="85"/>
                  </a:cubicBezTo>
                  <a:cubicBezTo>
                    <a:pt x="26" y="85"/>
                    <a:pt x="21" y="81"/>
                    <a:pt x="21" y="75"/>
                  </a:cubicBezTo>
                  <a:cubicBezTo>
                    <a:pt x="21" y="69"/>
                    <a:pt x="26" y="64"/>
                    <a:pt x="32" y="64"/>
                  </a:cubicBezTo>
                  <a:cubicBezTo>
                    <a:pt x="52" y="64"/>
                    <a:pt x="52" y="64"/>
                    <a:pt x="52" y="64"/>
                  </a:cubicBezTo>
                  <a:cubicBezTo>
                    <a:pt x="64" y="29"/>
                    <a:pt x="64" y="29"/>
                    <a:pt x="64" y="29"/>
                  </a:cubicBezTo>
                  <a:cubicBezTo>
                    <a:pt x="64" y="28"/>
                    <a:pt x="65" y="28"/>
                    <a:pt x="65" y="27"/>
                  </a:cubicBezTo>
                  <a:cubicBezTo>
                    <a:pt x="65" y="26"/>
                    <a:pt x="80" y="0"/>
                    <a:pt x="106" y="0"/>
                  </a:cubicBezTo>
                  <a:cubicBezTo>
                    <a:pt x="213" y="0"/>
                    <a:pt x="213" y="0"/>
                    <a:pt x="213" y="0"/>
                  </a:cubicBezTo>
                  <a:cubicBezTo>
                    <a:pt x="240" y="0"/>
                    <a:pt x="254" y="26"/>
                    <a:pt x="254" y="27"/>
                  </a:cubicBezTo>
                  <a:cubicBezTo>
                    <a:pt x="255" y="28"/>
                    <a:pt x="255" y="28"/>
                    <a:pt x="255" y="29"/>
                  </a:cubicBezTo>
                  <a:cubicBezTo>
                    <a:pt x="267" y="64"/>
                    <a:pt x="267" y="64"/>
                    <a:pt x="267" y="64"/>
                  </a:cubicBezTo>
                  <a:cubicBezTo>
                    <a:pt x="288" y="64"/>
                    <a:pt x="288" y="64"/>
                    <a:pt x="288" y="64"/>
                  </a:cubicBezTo>
                  <a:cubicBezTo>
                    <a:pt x="294" y="64"/>
                    <a:pt x="298" y="69"/>
                    <a:pt x="298" y="75"/>
                  </a:cubicBezTo>
                  <a:cubicBezTo>
                    <a:pt x="298" y="81"/>
                    <a:pt x="294" y="85"/>
                    <a:pt x="288" y="85"/>
                  </a:cubicBezTo>
                  <a:cubicBezTo>
                    <a:pt x="274" y="85"/>
                    <a:pt x="274" y="85"/>
                    <a:pt x="274" y="85"/>
                  </a:cubicBezTo>
                  <a:cubicBezTo>
                    <a:pt x="275" y="88"/>
                    <a:pt x="275" y="88"/>
                    <a:pt x="275" y="88"/>
                  </a:cubicBezTo>
                  <a:cubicBezTo>
                    <a:pt x="301" y="96"/>
                    <a:pt x="320" y="120"/>
                    <a:pt x="320" y="149"/>
                  </a:cubicBezTo>
                  <a:cubicBezTo>
                    <a:pt x="320" y="180"/>
                    <a:pt x="320" y="180"/>
                    <a:pt x="320" y="180"/>
                  </a:cubicBezTo>
                  <a:cubicBezTo>
                    <a:pt x="320" y="184"/>
                    <a:pt x="320" y="189"/>
                    <a:pt x="316" y="194"/>
                  </a:cubicBezTo>
                  <a:close/>
                  <a:moveTo>
                    <a:pt x="68" y="85"/>
                  </a:moveTo>
                  <a:cubicBezTo>
                    <a:pt x="252" y="85"/>
                    <a:pt x="252" y="85"/>
                    <a:pt x="252" y="85"/>
                  </a:cubicBezTo>
                  <a:cubicBezTo>
                    <a:pt x="235" y="36"/>
                    <a:pt x="235" y="36"/>
                    <a:pt x="235" y="36"/>
                  </a:cubicBezTo>
                  <a:cubicBezTo>
                    <a:pt x="233" y="34"/>
                    <a:pt x="225" y="21"/>
                    <a:pt x="213" y="21"/>
                  </a:cubicBezTo>
                  <a:cubicBezTo>
                    <a:pt x="106" y="21"/>
                    <a:pt x="106" y="21"/>
                    <a:pt x="106" y="21"/>
                  </a:cubicBezTo>
                  <a:cubicBezTo>
                    <a:pt x="94" y="21"/>
                    <a:pt x="86" y="33"/>
                    <a:pt x="84" y="36"/>
                  </a:cubicBezTo>
                  <a:lnTo>
                    <a:pt x="68" y="85"/>
                  </a:lnTo>
                  <a:close/>
                  <a:moveTo>
                    <a:pt x="64" y="217"/>
                  </a:moveTo>
                  <a:cubicBezTo>
                    <a:pt x="51" y="215"/>
                    <a:pt x="41" y="213"/>
                    <a:pt x="32" y="210"/>
                  </a:cubicBezTo>
                  <a:cubicBezTo>
                    <a:pt x="32" y="235"/>
                    <a:pt x="32" y="235"/>
                    <a:pt x="32" y="235"/>
                  </a:cubicBezTo>
                  <a:cubicBezTo>
                    <a:pt x="64" y="235"/>
                    <a:pt x="64" y="235"/>
                    <a:pt x="64" y="235"/>
                  </a:cubicBezTo>
                  <a:lnTo>
                    <a:pt x="64" y="217"/>
                  </a:lnTo>
                  <a:close/>
                  <a:moveTo>
                    <a:pt x="165" y="203"/>
                  </a:moveTo>
                  <a:cubicBezTo>
                    <a:pt x="278" y="203"/>
                    <a:pt x="296" y="185"/>
                    <a:pt x="298" y="183"/>
                  </a:cubicBezTo>
                  <a:cubicBezTo>
                    <a:pt x="298" y="182"/>
                    <a:pt x="298" y="182"/>
                    <a:pt x="298" y="181"/>
                  </a:cubicBezTo>
                  <a:cubicBezTo>
                    <a:pt x="298" y="149"/>
                    <a:pt x="298" y="149"/>
                    <a:pt x="298" y="149"/>
                  </a:cubicBezTo>
                  <a:cubicBezTo>
                    <a:pt x="298" y="126"/>
                    <a:pt x="280" y="107"/>
                    <a:pt x="258" y="107"/>
                  </a:cubicBezTo>
                  <a:cubicBezTo>
                    <a:pt x="62" y="107"/>
                    <a:pt x="62" y="107"/>
                    <a:pt x="62" y="107"/>
                  </a:cubicBezTo>
                  <a:cubicBezTo>
                    <a:pt x="39" y="107"/>
                    <a:pt x="21" y="126"/>
                    <a:pt x="21" y="149"/>
                  </a:cubicBezTo>
                  <a:cubicBezTo>
                    <a:pt x="21" y="180"/>
                    <a:pt x="21" y="180"/>
                    <a:pt x="21" y="180"/>
                  </a:cubicBezTo>
                  <a:cubicBezTo>
                    <a:pt x="23" y="183"/>
                    <a:pt x="43" y="203"/>
                    <a:pt x="165" y="203"/>
                  </a:cubicBezTo>
                  <a:close/>
                  <a:moveTo>
                    <a:pt x="288" y="212"/>
                  </a:moveTo>
                  <a:cubicBezTo>
                    <a:pt x="279" y="215"/>
                    <a:pt x="268" y="217"/>
                    <a:pt x="256" y="219"/>
                  </a:cubicBezTo>
                  <a:cubicBezTo>
                    <a:pt x="256" y="235"/>
                    <a:pt x="256" y="235"/>
                    <a:pt x="256" y="235"/>
                  </a:cubicBezTo>
                  <a:cubicBezTo>
                    <a:pt x="288" y="235"/>
                    <a:pt x="288" y="235"/>
                    <a:pt x="288" y="235"/>
                  </a:cubicBezTo>
                  <a:lnTo>
                    <a:pt x="288" y="212"/>
                  </a:lnTo>
                  <a:close/>
                  <a:moveTo>
                    <a:pt x="192" y="139"/>
                  </a:moveTo>
                  <a:cubicBezTo>
                    <a:pt x="128" y="139"/>
                    <a:pt x="128" y="139"/>
                    <a:pt x="128" y="139"/>
                  </a:cubicBezTo>
                  <a:cubicBezTo>
                    <a:pt x="122" y="139"/>
                    <a:pt x="117" y="143"/>
                    <a:pt x="117" y="149"/>
                  </a:cubicBezTo>
                  <a:cubicBezTo>
                    <a:pt x="117" y="155"/>
                    <a:pt x="122" y="160"/>
                    <a:pt x="128" y="160"/>
                  </a:cubicBezTo>
                  <a:cubicBezTo>
                    <a:pt x="192" y="160"/>
                    <a:pt x="192" y="160"/>
                    <a:pt x="192" y="160"/>
                  </a:cubicBezTo>
                  <a:cubicBezTo>
                    <a:pt x="198" y="160"/>
                    <a:pt x="202" y="155"/>
                    <a:pt x="202" y="149"/>
                  </a:cubicBezTo>
                  <a:cubicBezTo>
                    <a:pt x="202" y="143"/>
                    <a:pt x="198" y="139"/>
                    <a:pt x="192" y="139"/>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a:ea typeface="+mn-ea"/>
                <a:cs typeface="+mn-cs"/>
              </a:endParaRPr>
            </a:p>
          </p:txBody>
        </p:sp>
      </p:grpSp>
      <p:grpSp>
        <p:nvGrpSpPr>
          <p:cNvPr id="36" name="Group 669">
            <a:extLst>
              <a:ext uri="{FF2B5EF4-FFF2-40B4-BE49-F238E27FC236}">
                <a16:creationId xmlns:a16="http://schemas.microsoft.com/office/drawing/2014/main" id="{B4215B46-6E65-40D2-A564-998524D8F58B}"/>
              </a:ext>
            </a:extLst>
          </p:cNvPr>
          <p:cNvGrpSpPr>
            <a:grpSpLocks noChangeAspect="1"/>
          </p:cNvGrpSpPr>
          <p:nvPr/>
        </p:nvGrpSpPr>
        <p:grpSpPr bwMode="auto">
          <a:xfrm>
            <a:off x="1673106" y="3124364"/>
            <a:ext cx="845326" cy="845326"/>
            <a:chOff x="1910" y="2326"/>
            <a:chExt cx="340" cy="340"/>
          </a:xfrm>
          <a:solidFill>
            <a:schemeClr val="tx1"/>
          </a:solidFill>
        </p:grpSpPr>
        <p:sp>
          <p:nvSpPr>
            <p:cNvPr id="37" name="Freeform 670">
              <a:extLst>
                <a:ext uri="{FF2B5EF4-FFF2-40B4-BE49-F238E27FC236}">
                  <a16:creationId xmlns:a16="http://schemas.microsoft.com/office/drawing/2014/main" id="{2180E501-4584-4ED1-8533-0A71EA26C0E2}"/>
                </a:ext>
              </a:extLst>
            </p:cNvPr>
            <p:cNvSpPr>
              <a:spLocks noEditPoints="1"/>
            </p:cNvSpPr>
            <p:nvPr/>
          </p:nvSpPr>
          <p:spPr bwMode="auto">
            <a:xfrm>
              <a:off x="1910" y="2326"/>
              <a:ext cx="340" cy="340"/>
            </a:xfrm>
            <a:custGeom>
              <a:avLst/>
              <a:gdLst>
                <a:gd name="T0" fmla="*/ 256 w 512"/>
                <a:gd name="T1" fmla="*/ 21 h 512"/>
                <a:gd name="T2" fmla="*/ 490 w 512"/>
                <a:gd name="T3" fmla="*/ 256 h 512"/>
                <a:gd name="T4" fmla="*/ 256 w 512"/>
                <a:gd name="T5" fmla="*/ 490 h 512"/>
                <a:gd name="T6" fmla="*/ 21 w 512"/>
                <a:gd name="T7" fmla="*/ 256 h 512"/>
                <a:gd name="T8" fmla="*/ 256 w 512"/>
                <a:gd name="T9" fmla="*/ 21 h 512"/>
                <a:gd name="T10" fmla="*/ 256 w 512"/>
                <a:gd name="T11" fmla="*/ 0 h 512"/>
                <a:gd name="T12" fmla="*/ 0 w 512"/>
                <a:gd name="T13" fmla="*/ 256 h 512"/>
                <a:gd name="T14" fmla="*/ 256 w 512"/>
                <a:gd name="T15" fmla="*/ 512 h 512"/>
                <a:gd name="T16" fmla="*/ 512 w 512"/>
                <a:gd name="T17" fmla="*/ 256 h 512"/>
                <a:gd name="T18" fmla="*/ 256 w 512"/>
                <a:gd name="T19" fmla="*/ 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2" h="512">
                  <a:moveTo>
                    <a:pt x="256" y="21"/>
                  </a:moveTo>
                  <a:cubicBezTo>
                    <a:pt x="385" y="21"/>
                    <a:pt x="490" y="126"/>
                    <a:pt x="490" y="256"/>
                  </a:cubicBezTo>
                  <a:cubicBezTo>
                    <a:pt x="490" y="385"/>
                    <a:pt x="385" y="490"/>
                    <a:pt x="256" y="490"/>
                  </a:cubicBezTo>
                  <a:cubicBezTo>
                    <a:pt x="126" y="490"/>
                    <a:pt x="21" y="385"/>
                    <a:pt x="21" y="256"/>
                  </a:cubicBezTo>
                  <a:cubicBezTo>
                    <a:pt x="21" y="126"/>
                    <a:pt x="126" y="21"/>
                    <a:pt x="256" y="21"/>
                  </a:cubicBezTo>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sp>
          <p:nvSpPr>
            <p:cNvPr id="38" name="Freeform 671">
              <a:extLst>
                <a:ext uri="{FF2B5EF4-FFF2-40B4-BE49-F238E27FC236}">
                  <a16:creationId xmlns:a16="http://schemas.microsoft.com/office/drawing/2014/main" id="{673735E7-695F-49B2-95F9-8C528667AEF5}"/>
                </a:ext>
              </a:extLst>
            </p:cNvPr>
            <p:cNvSpPr>
              <a:spLocks noEditPoints="1"/>
            </p:cNvSpPr>
            <p:nvPr/>
          </p:nvSpPr>
          <p:spPr bwMode="auto">
            <a:xfrm>
              <a:off x="1973" y="2390"/>
              <a:ext cx="214" cy="212"/>
            </a:xfrm>
            <a:custGeom>
              <a:avLst/>
              <a:gdLst>
                <a:gd name="T0" fmla="*/ 298 w 322"/>
                <a:gd name="T1" fmla="*/ 67 h 320"/>
                <a:gd name="T2" fmla="*/ 246 w 322"/>
                <a:gd name="T3" fmla="*/ 55 h 320"/>
                <a:gd name="T4" fmla="*/ 246 w 322"/>
                <a:gd name="T5" fmla="*/ 10 h 320"/>
                <a:gd name="T6" fmla="*/ 235 w 322"/>
                <a:gd name="T7" fmla="*/ 0 h 320"/>
                <a:gd name="T8" fmla="*/ 86 w 322"/>
                <a:gd name="T9" fmla="*/ 0 h 320"/>
                <a:gd name="T10" fmla="*/ 75 w 322"/>
                <a:gd name="T11" fmla="*/ 10 h 320"/>
                <a:gd name="T12" fmla="*/ 76 w 322"/>
                <a:gd name="T13" fmla="*/ 55 h 320"/>
                <a:gd name="T14" fmla="*/ 23 w 322"/>
                <a:gd name="T15" fmla="*/ 67 h 320"/>
                <a:gd name="T16" fmla="*/ 52 w 322"/>
                <a:gd name="T17" fmla="*/ 177 h 320"/>
                <a:gd name="T18" fmla="*/ 104 w 322"/>
                <a:gd name="T19" fmla="*/ 213 h 320"/>
                <a:gd name="T20" fmla="*/ 107 w 322"/>
                <a:gd name="T21" fmla="*/ 213 h 320"/>
                <a:gd name="T22" fmla="*/ 109 w 322"/>
                <a:gd name="T23" fmla="*/ 213 h 320"/>
                <a:gd name="T24" fmla="*/ 121 w 322"/>
                <a:gd name="T25" fmla="*/ 227 h 320"/>
                <a:gd name="T26" fmla="*/ 146 w 322"/>
                <a:gd name="T27" fmla="*/ 243 h 320"/>
                <a:gd name="T28" fmla="*/ 119 w 322"/>
                <a:gd name="T29" fmla="*/ 305 h 320"/>
                <a:gd name="T30" fmla="*/ 120 w 322"/>
                <a:gd name="T31" fmla="*/ 315 h 320"/>
                <a:gd name="T32" fmla="*/ 129 w 322"/>
                <a:gd name="T33" fmla="*/ 320 h 320"/>
                <a:gd name="T34" fmla="*/ 193 w 322"/>
                <a:gd name="T35" fmla="*/ 320 h 320"/>
                <a:gd name="T36" fmla="*/ 202 w 322"/>
                <a:gd name="T37" fmla="*/ 315 h 320"/>
                <a:gd name="T38" fmla="*/ 202 w 322"/>
                <a:gd name="T39" fmla="*/ 305 h 320"/>
                <a:gd name="T40" fmla="*/ 176 w 322"/>
                <a:gd name="T41" fmla="*/ 243 h 320"/>
                <a:gd name="T42" fmla="*/ 201 w 322"/>
                <a:gd name="T43" fmla="*/ 227 h 320"/>
                <a:gd name="T44" fmla="*/ 212 w 322"/>
                <a:gd name="T45" fmla="*/ 213 h 320"/>
                <a:gd name="T46" fmla="*/ 214 w 322"/>
                <a:gd name="T47" fmla="*/ 213 h 320"/>
                <a:gd name="T48" fmla="*/ 217 w 322"/>
                <a:gd name="T49" fmla="*/ 213 h 320"/>
                <a:gd name="T50" fmla="*/ 270 w 322"/>
                <a:gd name="T51" fmla="*/ 177 h 320"/>
                <a:gd name="T52" fmla="*/ 298 w 322"/>
                <a:gd name="T53" fmla="*/ 67 h 320"/>
                <a:gd name="T54" fmla="*/ 66 w 322"/>
                <a:gd name="T55" fmla="*/ 161 h 320"/>
                <a:gd name="T56" fmla="*/ 39 w 322"/>
                <a:gd name="T57" fmla="*/ 81 h 320"/>
                <a:gd name="T58" fmla="*/ 77 w 322"/>
                <a:gd name="T59" fmla="*/ 77 h 320"/>
                <a:gd name="T60" fmla="*/ 97 w 322"/>
                <a:gd name="T61" fmla="*/ 186 h 320"/>
                <a:gd name="T62" fmla="*/ 66 w 322"/>
                <a:gd name="T63" fmla="*/ 161 h 320"/>
                <a:gd name="T64" fmla="*/ 145 w 322"/>
                <a:gd name="T65" fmla="*/ 298 h 320"/>
                <a:gd name="T66" fmla="*/ 161 w 322"/>
                <a:gd name="T67" fmla="*/ 262 h 320"/>
                <a:gd name="T68" fmla="*/ 176 w 322"/>
                <a:gd name="T69" fmla="*/ 298 h 320"/>
                <a:gd name="T70" fmla="*/ 145 w 322"/>
                <a:gd name="T71" fmla="*/ 298 h 320"/>
                <a:gd name="T72" fmla="*/ 185 w 322"/>
                <a:gd name="T73" fmla="*/ 213 h 320"/>
                <a:gd name="T74" fmla="*/ 161 w 322"/>
                <a:gd name="T75" fmla="*/ 224 h 320"/>
                <a:gd name="T76" fmla="*/ 136 w 322"/>
                <a:gd name="T77" fmla="*/ 213 h 320"/>
                <a:gd name="T78" fmla="*/ 96 w 322"/>
                <a:gd name="T79" fmla="*/ 21 h 320"/>
                <a:gd name="T80" fmla="*/ 225 w 322"/>
                <a:gd name="T81" fmla="*/ 21 h 320"/>
                <a:gd name="T82" fmla="*/ 185 w 322"/>
                <a:gd name="T83" fmla="*/ 213 h 320"/>
                <a:gd name="T84" fmla="*/ 255 w 322"/>
                <a:gd name="T85" fmla="*/ 161 h 320"/>
                <a:gd name="T86" fmla="*/ 225 w 322"/>
                <a:gd name="T87" fmla="*/ 186 h 320"/>
                <a:gd name="T88" fmla="*/ 245 w 322"/>
                <a:gd name="T89" fmla="*/ 77 h 320"/>
                <a:gd name="T90" fmla="*/ 283 w 322"/>
                <a:gd name="T91" fmla="*/ 81 h 320"/>
                <a:gd name="T92" fmla="*/ 255 w 322"/>
                <a:gd name="T93" fmla="*/ 161 h 3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322" h="320">
                  <a:moveTo>
                    <a:pt x="298" y="67"/>
                  </a:moveTo>
                  <a:cubicBezTo>
                    <a:pt x="286" y="54"/>
                    <a:pt x="268" y="50"/>
                    <a:pt x="246" y="55"/>
                  </a:cubicBezTo>
                  <a:cubicBezTo>
                    <a:pt x="247" y="30"/>
                    <a:pt x="246" y="12"/>
                    <a:pt x="246" y="10"/>
                  </a:cubicBezTo>
                  <a:cubicBezTo>
                    <a:pt x="246" y="4"/>
                    <a:pt x="241" y="0"/>
                    <a:pt x="235" y="0"/>
                  </a:cubicBezTo>
                  <a:cubicBezTo>
                    <a:pt x="86" y="0"/>
                    <a:pt x="86" y="0"/>
                    <a:pt x="86" y="0"/>
                  </a:cubicBezTo>
                  <a:cubicBezTo>
                    <a:pt x="80" y="0"/>
                    <a:pt x="76" y="4"/>
                    <a:pt x="75" y="10"/>
                  </a:cubicBezTo>
                  <a:cubicBezTo>
                    <a:pt x="75" y="12"/>
                    <a:pt x="75" y="30"/>
                    <a:pt x="76" y="55"/>
                  </a:cubicBezTo>
                  <a:cubicBezTo>
                    <a:pt x="54" y="50"/>
                    <a:pt x="35" y="54"/>
                    <a:pt x="23" y="67"/>
                  </a:cubicBezTo>
                  <a:cubicBezTo>
                    <a:pt x="0" y="92"/>
                    <a:pt x="12" y="140"/>
                    <a:pt x="52" y="177"/>
                  </a:cubicBezTo>
                  <a:cubicBezTo>
                    <a:pt x="67" y="191"/>
                    <a:pt x="85" y="207"/>
                    <a:pt x="104" y="213"/>
                  </a:cubicBezTo>
                  <a:cubicBezTo>
                    <a:pt x="105" y="213"/>
                    <a:pt x="106" y="213"/>
                    <a:pt x="107" y="213"/>
                  </a:cubicBezTo>
                  <a:cubicBezTo>
                    <a:pt x="108" y="213"/>
                    <a:pt x="109" y="213"/>
                    <a:pt x="109" y="213"/>
                  </a:cubicBezTo>
                  <a:cubicBezTo>
                    <a:pt x="113" y="218"/>
                    <a:pt x="117" y="223"/>
                    <a:pt x="121" y="227"/>
                  </a:cubicBezTo>
                  <a:cubicBezTo>
                    <a:pt x="128" y="235"/>
                    <a:pt x="136" y="240"/>
                    <a:pt x="146" y="243"/>
                  </a:cubicBezTo>
                  <a:cubicBezTo>
                    <a:pt x="119" y="305"/>
                    <a:pt x="119" y="305"/>
                    <a:pt x="119" y="305"/>
                  </a:cubicBezTo>
                  <a:cubicBezTo>
                    <a:pt x="117" y="308"/>
                    <a:pt x="118" y="312"/>
                    <a:pt x="120" y="315"/>
                  </a:cubicBezTo>
                  <a:cubicBezTo>
                    <a:pt x="122" y="318"/>
                    <a:pt x="125" y="320"/>
                    <a:pt x="129" y="320"/>
                  </a:cubicBezTo>
                  <a:cubicBezTo>
                    <a:pt x="193" y="320"/>
                    <a:pt x="193" y="320"/>
                    <a:pt x="193" y="320"/>
                  </a:cubicBezTo>
                  <a:cubicBezTo>
                    <a:pt x="196" y="320"/>
                    <a:pt x="200" y="318"/>
                    <a:pt x="202" y="315"/>
                  </a:cubicBezTo>
                  <a:cubicBezTo>
                    <a:pt x="204" y="312"/>
                    <a:pt x="204" y="308"/>
                    <a:pt x="202" y="305"/>
                  </a:cubicBezTo>
                  <a:cubicBezTo>
                    <a:pt x="176" y="243"/>
                    <a:pt x="176" y="243"/>
                    <a:pt x="176" y="243"/>
                  </a:cubicBezTo>
                  <a:cubicBezTo>
                    <a:pt x="185" y="240"/>
                    <a:pt x="193" y="235"/>
                    <a:pt x="201" y="227"/>
                  </a:cubicBezTo>
                  <a:cubicBezTo>
                    <a:pt x="205" y="223"/>
                    <a:pt x="209" y="218"/>
                    <a:pt x="212" y="213"/>
                  </a:cubicBezTo>
                  <a:cubicBezTo>
                    <a:pt x="213" y="213"/>
                    <a:pt x="213" y="213"/>
                    <a:pt x="214" y="213"/>
                  </a:cubicBezTo>
                  <a:cubicBezTo>
                    <a:pt x="215" y="213"/>
                    <a:pt x="216" y="213"/>
                    <a:pt x="217" y="213"/>
                  </a:cubicBezTo>
                  <a:cubicBezTo>
                    <a:pt x="236" y="207"/>
                    <a:pt x="254" y="191"/>
                    <a:pt x="270" y="177"/>
                  </a:cubicBezTo>
                  <a:cubicBezTo>
                    <a:pt x="309" y="140"/>
                    <a:pt x="322" y="92"/>
                    <a:pt x="298" y="67"/>
                  </a:cubicBezTo>
                  <a:close/>
                  <a:moveTo>
                    <a:pt x="66" y="161"/>
                  </a:moveTo>
                  <a:cubicBezTo>
                    <a:pt x="37" y="134"/>
                    <a:pt x="24" y="97"/>
                    <a:pt x="39" y="81"/>
                  </a:cubicBezTo>
                  <a:cubicBezTo>
                    <a:pt x="46" y="74"/>
                    <a:pt x="60" y="72"/>
                    <a:pt x="77" y="77"/>
                  </a:cubicBezTo>
                  <a:cubicBezTo>
                    <a:pt x="79" y="112"/>
                    <a:pt x="85" y="153"/>
                    <a:pt x="97" y="186"/>
                  </a:cubicBezTo>
                  <a:cubicBezTo>
                    <a:pt x="86" y="179"/>
                    <a:pt x="76" y="170"/>
                    <a:pt x="66" y="161"/>
                  </a:cubicBezTo>
                  <a:close/>
                  <a:moveTo>
                    <a:pt x="145" y="298"/>
                  </a:moveTo>
                  <a:cubicBezTo>
                    <a:pt x="161" y="262"/>
                    <a:pt x="161" y="262"/>
                    <a:pt x="161" y="262"/>
                  </a:cubicBezTo>
                  <a:cubicBezTo>
                    <a:pt x="176" y="298"/>
                    <a:pt x="176" y="298"/>
                    <a:pt x="176" y="298"/>
                  </a:cubicBezTo>
                  <a:lnTo>
                    <a:pt x="145" y="298"/>
                  </a:lnTo>
                  <a:close/>
                  <a:moveTo>
                    <a:pt x="185" y="213"/>
                  </a:moveTo>
                  <a:cubicBezTo>
                    <a:pt x="178" y="220"/>
                    <a:pt x="170" y="224"/>
                    <a:pt x="161" y="224"/>
                  </a:cubicBezTo>
                  <a:cubicBezTo>
                    <a:pt x="151" y="224"/>
                    <a:pt x="143" y="220"/>
                    <a:pt x="136" y="213"/>
                  </a:cubicBezTo>
                  <a:cubicBezTo>
                    <a:pt x="102" y="177"/>
                    <a:pt x="96" y="70"/>
                    <a:pt x="96" y="21"/>
                  </a:cubicBezTo>
                  <a:cubicBezTo>
                    <a:pt x="225" y="21"/>
                    <a:pt x="225" y="21"/>
                    <a:pt x="225" y="21"/>
                  </a:cubicBezTo>
                  <a:cubicBezTo>
                    <a:pt x="225" y="70"/>
                    <a:pt x="220" y="177"/>
                    <a:pt x="185" y="213"/>
                  </a:cubicBezTo>
                  <a:close/>
                  <a:moveTo>
                    <a:pt x="255" y="161"/>
                  </a:moveTo>
                  <a:cubicBezTo>
                    <a:pt x="246" y="170"/>
                    <a:pt x="235" y="179"/>
                    <a:pt x="225" y="186"/>
                  </a:cubicBezTo>
                  <a:cubicBezTo>
                    <a:pt x="237" y="153"/>
                    <a:pt x="242" y="112"/>
                    <a:pt x="245" y="77"/>
                  </a:cubicBezTo>
                  <a:cubicBezTo>
                    <a:pt x="261" y="72"/>
                    <a:pt x="275" y="74"/>
                    <a:pt x="283" y="81"/>
                  </a:cubicBezTo>
                  <a:cubicBezTo>
                    <a:pt x="297" y="97"/>
                    <a:pt x="284" y="134"/>
                    <a:pt x="255" y="161"/>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39" name="Group 2">
            <a:extLst>
              <a:ext uri="{FF2B5EF4-FFF2-40B4-BE49-F238E27FC236}">
                <a16:creationId xmlns:a16="http://schemas.microsoft.com/office/drawing/2014/main" id="{8E03240A-50D6-4B9A-B6F7-CEEB4B41A9B0}"/>
              </a:ext>
            </a:extLst>
          </p:cNvPr>
          <p:cNvGrpSpPr/>
          <p:nvPr/>
        </p:nvGrpSpPr>
        <p:grpSpPr>
          <a:xfrm>
            <a:off x="2129501" y="1392196"/>
            <a:ext cx="769285" cy="837569"/>
            <a:chOff x="444177" y="2180964"/>
            <a:chExt cx="739455" cy="739455"/>
          </a:xfrm>
          <a:solidFill>
            <a:schemeClr val="tx1">
              <a:lumMod val="85000"/>
              <a:lumOff val="15000"/>
            </a:schemeClr>
          </a:solidFill>
        </p:grpSpPr>
        <p:grpSp>
          <p:nvGrpSpPr>
            <p:cNvPr id="40" name="Group 49">
              <a:extLst>
                <a:ext uri="{FF2B5EF4-FFF2-40B4-BE49-F238E27FC236}">
                  <a16:creationId xmlns:a16="http://schemas.microsoft.com/office/drawing/2014/main" id="{30CCCF89-2952-475A-AA73-929E07D11BB5}"/>
                </a:ext>
              </a:extLst>
            </p:cNvPr>
            <p:cNvGrpSpPr>
              <a:grpSpLocks noChangeAspect="1"/>
            </p:cNvGrpSpPr>
            <p:nvPr/>
          </p:nvGrpSpPr>
          <p:grpSpPr bwMode="auto">
            <a:xfrm>
              <a:off x="444177" y="2180964"/>
              <a:ext cx="739455" cy="739455"/>
              <a:chOff x="2709" y="6"/>
              <a:chExt cx="340" cy="340"/>
            </a:xfrm>
            <a:grpFill/>
          </p:grpSpPr>
          <p:sp>
            <p:nvSpPr>
              <p:cNvPr id="42" name="Oval 41">
                <a:extLst>
                  <a:ext uri="{FF2B5EF4-FFF2-40B4-BE49-F238E27FC236}">
                    <a16:creationId xmlns:a16="http://schemas.microsoft.com/office/drawing/2014/main" id="{BFC3FD4D-54AE-43D9-8F57-B5762B3CB4C7}"/>
                  </a:ext>
                </a:extLst>
              </p:cNvPr>
              <p:cNvSpPr>
                <a:spLocks noChangeArrowheads="1"/>
              </p:cNvSpPr>
              <p:nvPr/>
            </p:nvSpPr>
            <p:spPr bwMode="auto">
              <a:xfrm>
                <a:off x="2808" y="112"/>
                <a:ext cx="14" cy="14"/>
              </a:xfrm>
              <a:prstGeom prst="ellipse">
                <a:avLst/>
              </a:prstGeom>
              <a:grpFill/>
              <a:ln>
                <a:noFill/>
              </a:ln>
              <a:extLst>
                <a:ext uri="{91240B29-F687-4f45-9708-019B960494DF}">
                  <a14:hiddenLine xmlns:lc="http://schemas.openxmlformats.org/drawingml/2006/lockedCanvas"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1042873" rtl="0" eaLnBrk="1" latinLnBrk="0" hangingPunct="1">
                  <a:defRPr sz="2053" kern="120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l" defTabSz="1042873" rtl="0" eaLnBrk="1" fontAlgn="auto" latinLnBrk="0" hangingPunct="1">
                  <a:lnSpc>
                    <a:spcPct val="100000"/>
                  </a:lnSpc>
                  <a:spcBef>
                    <a:spcPts val="0"/>
                  </a:spcBef>
                  <a:spcAft>
                    <a:spcPts val="0"/>
                  </a:spcAft>
                  <a:buClrTx/>
                  <a:buSzTx/>
                  <a:buFontTx/>
                  <a:buNone/>
                  <a:tabLst/>
                  <a:defRPr/>
                </a:pPr>
                <a:endParaRPr kumimoji="0" lang="en-GB" sz="2053" b="0" i="0" u="none" strike="noStrike" kern="1200" cap="none" spc="0" normalizeH="0" baseline="0" noProof="0" dirty="0">
                  <a:ln>
                    <a:noFill/>
                  </a:ln>
                  <a:solidFill>
                    <a:prstClr val="black"/>
                  </a:solidFill>
                  <a:effectLst/>
                  <a:uLnTx/>
                  <a:uFillTx/>
                  <a:latin typeface="Calibri"/>
                  <a:ea typeface="+mn-ea"/>
                  <a:cs typeface="+mn-cs"/>
                </a:endParaRPr>
              </a:p>
            </p:txBody>
          </p:sp>
          <p:sp>
            <p:nvSpPr>
              <p:cNvPr id="43" name="Freeform 39">
                <a:extLst>
                  <a:ext uri="{FF2B5EF4-FFF2-40B4-BE49-F238E27FC236}">
                    <a16:creationId xmlns:a16="http://schemas.microsoft.com/office/drawing/2014/main" id="{2B77EE69-CAC4-4F60-B4B2-66F62C5133BE}"/>
                  </a:ext>
                </a:extLst>
              </p:cNvPr>
              <p:cNvSpPr>
                <a:spLocks noEditPoints="1"/>
              </p:cNvSpPr>
              <p:nvPr/>
            </p:nvSpPr>
            <p:spPr bwMode="auto">
              <a:xfrm>
                <a:off x="2709" y="6"/>
                <a:ext cx="340" cy="340"/>
              </a:xfrm>
              <a:custGeom>
                <a:avLst/>
                <a:gdLst>
                  <a:gd name="T0" fmla="*/ 256 w 512"/>
                  <a:gd name="T1" fmla="*/ 21 h 512"/>
                  <a:gd name="T2" fmla="*/ 490 w 512"/>
                  <a:gd name="T3" fmla="*/ 256 h 512"/>
                  <a:gd name="T4" fmla="*/ 256 w 512"/>
                  <a:gd name="T5" fmla="*/ 490 h 512"/>
                  <a:gd name="T6" fmla="*/ 21 w 512"/>
                  <a:gd name="T7" fmla="*/ 256 h 512"/>
                  <a:gd name="T8" fmla="*/ 256 w 512"/>
                  <a:gd name="T9" fmla="*/ 21 h 512"/>
                  <a:gd name="T10" fmla="*/ 256 w 512"/>
                  <a:gd name="T11" fmla="*/ 0 h 512"/>
                  <a:gd name="T12" fmla="*/ 0 w 512"/>
                  <a:gd name="T13" fmla="*/ 256 h 512"/>
                  <a:gd name="T14" fmla="*/ 256 w 512"/>
                  <a:gd name="T15" fmla="*/ 512 h 512"/>
                  <a:gd name="T16" fmla="*/ 512 w 512"/>
                  <a:gd name="T17" fmla="*/ 256 h 512"/>
                  <a:gd name="T18" fmla="*/ 256 w 512"/>
                  <a:gd name="T19" fmla="*/ 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2" h="512">
                    <a:moveTo>
                      <a:pt x="256" y="21"/>
                    </a:moveTo>
                    <a:cubicBezTo>
                      <a:pt x="385" y="21"/>
                      <a:pt x="490" y="126"/>
                      <a:pt x="490" y="256"/>
                    </a:cubicBezTo>
                    <a:cubicBezTo>
                      <a:pt x="490" y="385"/>
                      <a:pt x="385" y="490"/>
                      <a:pt x="256" y="490"/>
                    </a:cubicBezTo>
                    <a:cubicBezTo>
                      <a:pt x="126" y="490"/>
                      <a:pt x="21" y="385"/>
                      <a:pt x="21" y="256"/>
                    </a:cubicBezTo>
                    <a:cubicBezTo>
                      <a:pt x="21" y="126"/>
                      <a:pt x="126" y="21"/>
                      <a:pt x="256" y="21"/>
                    </a:cubicBezTo>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path>
                </a:pathLst>
              </a:custGeom>
              <a:grpFill/>
              <a:ln>
                <a:noFill/>
              </a:ln>
              <a:extLst>
                <a:ext uri="{91240B29-F687-4f45-9708-019B960494DF}">
                  <a14:hiddenLine xmlns:lc="http://schemas.openxmlformats.org/drawingml/2006/lockedCanvas"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1042873" rtl="0" eaLnBrk="1" latinLnBrk="0" hangingPunct="1">
                  <a:defRPr sz="2053" kern="120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l" defTabSz="1042873" rtl="0" eaLnBrk="1" fontAlgn="auto" latinLnBrk="0" hangingPunct="1">
                  <a:lnSpc>
                    <a:spcPct val="100000"/>
                  </a:lnSpc>
                  <a:spcBef>
                    <a:spcPts val="0"/>
                  </a:spcBef>
                  <a:spcAft>
                    <a:spcPts val="0"/>
                  </a:spcAft>
                  <a:buClrTx/>
                  <a:buSzTx/>
                  <a:buFontTx/>
                  <a:buNone/>
                  <a:tabLst/>
                  <a:defRPr/>
                </a:pPr>
                <a:endParaRPr kumimoji="0" lang="en-GB" sz="2053" b="0" i="0" u="none" strike="noStrike" kern="1200" cap="none" spc="0" normalizeH="0" baseline="0" noProof="0" dirty="0">
                  <a:ln>
                    <a:noFill/>
                  </a:ln>
                  <a:solidFill>
                    <a:prstClr val="black"/>
                  </a:solidFill>
                  <a:effectLst/>
                  <a:uLnTx/>
                  <a:uFillTx/>
                  <a:latin typeface="Calibri"/>
                  <a:ea typeface="+mn-ea"/>
                  <a:cs typeface="+mn-cs"/>
                </a:endParaRPr>
              </a:p>
            </p:txBody>
          </p:sp>
        </p:grpSp>
        <p:sp>
          <p:nvSpPr>
            <p:cNvPr id="41" name="Freeform 302">
              <a:extLst>
                <a:ext uri="{FF2B5EF4-FFF2-40B4-BE49-F238E27FC236}">
                  <a16:creationId xmlns:a16="http://schemas.microsoft.com/office/drawing/2014/main" id="{3DB092E8-B995-405E-881D-CE51F8E63D23}"/>
                </a:ext>
              </a:extLst>
            </p:cNvPr>
            <p:cNvSpPr>
              <a:spLocks noChangeAspect="1" noEditPoints="1"/>
            </p:cNvSpPr>
            <p:nvPr/>
          </p:nvSpPr>
          <p:spPr bwMode="auto">
            <a:xfrm>
              <a:off x="610565" y="2356262"/>
              <a:ext cx="386047" cy="325436"/>
            </a:xfrm>
            <a:custGeom>
              <a:avLst/>
              <a:gdLst>
                <a:gd name="T0" fmla="*/ 5863 w 6522"/>
                <a:gd name="T1" fmla="*/ 1280 h 5498"/>
                <a:gd name="T2" fmla="*/ 5871 w 6522"/>
                <a:gd name="T3" fmla="*/ 1300 h 5498"/>
                <a:gd name="T4" fmla="*/ 5875 w 6522"/>
                <a:gd name="T5" fmla="*/ 1970 h 5498"/>
                <a:gd name="T6" fmla="*/ 5857 w 6522"/>
                <a:gd name="T7" fmla="*/ 1980 h 5498"/>
                <a:gd name="T8" fmla="*/ 5837 w 6522"/>
                <a:gd name="T9" fmla="*/ 1974 h 5498"/>
                <a:gd name="T10" fmla="*/ 4474 w 6522"/>
                <a:gd name="T11" fmla="*/ 3088 h 5498"/>
                <a:gd name="T12" fmla="*/ 4480 w 6522"/>
                <a:gd name="T13" fmla="*/ 3223 h 5498"/>
                <a:gd name="T14" fmla="*/ 4399 w 6522"/>
                <a:gd name="T15" fmla="*/ 3373 h 5498"/>
                <a:gd name="T16" fmla="*/ 4248 w 6522"/>
                <a:gd name="T17" fmla="*/ 3454 h 5498"/>
                <a:gd name="T18" fmla="*/ 4084 w 6522"/>
                <a:gd name="T19" fmla="*/ 3440 h 5498"/>
                <a:gd name="T20" fmla="*/ 3962 w 6522"/>
                <a:gd name="T21" fmla="*/ 3351 h 5498"/>
                <a:gd name="T22" fmla="*/ 2976 w 6522"/>
                <a:gd name="T23" fmla="*/ 3256 h 5498"/>
                <a:gd name="T24" fmla="*/ 2836 w 6522"/>
                <a:gd name="T25" fmla="*/ 3326 h 5498"/>
                <a:gd name="T26" fmla="*/ 2665 w 6522"/>
                <a:gd name="T27" fmla="*/ 3308 h 5498"/>
                <a:gd name="T28" fmla="*/ 1640 w 6522"/>
                <a:gd name="T29" fmla="*/ 4101 h 5498"/>
                <a:gd name="T30" fmla="*/ 1534 w 6522"/>
                <a:gd name="T31" fmla="*/ 4230 h 5498"/>
                <a:gd name="T32" fmla="*/ 1367 w 6522"/>
                <a:gd name="T33" fmla="*/ 4281 h 5498"/>
                <a:gd name="T34" fmla="*/ 1203 w 6522"/>
                <a:gd name="T35" fmla="*/ 4230 h 5498"/>
                <a:gd name="T36" fmla="*/ 1094 w 6522"/>
                <a:gd name="T37" fmla="*/ 4099 h 5498"/>
                <a:gd name="T38" fmla="*/ 1078 w 6522"/>
                <a:gd name="T39" fmla="*/ 3925 h 5498"/>
                <a:gd name="T40" fmla="*/ 1158 w 6522"/>
                <a:gd name="T41" fmla="*/ 3775 h 5498"/>
                <a:gd name="T42" fmla="*/ 1308 w 6522"/>
                <a:gd name="T43" fmla="*/ 3694 h 5498"/>
                <a:gd name="T44" fmla="*/ 1470 w 6522"/>
                <a:gd name="T45" fmla="*/ 3708 h 5498"/>
                <a:gd name="T46" fmla="*/ 2485 w 6522"/>
                <a:gd name="T47" fmla="*/ 3053 h 5498"/>
                <a:gd name="T48" fmla="*/ 2507 w 6522"/>
                <a:gd name="T49" fmla="*/ 2918 h 5498"/>
                <a:gd name="T50" fmla="*/ 2616 w 6522"/>
                <a:gd name="T51" fmla="*/ 2788 h 5498"/>
                <a:gd name="T52" fmla="*/ 2780 w 6522"/>
                <a:gd name="T53" fmla="*/ 2738 h 5498"/>
                <a:gd name="T54" fmla="*/ 2929 w 6522"/>
                <a:gd name="T55" fmla="*/ 2778 h 5498"/>
                <a:gd name="T56" fmla="*/ 3033 w 6522"/>
                <a:gd name="T57" fmla="*/ 2881 h 5498"/>
                <a:gd name="T58" fmla="*/ 3964 w 6522"/>
                <a:gd name="T59" fmla="*/ 2972 h 5498"/>
                <a:gd name="T60" fmla="*/ 4086 w 6522"/>
                <a:gd name="T61" fmla="*/ 2884 h 5498"/>
                <a:gd name="T62" fmla="*/ 4227 w 6522"/>
                <a:gd name="T63" fmla="*/ 2871 h 5498"/>
                <a:gd name="T64" fmla="*/ 5329 w 6522"/>
                <a:gd name="T65" fmla="*/ 1555 h 5498"/>
                <a:gd name="T66" fmla="*/ 5177 w 6522"/>
                <a:gd name="T67" fmla="*/ 1424 h 5498"/>
                <a:gd name="T68" fmla="*/ 5178 w 6522"/>
                <a:gd name="T69" fmla="*/ 1405 h 5498"/>
                <a:gd name="T70" fmla="*/ 5194 w 6522"/>
                <a:gd name="T71" fmla="*/ 1393 h 5498"/>
                <a:gd name="T72" fmla="*/ 0 w 6522"/>
                <a:gd name="T73" fmla="*/ 0 h 5498"/>
                <a:gd name="T74" fmla="*/ 629 w 6522"/>
                <a:gd name="T75" fmla="*/ 807 h 5498"/>
                <a:gd name="T76" fmla="*/ 416 w 6522"/>
                <a:gd name="T77" fmla="*/ 2398 h 5498"/>
                <a:gd name="T78" fmla="*/ 416 w 6522"/>
                <a:gd name="T79" fmla="*/ 2695 h 5498"/>
                <a:gd name="T80" fmla="*/ 629 w 6522"/>
                <a:gd name="T81" fmla="*/ 4271 h 5498"/>
                <a:gd name="T82" fmla="*/ 1217 w 6522"/>
                <a:gd name="T83" fmla="*/ 5083 h 5498"/>
                <a:gd name="T84" fmla="*/ 1514 w 6522"/>
                <a:gd name="T85" fmla="*/ 5083 h 5498"/>
                <a:gd name="T86" fmla="*/ 2925 w 6522"/>
                <a:gd name="T87" fmla="*/ 4891 h 5498"/>
                <a:gd name="T88" fmla="*/ 4039 w 6522"/>
                <a:gd name="T89" fmla="*/ 4891 h 5498"/>
                <a:gd name="T90" fmla="*/ 5448 w 6522"/>
                <a:gd name="T91" fmla="*/ 5083 h 5498"/>
                <a:gd name="T92" fmla="*/ 5744 w 6522"/>
                <a:gd name="T93" fmla="*/ 5083 h 5498"/>
                <a:gd name="T94" fmla="*/ 208 w 6522"/>
                <a:gd name="T95" fmla="*/ 5498 h 5498"/>
                <a:gd name="T96" fmla="*/ 77 w 6522"/>
                <a:gd name="T97" fmla="*/ 5452 h 5498"/>
                <a:gd name="T98" fmla="*/ 6 w 6522"/>
                <a:gd name="T99" fmla="*/ 5338 h 54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6522" h="5498">
                  <a:moveTo>
                    <a:pt x="5847" y="1274"/>
                  </a:moveTo>
                  <a:lnTo>
                    <a:pt x="5855" y="1274"/>
                  </a:lnTo>
                  <a:lnTo>
                    <a:pt x="5863" y="1280"/>
                  </a:lnTo>
                  <a:lnTo>
                    <a:pt x="5867" y="1286"/>
                  </a:lnTo>
                  <a:lnTo>
                    <a:pt x="5871" y="1292"/>
                  </a:lnTo>
                  <a:lnTo>
                    <a:pt x="5871" y="1300"/>
                  </a:lnTo>
                  <a:lnTo>
                    <a:pt x="5879" y="1957"/>
                  </a:lnTo>
                  <a:lnTo>
                    <a:pt x="5879" y="1965"/>
                  </a:lnTo>
                  <a:lnTo>
                    <a:pt x="5875" y="1970"/>
                  </a:lnTo>
                  <a:lnTo>
                    <a:pt x="5869" y="1974"/>
                  </a:lnTo>
                  <a:lnTo>
                    <a:pt x="5863" y="1978"/>
                  </a:lnTo>
                  <a:lnTo>
                    <a:pt x="5857" y="1980"/>
                  </a:lnTo>
                  <a:lnTo>
                    <a:pt x="5851" y="1980"/>
                  </a:lnTo>
                  <a:lnTo>
                    <a:pt x="5843" y="1978"/>
                  </a:lnTo>
                  <a:lnTo>
                    <a:pt x="5837" y="1974"/>
                  </a:lnTo>
                  <a:lnTo>
                    <a:pt x="5693" y="1856"/>
                  </a:lnTo>
                  <a:lnTo>
                    <a:pt x="5626" y="1800"/>
                  </a:lnTo>
                  <a:lnTo>
                    <a:pt x="4474" y="3088"/>
                  </a:lnTo>
                  <a:lnTo>
                    <a:pt x="4482" y="3126"/>
                  </a:lnTo>
                  <a:lnTo>
                    <a:pt x="4486" y="3163"/>
                  </a:lnTo>
                  <a:lnTo>
                    <a:pt x="4480" y="3223"/>
                  </a:lnTo>
                  <a:lnTo>
                    <a:pt x="4462" y="3278"/>
                  </a:lnTo>
                  <a:lnTo>
                    <a:pt x="4434" y="3330"/>
                  </a:lnTo>
                  <a:lnTo>
                    <a:pt x="4399" y="3373"/>
                  </a:lnTo>
                  <a:lnTo>
                    <a:pt x="4355" y="3409"/>
                  </a:lnTo>
                  <a:lnTo>
                    <a:pt x="4304" y="3436"/>
                  </a:lnTo>
                  <a:lnTo>
                    <a:pt x="4248" y="3454"/>
                  </a:lnTo>
                  <a:lnTo>
                    <a:pt x="4189" y="3460"/>
                  </a:lnTo>
                  <a:lnTo>
                    <a:pt x="4136" y="3454"/>
                  </a:lnTo>
                  <a:lnTo>
                    <a:pt x="4084" y="3440"/>
                  </a:lnTo>
                  <a:lnTo>
                    <a:pt x="4039" y="3419"/>
                  </a:lnTo>
                  <a:lnTo>
                    <a:pt x="3997" y="3389"/>
                  </a:lnTo>
                  <a:lnTo>
                    <a:pt x="3962" y="3351"/>
                  </a:lnTo>
                  <a:lnTo>
                    <a:pt x="3932" y="3310"/>
                  </a:lnTo>
                  <a:lnTo>
                    <a:pt x="3012" y="3219"/>
                  </a:lnTo>
                  <a:lnTo>
                    <a:pt x="2976" y="3256"/>
                  </a:lnTo>
                  <a:lnTo>
                    <a:pt x="2935" y="3288"/>
                  </a:lnTo>
                  <a:lnTo>
                    <a:pt x="2887" y="3310"/>
                  </a:lnTo>
                  <a:lnTo>
                    <a:pt x="2836" y="3326"/>
                  </a:lnTo>
                  <a:lnTo>
                    <a:pt x="2780" y="3332"/>
                  </a:lnTo>
                  <a:lnTo>
                    <a:pt x="2721" y="3324"/>
                  </a:lnTo>
                  <a:lnTo>
                    <a:pt x="2665" y="3308"/>
                  </a:lnTo>
                  <a:lnTo>
                    <a:pt x="1664" y="3986"/>
                  </a:lnTo>
                  <a:lnTo>
                    <a:pt x="1658" y="4046"/>
                  </a:lnTo>
                  <a:lnTo>
                    <a:pt x="1640" y="4101"/>
                  </a:lnTo>
                  <a:lnTo>
                    <a:pt x="1613" y="4151"/>
                  </a:lnTo>
                  <a:lnTo>
                    <a:pt x="1577" y="4194"/>
                  </a:lnTo>
                  <a:lnTo>
                    <a:pt x="1534" y="4230"/>
                  </a:lnTo>
                  <a:lnTo>
                    <a:pt x="1484" y="4258"/>
                  </a:lnTo>
                  <a:lnTo>
                    <a:pt x="1427" y="4275"/>
                  </a:lnTo>
                  <a:lnTo>
                    <a:pt x="1367" y="4281"/>
                  </a:lnTo>
                  <a:lnTo>
                    <a:pt x="1308" y="4275"/>
                  </a:lnTo>
                  <a:lnTo>
                    <a:pt x="1253" y="4258"/>
                  </a:lnTo>
                  <a:lnTo>
                    <a:pt x="1203" y="4230"/>
                  </a:lnTo>
                  <a:lnTo>
                    <a:pt x="1158" y="4194"/>
                  </a:lnTo>
                  <a:lnTo>
                    <a:pt x="1122" y="4151"/>
                  </a:lnTo>
                  <a:lnTo>
                    <a:pt x="1094" y="4099"/>
                  </a:lnTo>
                  <a:lnTo>
                    <a:pt x="1078" y="4044"/>
                  </a:lnTo>
                  <a:lnTo>
                    <a:pt x="1071" y="3984"/>
                  </a:lnTo>
                  <a:lnTo>
                    <a:pt x="1078" y="3925"/>
                  </a:lnTo>
                  <a:lnTo>
                    <a:pt x="1094" y="3870"/>
                  </a:lnTo>
                  <a:lnTo>
                    <a:pt x="1122" y="3818"/>
                  </a:lnTo>
                  <a:lnTo>
                    <a:pt x="1158" y="3775"/>
                  </a:lnTo>
                  <a:lnTo>
                    <a:pt x="1203" y="3739"/>
                  </a:lnTo>
                  <a:lnTo>
                    <a:pt x="1253" y="3711"/>
                  </a:lnTo>
                  <a:lnTo>
                    <a:pt x="1308" y="3694"/>
                  </a:lnTo>
                  <a:lnTo>
                    <a:pt x="1367" y="3688"/>
                  </a:lnTo>
                  <a:lnTo>
                    <a:pt x="1421" y="3694"/>
                  </a:lnTo>
                  <a:lnTo>
                    <a:pt x="1470" y="3708"/>
                  </a:lnTo>
                  <a:lnTo>
                    <a:pt x="1516" y="3729"/>
                  </a:lnTo>
                  <a:lnTo>
                    <a:pt x="2487" y="3070"/>
                  </a:lnTo>
                  <a:lnTo>
                    <a:pt x="2485" y="3053"/>
                  </a:lnTo>
                  <a:lnTo>
                    <a:pt x="2485" y="3035"/>
                  </a:lnTo>
                  <a:lnTo>
                    <a:pt x="2491" y="2974"/>
                  </a:lnTo>
                  <a:lnTo>
                    <a:pt x="2507" y="2918"/>
                  </a:lnTo>
                  <a:lnTo>
                    <a:pt x="2535" y="2869"/>
                  </a:lnTo>
                  <a:lnTo>
                    <a:pt x="2570" y="2825"/>
                  </a:lnTo>
                  <a:lnTo>
                    <a:pt x="2616" y="2788"/>
                  </a:lnTo>
                  <a:lnTo>
                    <a:pt x="2665" y="2762"/>
                  </a:lnTo>
                  <a:lnTo>
                    <a:pt x="2721" y="2744"/>
                  </a:lnTo>
                  <a:lnTo>
                    <a:pt x="2780" y="2738"/>
                  </a:lnTo>
                  <a:lnTo>
                    <a:pt x="2834" y="2742"/>
                  </a:lnTo>
                  <a:lnTo>
                    <a:pt x="2883" y="2756"/>
                  </a:lnTo>
                  <a:lnTo>
                    <a:pt x="2929" y="2778"/>
                  </a:lnTo>
                  <a:lnTo>
                    <a:pt x="2968" y="2805"/>
                  </a:lnTo>
                  <a:lnTo>
                    <a:pt x="3004" y="2839"/>
                  </a:lnTo>
                  <a:lnTo>
                    <a:pt x="3033" y="2881"/>
                  </a:lnTo>
                  <a:lnTo>
                    <a:pt x="3055" y="2924"/>
                  </a:lnTo>
                  <a:lnTo>
                    <a:pt x="3934" y="3011"/>
                  </a:lnTo>
                  <a:lnTo>
                    <a:pt x="3964" y="2972"/>
                  </a:lnTo>
                  <a:lnTo>
                    <a:pt x="3999" y="2936"/>
                  </a:lnTo>
                  <a:lnTo>
                    <a:pt x="4041" y="2906"/>
                  </a:lnTo>
                  <a:lnTo>
                    <a:pt x="4086" y="2884"/>
                  </a:lnTo>
                  <a:lnTo>
                    <a:pt x="4136" y="2871"/>
                  </a:lnTo>
                  <a:lnTo>
                    <a:pt x="4189" y="2867"/>
                  </a:lnTo>
                  <a:lnTo>
                    <a:pt x="4227" y="2871"/>
                  </a:lnTo>
                  <a:lnTo>
                    <a:pt x="4264" y="2879"/>
                  </a:lnTo>
                  <a:lnTo>
                    <a:pt x="5398" y="1612"/>
                  </a:lnTo>
                  <a:lnTo>
                    <a:pt x="5329" y="1555"/>
                  </a:lnTo>
                  <a:lnTo>
                    <a:pt x="5184" y="1436"/>
                  </a:lnTo>
                  <a:lnTo>
                    <a:pt x="5180" y="1430"/>
                  </a:lnTo>
                  <a:lnTo>
                    <a:pt x="5177" y="1424"/>
                  </a:lnTo>
                  <a:lnTo>
                    <a:pt x="5175" y="1418"/>
                  </a:lnTo>
                  <a:lnTo>
                    <a:pt x="5175" y="1411"/>
                  </a:lnTo>
                  <a:lnTo>
                    <a:pt x="5178" y="1405"/>
                  </a:lnTo>
                  <a:lnTo>
                    <a:pt x="5182" y="1399"/>
                  </a:lnTo>
                  <a:lnTo>
                    <a:pt x="5186" y="1395"/>
                  </a:lnTo>
                  <a:lnTo>
                    <a:pt x="5194" y="1393"/>
                  </a:lnTo>
                  <a:lnTo>
                    <a:pt x="5839" y="1274"/>
                  </a:lnTo>
                  <a:lnTo>
                    <a:pt x="5847" y="1274"/>
                  </a:lnTo>
                  <a:close/>
                  <a:moveTo>
                    <a:pt x="0" y="0"/>
                  </a:moveTo>
                  <a:lnTo>
                    <a:pt x="416" y="0"/>
                  </a:lnTo>
                  <a:lnTo>
                    <a:pt x="416" y="807"/>
                  </a:lnTo>
                  <a:lnTo>
                    <a:pt x="629" y="807"/>
                  </a:lnTo>
                  <a:lnTo>
                    <a:pt x="629" y="1104"/>
                  </a:lnTo>
                  <a:lnTo>
                    <a:pt x="416" y="1104"/>
                  </a:lnTo>
                  <a:lnTo>
                    <a:pt x="416" y="2398"/>
                  </a:lnTo>
                  <a:lnTo>
                    <a:pt x="629" y="2398"/>
                  </a:lnTo>
                  <a:lnTo>
                    <a:pt x="629" y="2695"/>
                  </a:lnTo>
                  <a:lnTo>
                    <a:pt x="416" y="2695"/>
                  </a:lnTo>
                  <a:lnTo>
                    <a:pt x="416" y="3975"/>
                  </a:lnTo>
                  <a:lnTo>
                    <a:pt x="629" y="3975"/>
                  </a:lnTo>
                  <a:lnTo>
                    <a:pt x="629" y="4271"/>
                  </a:lnTo>
                  <a:lnTo>
                    <a:pt x="416" y="4271"/>
                  </a:lnTo>
                  <a:lnTo>
                    <a:pt x="416" y="5083"/>
                  </a:lnTo>
                  <a:lnTo>
                    <a:pt x="1217" y="5083"/>
                  </a:lnTo>
                  <a:lnTo>
                    <a:pt x="1217" y="4891"/>
                  </a:lnTo>
                  <a:lnTo>
                    <a:pt x="1514" y="4891"/>
                  </a:lnTo>
                  <a:lnTo>
                    <a:pt x="1514" y="5083"/>
                  </a:lnTo>
                  <a:lnTo>
                    <a:pt x="2628" y="5083"/>
                  </a:lnTo>
                  <a:lnTo>
                    <a:pt x="2628" y="4891"/>
                  </a:lnTo>
                  <a:lnTo>
                    <a:pt x="2925" y="4891"/>
                  </a:lnTo>
                  <a:lnTo>
                    <a:pt x="2925" y="5083"/>
                  </a:lnTo>
                  <a:lnTo>
                    <a:pt x="4039" y="5083"/>
                  </a:lnTo>
                  <a:lnTo>
                    <a:pt x="4039" y="4891"/>
                  </a:lnTo>
                  <a:lnTo>
                    <a:pt x="4334" y="4891"/>
                  </a:lnTo>
                  <a:lnTo>
                    <a:pt x="4334" y="5083"/>
                  </a:lnTo>
                  <a:lnTo>
                    <a:pt x="5448" y="5083"/>
                  </a:lnTo>
                  <a:lnTo>
                    <a:pt x="5448" y="4891"/>
                  </a:lnTo>
                  <a:lnTo>
                    <a:pt x="5744" y="4891"/>
                  </a:lnTo>
                  <a:lnTo>
                    <a:pt x="5744" y="5083"/>
                  </a:lnTo>
                  <a:lnTo>
                    <a:pt x="6522" y="5083"/>
                  </a:lnTo>
                  <a:lnTo>
                    <a:pt x="6522" y="5498"/>
                  </a:lnTo>
                  <a:lnTo>
                    <a:pt x="208" y="5498"/>
                  </a:lnTo>
                  <a:lnTo>
                    <a:pt x="160" y="5492"/>
                  </a:lnTo>
                  <a:lnTo>
                    <a:pt x="117" y="5478"/>
                  </a:lnTo>
                  <a:lnTo>
                    <a:pt x="77" y="5452"/>
                  </a:lnTo>
                  <a:lnTo>
                    <a:pt x="46" y="5421"/>
                  </a:lnTo>
                  <a:lnTo>
                    <a:pt x="22" y="5381"/>
                  </a:lnTo>
                  <a:lnTo>
                    <a:pt x="6" y="5338"/>
                  </a:lnTo>
                  <a:lnTo>
                    <a:pt x="0" y="529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1042873" rtl="0" eaLnBrk="1" latinLnBrk="0" hangingPunct="1">
                <a:defRPr sz="2053" kern="120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l" defTabSz="1042873" rtl="0" eaLnBrk="1" fontAlgn="auto" latinLnBrk="0" hangingPunct="1">
                <a:lnSpc>
                  <a:spcPct val="100000"/>
                </a:lnSpc>
                <a:spcBef>
                  <a:spcPts val="0"/>
                </a:spcBef>
                <a:spcAft>
                  <a:spcPts val="0"/>
                </a:spcAft>
                <a:buClrTx/>
                <a:buSzTx/>
                <a:buFontTx/>
                <a:buNone/>
                <a:tabLst/>
                <a:defRPr/>
              </a:pPr>
              <a:endParaRPr kumimoji="0" lang="en-US" sz="2053" b="0" i="0" u="none" strike="noStrike" kern="1200" cap="none" spc="0" normalizeH="0" baseline="0" noProof="0" dirty="0">
                <a:ln>
                  <a:noFill/>
                </a:ln>
                <a:solidFill>
                  <a:srgbClr val="000000"/>
                </a:solidFill>
                <a:effectLst/>
                <a:uLnTx/>
                <a:uFillTx/>
                <a:latin typeface="Calibri"/>
                <a:ea typeface="+mn-ea"/>
                <a:cs typeface="+mn-cs"/>
              </a:endParaRPr>
            </a:p>
          </p:txBody>
        </p:sp>
      </p:grpSp>
    </p:spTree>
    <p:extLst>
      <p:ext uri="{BB962C8B-B14F-4D97-AF65-F5344CB8AC3E}">
        <p14:creationId xmlns:p14="http://schemas.microsoft.com/office/powerpoint/2010/main" val="81772089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3"/>
                                        </p:tgtEl>
                                        <p:attrNameLst>
                                          <p:attrName>style.visibility</p:attrName>
                                        </p:attrNameLst>
                                      </p:cBhvr>
                                      <p:to>
                                        <p:strVal val="visible"/>
                                      </p:to>
                                    </p:set>
                                    <p:animEffect transition="in" filter="fade">
                                      <p:cBhvr>
                                        <p:cTn id="7" dur="500"/>
                                        <p:tgtEl>
                                          <p:spTgt spid="6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4"/>
                                        </p:tgtEl>
                                        <p:attrNameLst>
                                          <p:attrName>style.visibility</p:attrName>
                                        </p:attrNameLst>
                                      </p:cBhvr>
                                      <p:to>
                                        <p:strVal val="visible"/>
                                      </p:to>
                                    </p:set>
                                    <p:animEffect transition="in" filter="fade">
                                      <p:cBhvr>
                                        <p:cTn id="10" dur="500"/>
                                        <p:tgtEl>
                                          <p:spTgt spid="6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65"/>
                                        </p:tgtEl>
                                        <p:attrNameLst>
                                          <p:attrName>style.visibility</p:attrName>
                                        </p:attrNameLst>
                                      </p:cBhvr>
                                      <p:to>
                                        <p:strVal val="visible"/>
                                      </p:to>
                                    </p:set>
                                    <p:animEffect transition="in" filter="fade">
                                      <p:cBhvr>
                                        <p:cTn id="13" dur="500"/>
                                        <p:tgtEl>
                                          <p:spTgt spid="65"/>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66"/>
                                        </p:tgtEl>
                                        <p:attrNameLst>
                                          <p:attrName>style.visibility</p:attrName>
                                        </p:attrNameLst>
                                      </p:cBhvr>
                                      <p:to>
                                        <p:strVal val="visible"/>
                                      </p:to>
                                    </p:set>
                                    <p:animEffect transition="in" filter="fade">
                                      <p:cBhvr>
                                        <p:cTn id="16" dur="500"/>
                                        <p:tgtEl>
                                          <p:spTgt spid="66"/>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67"/>
                                        </p:tgtEl>
                                        <p:attrNameLst>
                                          <p:attrName>style.visibility</p:attrName>
                                        </p:attrNameLst>
                                      </p:cBhvr>
                                      <p:to>
                                        <p:strVal val="visible"/>
                                      </p:to>
                                    </p:set>
                                    <p:animEffect transition="in" filter="fade">
                                      <p:cBhvr>
                                        <p:cTn id="19" dur="500"/>
                                        <p:tgtEl>
                                          <p:spTgt spid="67"/>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68"/>
                                        </p:tgtEl>
                                        <p:attrNameLst>
                                          <p:attrName>style.visibility</p:attrName>
                                        </p:attrNameLst>
                                      </p:cBhvr>
                                      <p:to>
                                        <p:strVal val="visible"/>
                                      </p:to>
                                    </p:set>
                                    <p:animEffect transition="in" filter="fade">
                                      <p:cBhvr>
                                        <p:cTn id="22" dur="500"/>
                                        <p:tgtEl>
                                          <p:spTgt spid="68"/>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87"/>
                                        </p:tgtEl>
                                        <p:attrNameLst>
                                          <p:attrName>style.visibility</p:attrName>
                                        </p:attrNameLst>
                                      </p:cBhvr>
                                      <p:to>
                                        <p:strVal val="visible"/>
                                      </p:to>
                                    </p:set>
                                    <p:animEffect transition="in" filter="fade">
                                      <p:cBhvr>
                                        <p:cTn id="25" dur="500"/>
                                        <p:tgtEl>
                                          <p:spTgt spid="87"/>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90"/>
                                        </p:tgtEl>
                                        <p:attrNameLst>
                                          <p:attrName>style.visibility</p:attrName>
                                        </p:attrNameLst>
                                      </p:cBhvr>
                                      <p:to>
                                        <p:strVal val="visible"/>
                                      </p:to>
                                    </p:set>
                                    <p:animEffect transition="in" filter="fade">
                                      <p:cBhvr>
                                        <p:cTn id="28" dur="500"/>
                                        <p:tgtEl>
                                          <p:spTgt spid="90"/>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91"/>
                                        </p:tgtEl>
                                        <p:attrNameLst>
                                          <p:attrName>style.visibility</p:attrName>
                                        </p:attrNameLst>
                                      </p:cBhvr>
                                      <p:to>
                                        <p:strVal val="visible"/>
                                      </p:to>
                                    </p:set>
                                    <p:animEffect transition="in" filter="fade">
                                      <p:cBhvr>
                                        <p:cTn id="31" dur="500"/>
                                        <p:tgtEl>
                                          <p:spTgt spid="91"/>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92"/>
                                        </p:tgtEl>
                                        <p:attrNameLst>
                                          <p:attrName>style.visibility</p:attrName>
                                        </p:attrNameLst>
                                      </p:cBhvr>
                                      <p:to>
                                        <p:strVal val="visible"/>
                                      </p:to>
                                    </p:set>
                                    <p:animEffect transition="in" filter="fade">
                                      <p:cBhvr>
                                        <p:cTn id="34" dur="500"/>
                                        <p:tgtEl>
                                          <p:spTgt spid="92"/>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93"/>
                                        </p:tgtEl>
                                        <p:attrNameLst>
                                          <p:attrName>style.visibility</p:attrName>
                                        </p:attrNameLst>
                                      </p:cBhvr>
                                      <p:to>
                                        <p:strVal val="visible"/>
                                      </p:to>
                                    </p:set>
                                    <p:animEffect transition="in" filter="fade">
                                      <p:cBhvr>
                                        <p:cTn id="37" dur="500"/>
                                        <p:tgtEl>
                                          <p:spTgt spid="93"/>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94"/>
                                        </p:tgtEl>
                                        <p:attrNameLst>
                                          <p:attrName>style.visibility</p:attrName>
                                        </p:attrNameLst>
                                      </p:cBhvr>
                                      <p:to>
                                        <p:strVal val="visible"/>
                                      </p:to>
                                    </p:set>
                                    <p:animEffect transition="in" filter="fade">
                                      <p:cBhvr>
                                        <p:cTn id="40" dur="500"/>
                                        <p:tgtEl>
                                          <p:spTgt spid="94"/>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35"/>
                                        </p:tgtEl>
                                        <p:attrNameLst>
                                          <p:attrName>style.visibility</p:attrName>
                                        </p:attrNameLst>
                                      </p:cBhvr>
                                      <p:to>
                                        <p:strVal val="visible"/>
                                      </p:to>
                                    </p:set>
                                    <p:animEffect transition="in" filter="fade">
                                      <p:cBhvr>
                                        <p:cTn id="43" dur="500"/>
                                        <p:tgtEl>
                                          <p:spTgt spid="35"/>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29"/>
                                        </p:tgtEl>
                                        <p:attrNameLst>
                                          <p:attrName>style.visibility</p:attrName>
                                        </p:attrNameLst>
                                      </p:cBhvr>
                                      <p:to>
                                        <p:strVal val="visible"/>
                                      </p:to>
                                    </p:set>
                                    <p:animEffect transition="in" filter="fade">
                                      <p:cBhvr>
                                        <p:cTn id="46" dur="500"/>
                                        <p:tgtEl>
                                          <p:spTgt spid="29"/>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32"/>
                                        </p:tgtEl>
                                        <p:attrNameLst>
                                          <p:attrName>style.visibility</p:attrName>
                                        </p:attrNameLst>
                                      </p:cBhvr>
                                      <p:to>
                                        <p:strVal val="visible"/>
                                      </p:to>
                                    </p:set>
                                    <p:animEffect transition="in" filter="fade">
                                      <p:cBhvr>
                                        <p:cTn id="49" dur="500"/>
                                        <p:tgtEl>
                                          <p:spTgt spid="32"/>
                                        </p:tgtEl>
                                      </p:cBhvr>
                                    </p:animEffect>
                                  </p:childTnLst>
                                </p:cTn>
                              </p:par>
                              <p:par>
                                <p:cTn id="50" presetID="10" presetClass="entr" presetSubtype="0" fill="hold" nodeType="withEffect">
                                  <p:stCondLst>
                                    <p:cond delay="0"/>
                                  </p:stCondLst>
                                  <p:childTnLst>
                                    <p:set>
                                      <p:cBhvr>
                                        <p:cTn id="51" dur="1" fill="hold">
                                          <p:stCondLst>
                                            <p:cond delay="0"/>
                                          </p:stCondLst>
                                        </p:cTn>
                                        <p:tgtEl>
                                          <p:spTgt spid="31"/>
                                        </p:tgtEl>
                                        <p:attrNameLst>
                                          <p:attrName>style.visibility</p:attrName>
                                        </p:attrNameLst>
                                      </p:cBhvr>
                                      <p:to>
                                        <p:strVal val="visible"/>
                                      </p:to>
                                    </p:set>
                                    <p:animEffect transition="in" filter="fade">
                                      <p:cBhvr>
                                        <p:cTn id="52" dur="500"/>
                                        <p:tgtEl>
                                          <p:spTgt spid="31"/>
                                        </p:tgtEl>
                                      </p:cBhvr>
                                    </p:animEffect>
                                  </p:childTnLst>
                                </p:cTn>
                              </p:par>
                              <p:par>
                                <p:cTn id="53" presetID="10" presetClass="entr" presetSubtype="0" fill="hold" nodeType="withEffect">
                                  <p:stCondLst>
                                    <p:cond delay="0"/>
                                  </p:stCondLst>
                                  <p:childTnLst>
                                    <p:set>
                                      <p:cBhvr>
                                        <p:cTn id="54" dur="1" fill="hold">
                                          <p:stCondLst>
                                            <p:cond delay="0"/>
                                          </p:stCondLst>
                                        </p:cTn>
                                        <p:tgtEl>
                                          <p:spTgt spid="36"/>
                                        </p:tgtEl>
                                        <p:attrNameLst>
                                          <p:attrName>style.visibility</p:attrName>
                                        </p:attrNameLst>
                                      </p:cBhvr>
                                      <p:to>
                                        <p:strVal val="visible"/>
                                      </p:to>
                                    </p:set>
                                    <p:animEffect transition="in" filter="fade">
                                      <p:cBhvr>
                                        <p:cTn id="55" dur="500"/>
                                        <p:tgtEl>
                                          <p:spTgt spid="36"/>
                                        </p:tgtEl>
                                      </p:cBhvr>
                                    </p:animEffect>
                                  </p:childTnLst>
                                </p:cTn>
                              </p:par>
                              <p:par>
                                <p:cTn id="56" presetID="10" presetClass="entr" presetSubtype="0" fill="hold" nodeType="withEffect">
                                  <p:stCondLst>
                                    <p:cond delay="0"/>
                                  </p:stCondLst>
                                  <p:childTnLst>
                                    <p:set>
                                      <p:cBhvr>
                                        <p:cTn id="57" dur="1" fill="hold">
                                          <p:stCondLst>
                                            <p:cond delay="0"/>
                                          </p:stCondLst>
                                        </p:cTn>
                                        <p:tgtEl>
                                          <p:spTgt spid="39"/>
                                        </p:tgtEl>
                                        <p:attrNameLst>
                                          <p:attrName>style.visibility</p:attrName>
                                        </p:attrNameLst>
                                      </p:cBhvr>
                                      <p:to>
                                        <p:strVal val="visible"/>
                                      </p:to>
                                    </p:set>
                                    <p:animEffect transition="in" filter="fade">
                                      <p:cBhvr>
                                        <p:cTn id="58"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 grpId="0" animBg="1"/>
      <p:bldP spid="64" grpId="0" animBg="1"/>
      <p:bldP spid="65" grpId="0" animBg="1"/>
      <p:bldP spid="66" grpId="0" animBg="1"/>
      <p:bldP spid="67" grpId="0" animBg="1"/>
      <p:bldP spid="68" grpId="0"/>
      <p:bldP spid="87" grpId="0"/>
      <p:bldP spid="90" grpId="0" animBg="1"/>
      <p:bldP spid="91" grpId="0"/>
      <p:bldP spid="92" grpId="0"/>
      <p:bldP spid="93" grpId="0"/>
      <p:bldP spid="94" grpId="0"/>
      <p:bldP spid="35" grpId="0"/>
      <p:bldP spid="29" grpId="0"/>
      <p:bldP spid="3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 name="Right Arrow 39"/>
          <p:cNvSpPr/>
          <p:nvPr/>
        </p:nvSpPr>
        <p:spPr>
          <a:xfrm>
            <a:off x="634150" y="1073560"/>
            <a:ext cx="10972800" cy="1681071"/>
          </a:xfrm>
          <a:prstGeom prst="rightArrow">
            <a:avLst>
              <a:gd name="adj1" fmla="val 66450"/>
              <a:gd name="adj2" fmla="val 50000"/>
            </a:avLst>
          </a:prstGeom>
          <a:solidFill>
            <a:schemeClr val="bg1">
              <a:lumMod val="95000"/>
            </a:schemeClr>
          </a:solidFill>
          <a:ln w="12700" cap="flat" cmpd="sng" algn="ctr">
            <a:noFill/>
            <a:prstDash val="solid"/>
          </a:ln>
          <a:effectLst>
            <a:outerShdw blurRad="50800" dist="38100" dir="2700000" algn="tl" rotWithShape="0">
              <a:prstClr val="black">
                <a:alpha val="40000"/>
              </a:prstClr>
            </a:outerShdw>
          </a:effectLst>
        </p:spPr>
        <p:txBody>
          <a:bodyPr lIns="91440" tIns="91440" rIns="91440" bIns="91440" rtlCol="0" anchor="ctr">
            <a:noAutofit/>
          </a:bodyPr>
          <a:lstStyle>
            <a:defPPr>
              <a:defRPr lang="en-US"/>
            </a:defPPr>
            <a:lvl1pPr marL="0" algn="l" defTabSz="1042873" rtl="0" eaLnBrk="1" latinLnBrk="0" hangingPunct="1">
              <a:defRPr sz="2053" kern="120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44546A"/>
              </a:solidFill>
              <a:effectLst/>
              <a:uLnTx/>
              <a:uFillTx/>
              <a:latin typeface="Verdana"/>
              <a:ea typeface="+mn-ea"/>
              <a:cs typeface="+mn-cs"/>
            </a:endParaRPr>
          </a:p>
        </p:txBody>
      </p:sp>
      <p:sp>
        <p:nvSpPr>
          <p:cNvPr id="64" name="Right Arrow 40"/>
          <p:cNvSpPr/>
          <p:nvPr/>
        </p:nvSpPr>
        <p:spPr>
          <a:xfrm>
            <a:off x="634151" y="2673615"/>
            <a:ext cx="10262450" cy="1655727"/>
          </a:xfrm>
          <a:prstGeom prst="rightArrow">
            <a:avLst>
              <a:gd name="adj1" fmla="val 66450"/>
              <a:gd name="adj2" fmla="val 50000"/>
            </a:avLst>
          </a:prstGeom>
          <a:solidFill>
            <a:srgbClr val="F3FEFF"/>
          </a:solidFill>
          <a:ln w="12700" cap="flat" cmpd="sng" algn="ctr">
            <a:noFill/>
            <a:prstDash val="solid"/>
          </a:ln>
          <a:effectLst>
            <a:outerShdw blurRad="50800" dist="38100" dir="2700000" algn="tl" rotWithShape="0">
              <a:prstClr val="black">
                <a:alpha val="40000"/>
              </a:prstClr>
            </a:outerShdw>
          </a:effectLst>
        </p:spPr>
        <p:txBody>
          <a:bodyPr lIns="91440" tIns="91440" rIns="91440" bIns="91440" rtlCol="0" anchor="ctr">
            <a:noAutofit/>
          </a:bodyPr>
          <a:lstStyle>
            <a:defPPr>
              <a:defRPr lang="en-US"/>
            </a:defPPr>
            <a:lvl1pPr marL="0" algn="l" defTabSz="1042873" rtl="0" eaLnBrk="1" latinLnBrk="0" hangingPunct="1">
              <a:defRPr sz="2053" kern="120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44546A"/>
              </a:solidFill>
              <a:effectLst/>
              <a:uLnTx/>
              <a:uFillTx/>
              <a:latin typeface="Verdana"/>
              <a:ea typeface="+mn-ea"/>
              <a:cs typeface="+mn-cs"/>
            </a:endParaRPr>
          </a:p>
        </p:txBody>
      </p:sp>
      <p:sp>
        <p:nvSpPr>
          <p:cNvPr id="65" name="Right Arrow 41"/>
          <p:cNvSpPr/>
          <p:nvPr/>
        </p:nvSpPr>
        <p:spPr>
          <a:xfrm>
            <a:off x="670054" y="4344483"/>
            <a:ext cx="9235946" cy="1821582"/>
          </a:xfrm>
          <a:prstGeom prst="rightArrow">
            <a:avLst>
              <a:gd name="adj1" fmla="val 66450"/>
              <a:gd name="adj2" fmla="val 50000"/>
            </a:avLst>
          </a:prstGeom>
          <a:solidFill>
            <a:srgbClr val="FFF7FA"/>
          </a:solidFill>
          <a:ln w="12700" cap="flat" cmpd="sng" algn="ctr">
            <a:noFill/>
            <a:prstDash val="solid"/>
          </a:ln>
          <a:effectLst>
            <a:outerShdw blurRad="50800" dist="38100" dir="2700000" algn="tl" rotWithShape="0">
              <a:prstClr val="black">
                <a:alpha val="40000"/>
              </a:prstClr>
            </a:outerShdw>
          </a:effectLst>
        </p:spPr>
        <p:txBody>
          <a:bodyPr lIns="91440" tIns="91440" rIns="91440" bIns="91440" rtlCol="0" anchor="ctr">
            <a:noAutofit/>
          </a:bodyPr>
          <a:lstStyle>
            <a:defPPr>
              <a:defRPr lang="en-US"/>
            </a:defPPr>
            <a:lvl1pPr marL="0" algn="l" defTabSz="1042873" rtl="0" eaLnBrk="1" latinLnBrk="0" hangingPunct="1">
              <a:defRPr sz="2053" kern="120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44546A"/>
              </a:solidFill>
              <a:effectLst/>
              <a:uLnTx/>
              <a:uFillTx/>
              <a:latin typeface="Verdana"/>
              <a:ea typeface="+mn-ea"/>
              <a:cs typeface="+mn-cs"/>
            </a:endParaRPr>
          </a:p>
        </p:txBody>
      </p:sp>
      <p:sp>
        <p:nvSpPr>
          <p:cNvPr id="66" name="Flowchart: Data 9"/>
          <p:cNvSpPr/>
          <p:nvPr/>
        </p:nvSpPr>
        <p:spPr>
          <a:xfrm>
            <a:off x="973587" y="1359650"/>
            <a:ext cx="2317659" cy="4511475"/>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13050"/>
              <a:gd name="connsiteY0" fmla="*/ 10000 h 10000"/>
              <a:gd name="connsiteX1" fmla="*/ 2000 w 13050"/>
              <a:gd name="connsiteY1" fmla="*/ 0 h 10000"/>
              <a:gd name="connsiteX2" fmla="*/ 13050 w 13050"/>
              <a:gd name="connsiteY2" fmla="*/ 0 h 10000"/>
              <a:gd name="connsiteX3" fmla="*/ 8000 w 13050"/>
              <a:gd name="connsiteY3" fmla="*/ 10000 h 10000"/>
              <a:gd name="connsiteX4" fmla="*/ 0 w 13050"/>
              <a:gd name="connsiteY4" fmla="*/ 10000 h 10000"/>
              <a:gd name="connsiteX0" fmla="*/ 0 w 13050"/>
              <a:gd name="connsiteY0" fmla="*/ 10000 h 10000"/>
              <a:gd name="connsiteX1" fmla="*/ 5300 w 13050"/>
              <a:gd name="connsiteY1" fmla="*/ 0 h 10000"/>
              <a:gd name="connsiteX2" fmla="*/ 13050 w 13050"/>
              <a:gd name="connsiteY2" fmla="*/ 0 h 10000"/>
              <a:gd name="connsiteX3" fmla="*/ 8000 w 13050"/>
              <a:gd name="connsiteY3" fmla="*/ 10000 h 10000"/>
              <a:gd name="connsiteX4" fmla="*/ 0 w 13050"/>
              <a:gd name="connsiteY4" fmla="*/ 1000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050" h="10000">
                <a:moveTo>
                  <a:pt x="0" y="10000"/>
                </a:moveTo>
                <a:lnTo>
                  <a:pt x="5300" y="0"/>
                </a:lnTo>
                <a:lnTo>
                  <a:pt x="13050" y="0"/>
                </a:lnTo>
                <a:lnTo>
                  <a:pt x="8000" y="10000"/>
                </a:lnTo>
                <a:lnTo>
                  <a:pt x="0" y="10000"/>
                </a:lnTo>
                <a:close/>
              </a:path>
            </a:pathLst>
          </a:custGeom>
          <a:solidFill>
            <a:sysClr val="window" lastClr="FFFFFF">
              <a:alpha val="74902"/>
            </a:sysClr>
          </a:solidFill>
          <a:ln w="12700" cap="flat" cmpd="sng" algn="ctr">
            <a:noFill/>
            <a:prstDash val="solid"/>
          </a:ln>
          <a:effectLst/>
        </p:spPr>
        <p:txBody>
          <a:bodyPr lIns="91440" tIns="91440" rIns="91440" bIns="91440" rtlCol="0" anchor="ctr">
            <a:noAutofit/>
          </a:bodyPr>
          <a:lstStyle>
            <a:defPPr>
              <a:defRPr lang="en-US"/>
            </a:defPPr>
            <a:lvl1pPr marL="0" algn="l" defTabSz="1042873" rtl="0" eaLnBrk="1" latinLnBrk="0" hangingPunct="1">
              <a:defRPr sz="2053" kern="120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prstClr val="white"/>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44546A"/>
              </a:solidFill>
              <a:effectLst/>
              <a:uLnTx/>
              <a:uFillTx/>
              <a:latin typeface="Verdana"/>
              <a:ea typeface="+mn-ea"/>
              <a:cs typeface="+mn-cs"/>
            </a:endParaRPr>
          </a:p>
        </p:txBody>
      </p:sp>
      <p:sp>
        <p:nvSpPr>
          <p:cNvPr id="67" name="Half Frame 66"/>
          <p:cNvSpPr/>
          <p:nvPr/>
        </p:nvSpPr>
        <p:spPr>
          <a:xfrm rot="8142470">
            <a:off x="3705547" y="1791086"/>
            <a:ext cx="327828" cy="288147"/>
          </a:xfrm>
          <a:prstGeom prst="halfFrame">
            <a:avLst>
              <a:gd name="adj1" fmla="val 26576"/>
              <a:gd name="adj2" fmla="val 25856"/>
            </a:avLst>
          </a:prstGeom>
          <a:solidFill>
            <a:schemeClr val="tx1"/>
          </a:solidFill>
          <a:ln w="12700" cap="flat" cmpd="sng" algn="ctr">
            <a:noFill/>
            <a:prstDash val="solid"/>
          </a:ln>
          <a:effectLst/>
        </p:spPr>
        <p:txBody>
          <a:bodyPr wrap="square" lIns="36000" tIns="36000" rIns="36000" bIns="36000" rtlCol="0" anchor="ctr">
            <a:spAutoFit/>
          </a:bodyPr>
          <a:lstStyle>
            <a:defPPr>
              <a:defRPr lang="en-US"/>
            </a:defPPr>
            <a:lvl1pPr marL="0" algn="l" defTabSz="1042873" rtl="0" eaLnBrk="1" latinLnBrk="0" hangingPunct="1">
              <a:defRPr sz="2053" kern="120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86BC22"/>
              </a:solidFill>
              <a:effectLst/>
              <a:uLnTx/>
              <a:uFillTx/>
              <a:latin typeface="Verdana"/>
              <a:ea typeface="+mn-ea"/>
              <a:cs typeface="+mn-cs"/>
            </a:endParaRPr>
          </a:p>
        </p:txBody>
      </p:sp>
      <p:sp>
        <p:nvSpPr>
          <p:cNvPr id="68" name="TextBox 44"/>
          <p:cNvSpPr txBox="1"/>
          <p:nvPr/>
        </p:nvSpPr>
        <p:spPr>
          <a:xfrm>
            <a:off x="3189892" y="1309518"/>
            <a:ext cx="799012" cy="1231106"/>
          </a:xfrm>
          <a:prstGeom prst="rect">
            <a:avLst/>
          </a:prstGeom>
          <a:noFill/>
        </p:spPr>
        <p:txBody>
          <a:bodyPr wrap="square" lIns="0" tIns="0" rIns="0" bIns="0" rtlCol="0">
            <a:spAutoFit/>
          </a:bodyPr>
          <a:lstStyle>
            <a:defPPr>
              <a:defRPr lang="en-US"/>
            </a:defPPr>
            <a:lvl1pPr marL="0" algn="l" defTabSz="1042873" rtl="0" eaLnBrk="1" latinLnBrk="0" hangingPunct="1">
              <a:defRPr sz="2053" kern="120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0" cap="none" spc="0" normalizeH="0" baseline="0" noProof="0" dirty="0">
                <a:ln>
                  <a:noFill/>
                </a:ln>
                <a:solidFill>
                  <a:prstClr val="black"/>
                </a:solidFill>
                <a:effectLst/>
                <a:uLnTx/>
                <a:uFillTx/>
                <a:latin typeface="Calibri"/>
                <a:ea typeface="+mn-ea"/>
                <a:cs typeface="+mn-cs"/>
              </a:rPr>
              <a:t>7</a:t>
            </a:r>
          </a:p>
        </p:txBody>
      </p:sp>
      <p:sp>
        <p:nvSpPr>
          <p:cNvPr id="87" name="TextBox 46"/>
          <p:cNvSpPr txBox="1"/>
          <p:nvPr/>
        </p:nvSpPr>
        <p:spPr>
          <a:xfrm>
            <a:off x="2817118" y="2885925"/>
            <a:ext cx="881590" cy="1231106"/>
          </a:xfrm>
          <a:prstGeom prst="rect">
            <a:avLst/>
          </a:prstGeom>
          <a:noFill/>
        </p:spPr>
        <p:txBody>
          <a:bodyPr wrap="square" lIns="0" tIns="0" rIns="0" bIns="0" rtlCol="0">
            <a:spAutoFit/>
          </a:bodyPr>
          <a:lstStyle>
            <a:defPPr>
              <a:defRPr lang="en-US"/>
            </a:defPPr>
            <a:lvl1pPr marL="0" algn="l" defTabSz="1042873" rtl="0" eaLnBrk="1" latinLnBrk="0" hangingPunct="1">
              <a:defRPr sz="2053" kern="120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0" cap="none" spc="0" normalizeH="0" baseline="0" noProof="0" dirty="0">
                <a:ln>
                  <a:noFill/>
                </a:ln>
                <a:solidFill>
                  <a:prstClr val="black"/>
                </a:solidFill>
                <a:effectLst/>
                <a:uLnTx/>
                <a:uFillTx/>
                <a:latin typeface="Calibri"/>
                <a:ea typeface="+mn-ea"/>
                <a:cs typeface="+mn-cs"/>
              </a:rPr>
              <a:t>8</a:t>
            </a:r>
          </a:p>
        </p:txBody>
      </p:sp>
      <p:sp>
        <p:nvSpPr>
          <p:cNvPr id="90" name="Half Frame 89"/>
          <p:cNvSpPr/>
          <p:nvPr/>
        </p:nvSpPr>
        <p:spPr>
          <a:xfrm rot="8142470">
            <a:off x="3051270" y="5076301"/>
            <a:ext cx="327644" cy="288147"/>
          </a:xfrm>
          <a:prstGeom prst="halfFrame">
            <a:avLst>
              <a:gd name="adj1" fmla="val 26576"/>
              <a:gd name="adj2" fmla="val 25856"/>
            </a:avLst>
          </a:prstGeom>
          <a:solidFill>
            <a:schemeClr val="tx1"/>
          </a:solidFill>
          <a:ln w="12700" cap="flat" cmpd="sng" algn="ctr">
            <a:noFill/>
            <a:prstDash val="solid"/>
          </a:ln>
          <a:effectLst/>
        </p:spPr>
        <p:txBody>
          <a:bodyPr wrap="square" lIns="36000" tIns="36000" rIns="36000" bIns="36000" rtlCol="0" anchor="ctr">
            <a:spAutoFit/>
          </a:bodyPr>
          <a:lstStyle>
            <a:defPPr>
              <a:defRPr lang="en-US"/>
            </a:defPPr>
            <a:lvl1pPr marL="0" algn="l" defTabSz="1042873" rtl="0" eaLnBrk="1" latinLnBrk="0" hangingPunct="1">
              <a:defRPr sz="2053" kern="120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prstClr val="black"/>
              </a:solidFill>
              <a:effectLst/>
              <a:uLnTx/>
              <a:uFillTx/>
              <a:latin typeface="Verdana"/>
              <a:ea typeface="+mn-ea"/>
              <a:cs typeface="+mn-cs"/>
            </a:endParaRPr>
          </a:p>
        </p:txBody>
      </p:sp>
      <p:sp>
        <p:nvSpPr>
          <p:cNvPr id="91" name="TextBox 48"/>
          <p:cNvSpPr txBox="1"/>
          <p:nvPr/>
        </p:nvSpPr>
        <p:spPr>
          <a:xfrm>
            <a:off x="2518432" y="4640019"/>
            <a:ext cx="881590" cy="1231106"/>
          </a:xfrm>
          <a:prstGeom prst="rect">
            <a:avLst/>
          </a:prstGeom>
          <a:noFill/>
        </p:spPr>
        <p:txBody>
          <a:bodyPr wrap="square" lIns="0" tIns="0" rIns="0" bIns="0" rtlCol="0">
            <a:spAutoFit/>
          </a:bodyPr>
          <a:lstStyle>
            <a:defPPr>
              <a:defRPr lang="en-US"/>
            </a:defPPr>
            <a:lvl1pPr marL="0" algn="l" defTabSz="1042873" rtl="0" eaLnBrk="1" latinLnBrk="0" hangingPunct="1">
              <a:defRPr sz="2053" kern="120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0" cap="none" spc="0" normalizeH="0" baseline="0" noProof="0" dirty="0">
                <a:ln>
                  <a:noFill/>
                </a:ln>
                <a:solidFill>
                  <a:prstClr val="black"/>
                </a:solidFill>
                <a:effectLst/>
                <a:uLnTx/>
                <a:uFillTx/>
                <a:latin typeface="Calibri"/>
                <a:ea typeface="+mn-ea"/>
                <a:cs typeface="+mn-cs"/>
              </a:rPr>
              <a:t>9</a:t>
            </a:r>
          </a:p>
        </p:txBody>
      </p:sp>
      <p:sp>
        <p:nvSpPr>
          <p:cNvPr id="92" name="Rectangle 91"/>
          <p:cNvSpPr/>
          <p:nvPr/>
        </p:nvSpPr>
        <p:spPr>
          <a:xfrm>
            <a:off x="4264676" y="1445923"/>
            <a:ext cx="6631925" cy="800219"/>
          </a:xfrm>
          <a:prstGeom prst="rect">
            <a:avLst/>
          </a:prstGeom>
        </p:spPr>
        <p:txBody>
          <a:bodyPr wrap="square" lIns="0" tIns="0" rIns="0" bIns="0">
            <a:spAutoFit/>
          </a:bodyPr>
          <a:lstStyle>
            <a:defPPr>
              <a:defRPr lang="en-US"/>
            </a:defPPr>
            <a:lvl1pPr marL="0" algn="l" defTabSz="1042873" rtl="0" eaLnBrk="1" latinLnBrk="0" hangingPunct="1">
              <a:defRPr sz="2053" kern="120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just" defTabSz="1042873"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4F81BD">
                    <a:lumMod val="50000"/>
                  </a:srgbClr>
                </a:solidFill>
                <a:effectLst/>
                <a:uLnTx/>
                <a:uFillTx/>
                <a:latin typeface="Candara" pitchFamily="34" charset="0"/>
                <a:ea typeface="+mn-ea"/>
                <a:cs typeface="+mn-cs"/>
              </a:rPr>
              <a:t>Review adequacy of turnover through </a:t>
            </a:r>
            <a:r>
              <a:rPr kumimoji="0" lang="en-US" sz="2600" b="1" i="0" u="none" strike="noStrike" kern="1200" cap="none" spc="0" normalizeH="0" baseline="0" noProof="0" dirty="0">
                <a:ln>
                  <a:noFill/>
                </a:ln>
                <a:solidFill>
                  <a:srgbClr val="FF0000"/>
                </a:solidFill>
                <a:effectLst/>
                <a:uLnTx/>
                <a:uFillTx/>
                <a:latin typeface="Candara" pitchFamily="34" charset="0"/>
                <a:ea typeface="+mn-ea"/>
                <a:cs typeface="+mn-cs"/>
              </a:rPr>
              <a:t>GST returns</a:t>
            </a:r>
            <a:r>
              <a:rPr kumimoji="0" lang="en-US" sz="2600" b="1" i="0" u="none" strike="noStrike" kern="1200" cap="none" spc="0" normalizeH="0" baseline="0" noProof="0" dirty="0">
                <a:ln>
                  <a:noFill/>
                </a:ln>
                <a:solidFill>
                  <a:srgbClr val="4F81BD">
                    <a:lumMod val="50000"/>
                  </a:srgbClr>
                </a:solidFill>
                <a:effectLst/>
                <a:uLnTx/>
                <a:uFillTx/>
                <a:latin typeface="Candara" pitchFamily="34" charset="0"/>
                <a:ea typeface="+mn-ea"/>
                <a:cs typeface="+mn-cs"/>
              </a:rPr>
              <a:t>  - Else </a:t>
            </a:r>
            <a:r>
              <a:rPr kumimoji="0" lang="en-US" sz="2600" b="1" i="0" u="none" strike="noStrike" kern="1200" cap="none" spc="0" normalizeH="0" baseline="0" noProof="0" dirty="0">
                <a:ln>
                  <a:noFill/>
                </a:ln>
                <a:solidFill>
                  <a:srgbClr val="FF0000"/>
                </a:solidFill>
                <a:effectLst/>
                <a:uLnTx/>
                <a:uFillTx/>
                <a:latin typeface="Candara" pitchFamily="34" charset="0"/>
                <a:ea typeface="+mn-ea"/>
                <a:cs typeface="+mn-cs"/>
              </a:rPr>
              <a:t>reassess age of Receivables/ DP.</a:t>
            </a:r>
            <a:endParaRPr kumimoji="0" lang="en-IN" sz="2600" b="1" i="0" u="none" strike="noStrike" kern="1200" cap="none" spc="0" normalizeH="0" baseline="0" noProof="0" dirty="0">
              <a:ln>
                <a:noFill/>
              </a:ln>
              <a:solidFill>
                <a:srgbClr val="FF0000"/>
              </a:solidFill>
              <a:effectLst/>
              <a:uLnTx/>
              <a:uFillTx/>
              <a:latin typeface="Candara" pitchFamily="34" charset="0"/>
              <a:ea typeface="+mn-ea"/>
              <a:cs typeface="+mn-cs"/>
            </a:endParaRPr>
          </a:p>
        </p:txBody>
      </p:sp>
      <p:sp>
        <p:nvSpPr>
          <p:cNvPr id="93" name="Rectangle 92"/>
          <p:cNvSpPr/>
          <p:nvPr/>
        </p:nvSpPr>
        <p:spPr>
          <a:xfrm>
            <a:off x="3909926" y="3022650"/>
            <a:ext cx="5996074" cy="984885"/>
          </a:xfrm>
          <a:prstGeom prst="rect">
            <a:avLst/>
          </a:prstGeom>
        </p:spPr>
        <p:txBody>
          <a:bodyPr wrap="square" lIns="0" tIns="0" rIns="0" bIns="0">
            <a:spAutoFit/>
          </a:bodyPr>
          <a:lstStyle>
            <a:defPPr>
              <a:defRPr lang="en-US"/>
            </a:defPPr>
            <a:lvl1pPr marL="0" algn="l" defTabSz="1042873" rtl="0" eaLnBrk="1" latinLnBrk="0" hangingPunct="1">
              <a:defRPr sz="2053" kern="120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just" defTabSz="1042873"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FF"/>
                </a:solidFill>
                <a:effectLst/>
                <a:uLnTx/>
                <a:uFillTx/>
                <a:latin typeface="Candara" pitchFamily="34" charset="0"/>
                <a:ea typeface="+mn-ea"/>
                <a:cs typeface="+mn-cs"/>
              </a:rPr>
              <a:t>Review turnover of borrower with </a:t>
            </a:r>
            <a:r>
              <a:rPr kumimoji="0" lang="en-US" sz="3200" b="1" i="0" u="none" strike="noStrike" kern="1200" cap="none" spc="0" normalizeH="0" baseline="0" noProof="0" dirty="0">
                <a:ln>
                  <a:noFill/>
                </a:ln>
                <a:solidFill>
                  <a:srgbClr val="FF0000"/>
                </a:solidFill>
                <a:effectLst/>
                <a:uLnTx/>
                <a:uFillTx/>
                <a:latin typeface="Candara" pitchFamily="34" charset="0"/>
                <a:ea typeface="+mn-ea"/>
                <a:cs typeface="+mn-cs"/>
              </a:rPr>
              <a:t> GST returns</a:t>
            </a:r>
            <a:r>
              <a:rPr kumimoji="0" lang="en-US" sz="2800" b="1" i="0" u="none" strike="noStrike" kern="1200" cap="none" spc="0" normalizeH="0" baseline="0" noProof="0" dirty="0">
                <a:ln>
                  <a:noFill/>
                </a:ln>
                <a:solidFill>
                  <a:srgbClr val="FF0000"/>
                </a:solidFill>
                <a:effectLst/>
                <a:uLnTx/>
                <a:uFillTx/>
                <a:latin typeface="Candara" pitchFamily="34" charset="0"/>
                <a:ea typeface="+mn-ea"/>
                <a:cs typeface="+mn-cs"/>
              </a:rPr>
              <a:t> </a:t>
            </a:r>
            <a:r>
              <a:rPr kumimoji="0" lang="en-US" sz="2800" b="1" i="0" u="none" strike="noStrike" kern="1200" cap="none" spc="0" normalizeH="0" baseline="0" noProof="0" dirty="0">
                <a:ln>
                  <a:noFill/>
                </a:ln>
                <a:solidFill>
                  <a:srgbClr val="0000FF"/>
                </a:solidFill>
                <a:effectLst/>
                <a:uLnTx/>
                <a:uFillTx/>
                <a:latin typeface="Candara" pitchFamily="34" charset="0"/>
                <a:ea typeface="+mn-ea"/>
                <a:cs typeface="+mn-cs"/>
              </a:rPr>
              <a:t>etc.</a:t>
            </a:r>
            <a:endParaRPr kumimoji="0" lang="en-IN" sz="2800" b="1" i="0" u="none" strike="noStrike" kern="1200" cap="none" spc="0" normalizeH="0" baseline="0" noProof="0" dirty="0">
              <a:ln>
                <a:noFill/>
              </a:ln>
              <a:solidFill>
                <a:srgbClr val="0000FF"/>
              </a:solidFill>
              <a:effectLst/>
              <a:uLnTx/>
              <a:uFillTx/>
              <a:latin typeface="Candara" pitchFamily="34" charset="0"/>
              <a:ea typeface="+mn-ea"/>
              <a:cs typeface="+mn-cs"/>
            </a:endParaRPr>
          </a:p>
        </p:txBody>
      </p:sp>
      <p:sp>
        <p:nvSpPr>
          <p:cNvPr id="94" name="Rectangle 93"/>
          <p:cNvSpPr/>
          <p:nvPr/>
        </p:nvSpPr>
        <p:spPr>
          <a:xfrm>
            <a:off x="3650560" y="4836987"/>
            <a:ext cx="5597692" cy="861774"/>
          </a:xfrm>
          <a:prstGeom prst="rect">
            <a:avLst/>
          </a:prstGeom>
        </p:spPr>
        <p:txBody>
          <a:bodyPr wrap="square" lIns="0" tIns="0" rIns="0" bIns="0">
            <a:spAutoFit/>
          </a:bodyPr>
          <a:lstStyle>
            <a:defPPr>
              <a:defRPr lang="en-US"/>
            </a:defPPr>
            <a:lvl1pPr marL="0" algn="l" defTabSz="1042873" rtl="0" eaLnBrk="1" latinLnBrk="0" hangingPunct="1">
              <a:defRPr sz="2053" kern="120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just" defTabSz="1042873" rtl="0" eaLnBrk="1" fontAlgn="auto" latinLnBrk="0" hangingPunct="1">
              <a:lnSpc>
                <a:spcPct val="100000"/>
              </a:lnSpc>
              <a:spcBef>
                <a:spcPts val="0"/>
              </a:spcBef>
              <a:spcAft>
                <a:spcPts val="0"/>
              </a:spcAft>
              <a:buClrTx/>
              <a:buSzTx/>
              <a:buFontTx/>
              <a:buNone/>
              <a:tabLst/>
              <a:defRPr/>
            </a:pPr>
            <a:r>
              <a:rPr kumimoji="0" lang="en-US" sz="2800" b="1" i="0" u="sng" strike="noStrike" kern="1200" cap="none" spc="0" normalizeH="0" baseline="0" noProof="0" dirty="0">
                <a:ln>
                  <a:noFill/>
                </a:ln>
                <a:solidFill>
                  <a:srgbClr val="4F81BD">
                    <a:lumMod val="50000"/>
                  </a:srgbClr>
                </a:solidFill>
                <a:effectLst>
                  <a:outerShdw blurRad="38100" dist="38100" dir="2700000" algn="tl">
                    <a:srgbClr val="000000">
                      <a:alpha val="43137"/>
                    </a:srgbClr>
                  </a:outerShdw>
                </a:effectLst>
                <a:uLnTx/>
                <a:uFillTx/>
                <a:latin typeface="Candara" pitchFamily="34" charset="0"/>
                <a:ea typeface="+mn-ea"/>
                <a:cs typeface="+mn-cs"/>
              </a:rPr>
              <a:t>Electricity Bill/ Site inspection/ Other sources to ensure “operations”</a:t>
            </a:r>
            <a:endParaRPr kumimoji="0" lang="en-IN" sz="2800" b="1" i="0" u="sng" strike="noStrike" kern="1200" cap="none" spc="0" normalizeH="0" baseline="0" noProof="0" dirty="0">
              <a:ln>
                <a:noFill/>
              </a:ln>
              <a:solidFill>
                <a:srgbClr val="4F81BD">
                  <a:lumMod val="50000"/>
                </a:srgbClr>
              </a:solidFill>
              <a:effectLst>
                <a:outerShdw blurRad="38100" dist="38100" dir="2700000" algn="tl">
                  <a:srgbClr val="000000">
                    <a:alpha val="43137"/>
                  </a:srgbClr>
                </a:outerShdw>
              </a:effectLst>
              <a:uLnTx/>
              <a:uFillTx/>
              <a:latin typeface="Candara" pitchFamily="34" charset="0"/>
              <a:ea typeface="+mn-ea"/>
              <a:cs typeface="+mn-cs"/>
            </a:endParaRPr>
          </a:p>
        </p:txBody>
      </p:sp>
      <p:sp>
        <p:nvSpPr>
          <p:cNvPr id="35" name="Slide Number Placeholder 17"/>
          <p:cNvSpPr txBox="1">
            <a:spLocks/>
          </p:cNvSpPr>
          <p:nvPr/>
        </p:nvSpPr>
        <p:spPr>
          <a:xfrm>
            <a:off x="11302150" y="6446447"/>
            <a:ext cx="609600" cy="304800"/>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0176C1F2-587E-42C9-B506-53C0D6E30F46}" type="slidenum">
              <a:rPr kumimoji="0" lang="en-US" sz="1600" b="1"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l" defTabSz="914400" rtl="0" eaLnBrk="1" fontAlgn="base" latinLnBrk="0" hangingPunct="1">
                <a:lnSpc>
                  <a:spcPct val="100000"/>
                </a:lnSpc>
                <a:spcBef>
                  <a:spcPct val="0"/>
                </a:spcBef>
                <a:spcAft>
                  <a:spcPct val="0"/>
                </a:spcAft>
                <a:buClrTx/>
                <a:buSzTx/>
                <a:buFontTx/>
                <a:buNone/>
                <a:tabLst/>
                <a:defRPr/>
              </a:pPr>
              <a:t>17</a:t>
            </a:fld>
            <a:endParaRPr kumimoji="0" lang="en-US" sz="1600" b="1" i="0" u="none" strike="noStrike" kern="1200" cap="none" spc="0" normalizeH="0" baseline="0" noProof="0" dirty="0">
              <a:ln>
                <a:noFill/>
              </a:ln>
              <a:solidFill>
                <a:srgbClr val="000000"/>
              </a:solidFill>
              <a:effectLst/>
              <a:uLnTx/>
              <a:uFillTx/>
              <a:latin typeface="Arial" pitchFamily="34" charset="0"/>
              <a:ea typeface="+mn-ea"/>
              <a:cs typeface="Arial" pitchFamily="34" charset="0"/>
            </a:endParaRPr>
          </a:p>
        </p:txBody>
      </p:sp>
      <p:sp>
        <p:nvSpPr>
          <p:cNvPr id="29" name="Title 1">
            <a:extLst>
              <a:ext uri="{FF2B5EF4-FFF2-40B4-BE49-F238E27FC236}">
                <a16:creationId xmlns:a16="http://schemas.microsoft.com/office/drawing/2014/main" id="{5E057E87-C926-4080-9267-EF777DB18B1B}"/>
              </a:ext>
            </a:extLst>
          </p:cNvPr>
          <p:cNvSpPr txBox="1">
            <a:spLocks/>
          </p:cNvSpPr>
          <p:nvPr/>
        </p:nvSpPr>
        <p:spPr>
          <a:xfrm>
            <a:off x="670054" y="106754"/>
            <a:ext cx="10972800" cy="880122"/>
          </a:xfrm>
          <a:prstGeom prst="rect">
            <a:avLst/>
          </a:prstGeom>
        </p:spPr>
        <p:txBody>
          <a:bodyPr>
            <a:normAutofit fontScale="77500" lnSpcReduction="20000"/>
          </a:bodyPr>
          <a:lstStyle>
            <a:lvl1pPr algn="l" defTabSz="914400" rtl="0" eaLnBrk="1" latinLnBrk="0" hangingPunct="1">
              <a:spcBef>
                <a:spcPct val="0"/>
              </a:spcBef>
              <a:buNone/>
              <a:defRPr sz="3200" kern="1200">
                <a:solidFill>
                  <a:schemeClr val="tx1"/>
                </a:solidFill>
                <a:latin typeface="Candara" panose="020E0502030303020204" pitchFamily="34" charset="0"/>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000" b="1" i="0" u="none" strike="noStrike" kern="1200" cap="none" spc="0" normalizeH="0" baseline="0" noProof="0" dirty="0">
                <a:ln>
                  <a:noFill/>
                </a:ln>
                <a:solidFill>
                  <a:srgbClr val="0070C0"/>
                </a:solidFill>
                <a:effectLst/>
                <a:uLnTx/>
                <a:uFillTx/>
                <a:latin typeface="Candara" panose="020E0502030303020204" pitchFamily="34" charset="0"/>
                <a:ea typeface="+mj-ea"/>
                <a:cs typeface="+mj-cs"/>
              </a:rPr>
              <a:t>NPA – </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000" b="1" i="0" u="none" strike="noStrike" kern="1200" cap="none" spc="0" normalizeH="0" baseline="0" noProof="0" dirty="0">
                <a:ln>
                  <a:noFill/>
                </a:ln>
                <a:solidFill>
                  <a:srgbClr val="0070C0"/>
                </a:solidFill>
                <a:effectLst/>
                <a:uLnTx/>
                <a:uFillTx/>
                <a:latin typeface="Candara" panose="020E0502030303020204" pitchFamily="34" charset="0"/>
                <a:ea typeface="+mj-ea"/>
                <a:cs typeface="+mj-cs"/>
              </a:rPr>
              <a:t>Regularised by Solitary/ Few Credits</a:t>
            </a:r>
          </a:p>
        </p:txBody>
      </p:sp>
      <p:sp>
        <p:nvSpPr>
          <p:cNvPr id="32" name="Half Frame 31">
            <a:extLst>
              <a:ext uri="{FF2B5EF4-FFF2-40B4-BE49-F238E27FC236}">
                <a16:creationId xmlns:a16="http://schemas.microsoft.com/office/drawing/2014/main" id="{5029B98F-C68B-418D-946C-55FDB053AE3F}"/>
              </a:ext>
            </a:extLst>
          </p:cNvPr>
          <p:cNvSpPr/>
          <p:nvPr/>
        </p:nvSpPr>
        <p:spPr>
          <a:xfrm rot="8142470">
            <a:off x="3351100" y="3323336"/>
            <a:ext cx="327828" cy="288147"/>
          </a:xfrm>
          <a:prstGeom prst="halfFrame">
            <a:avLst>
              <a:gd name="adj1" fmla="val 26576"/>
              <a:gd name="adj2" fmla="val 25856"/>
            </a:avLst>
          </a:prstGeom>
          <a:solidFill>
            <a:schemeClr val="tx1"/>
          </a:solidFill>
          <a:ln w="12700" cap="flat" cmpd="sng" algn="ctr">
            <a:noFill/>
            <a:prstDash val="solid"/>
          </a:ln>
          <a:effectLst/>
        </p:spPr>
        <p:txBody>
          <a:bodyPr wrap="square" lIns="36000" tIns="36000" rIns="36000" bIns="36000" rtlCol="0" anchor="ctr">
            <a:spAutoFit/>
          </a:bodyPr>
          <a:lstStyle>
            <a:defPPr>
              <a:defRPr lang="en-US"/>
            </a:defPPr>
            <a:lvl1pPr marL="0" algn="l" defTabSz="1042873" rtl="0" eaLnBrk="1" latinLnBrk="0" hangingPunct="1">
              <a:defRPr sz="2053" kern="120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86BC22"/>
              </a:solidFill>
              <a:effectLst/>
              <a:uLnTx/>
              <a:uFillTx/>
              <a:latin typeface="Verdana"/>
              <a:ea typeface="+mn-ea"/>
              <a:cs typeface="+mn-cs"/>
            </a:endParaRPr>
          </a:p>
        </p:txBody>
      </p:sp>
      <p:grpSp>
        <p:nvGrpSpPr>
          <p:cNvPr id="28" name="Group 94">
            <a:extLst>
              <a:ext uri="{FF2B5EF4-FFF2-40B4-BE49-F238E27FC236}">
                <a16:creationId xmlns:a16="http://schemas.microsoft.com/office/drawing/2014/main" id="{9F881A11-2464-4341-9DEC-DBA342AD4DBD}"/>
              </a:ext>
            </a:extLst>
          </p:cNvPr>
          <p:cNvGrpSpPr>
            <a:grpSpLocks noChangeAspect="1"/>
          </p:cNvGrpSpPr>
          <p:nvPr/>
        </p:nvGrpSpPr>
        <p:grpSpPr bwMode="auto">
          <a:xfrm>
            <a:off x="1950330" y="1552531"/>
            <a:ext cx="959404" cy="719401"/>
            <a:chOff x="400" y="1576"/>
            <a:chExt cx="340" cy="340"/>
          </a:xfrm>
          <a:solidFill>
            <a:schemeClr val="bg1"/>
          </a:solidFill>
        </p:grpSpPr>
        <p:sp>
          <p:nvSpPr>
            <p:cNvPr id="30" name="Freeform 473">
              <a:extLst>
                <a:ext uri="{FF2B5EF4-FFF2-40B4-BE49-F238E27FC236}">
                  <a16:creationId xmlns:a16="http://schemas.microsoft.com/office/drawing/2014/main" id="{51DAF35C-615F-4B3B-8A69-09C070BC931A}"/>
                </a:ext>
              </a:extLst>
            </p:cNvPr>
            <p:cNvSpPr>
              <a:spLocks noEditPoints="1"/>
            </p:cNvSpPr>
            <p:nvPr/>
          </p:nvSpPr>
          <p:spPr bwMode="auto">
            <a:xfrm>
              <a:off x="499" y="1654"/>
              <a:ext cx="170" cy="184"/>
            </a:xfrm>
            <a:custGeom>
              <a:avLst/>
              <a:gdLst>
                <a:gd name="T0" fmla="*/ 11 w 256"/>
                <a:gd name="T1" fmla="*/ 277 h 277"/>
                <a:gd name="T2" fmla="*/ 5 w 256"/>
                <a:gd name="T3" fmla="*/ 276 h 277"/>
                <a:gd name="T4" fmla="*/ 0 w 256"/>
                <a:gd name="T5" fmla="*/ 267 h 277"/>
                <a:gd name="T6" fmla="*/ 0 w 256"/>
                <a:gd name="T7" fmla="*/ 11 h 277"/>
                <a:gd name="T8" fmla="*/ 5 w 256"/>
                <a:gd name="T9" fmla="*/ 1 h 277"/>
                <a:gd name="T10" fmla="*/ 16 w 256"/>
                <a:gd name="T11" fmla="*/ 1 h 277"/>
                <a:gd name="T12" fmla="*/ 250 w 256"/>
                <a:gd name="T13" fmla="*/ 129 h 277"/>
                <a:gd name="T14" fmla="*/ 256 w 256"/>
                <a:gd name="T15" fmla="*/ 139 h 277"/>
                <a:gd name="T16" fmla="*/ 250 w 256"/>
                <a:gd name="T17" fmla="*/ 148 h 277"/>
                <a:gd name="T18" fmla="*/ 16 w 256"/>
                <a:gd name="T19" fmla="*/ 276 h 277"/>
                <a:gd name="T20" fmla="*/ 11 w 256"/>
                <a:gd name="T21" fmla="*/ 277 h 277"/>
                <a:gd name="T22" fmla="*/ 21 w 256"/>
                <a:gd name="T23" fmla="*/ 29 h 277"/>
                <a:gd name="T24" fmla="*/ 21 w 256"/>
                <a:gd name="T25" fmla="*/ 249 h 277"/>
                <a:gd name="T26" fmla="*/ 223 w 256"/>
                <a:gd name="T27" fmla="*/ 139 h 277"/>
                <a:gd name="T28" fmla="*/ 21 w 256"/>
                <a:gd name="T29" fmla="*/ 29 h 2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56" h="277">
                  <a:moveTo>
                    <a:pt x="11" y="277"/>
                  </a:moveTo>
                  <a:cubicBezTo>
                    <a:pt x="9" y="277"/>
                    <a:pt x="7" y="277"/>
                    <a:pt x="5" y="276"/>
                  </a:cubicBezTo>
                  <a:cubicBezTo>
                    <a:pt x="2" y="274"/>
                    <a:pt x="0" y="270"/>
                    <a:pt x="0" y="267"/>
                  </a:cubicBezTo>
                  <a:cubicBezTo>
                    <a:pt x="0" y="11"/>
                    <a:pt x="0" y="11"/>
                    <a:pt x="0" y="11"/>
                  </a:cubicBezTo>
                  <a:cubicBezTo>
                    <a:pt x="0" y="7"/>
                    <a:pt x="2" y="3"/>
                    <a:pt x="5" y="1"/>
                  </a:cubicBezTo>
                  <a:cubicBezTo>
                    <a:pt x="8" y="0"/>
                    <a:pt x="12" y="0"/>
                    <a:pt x="16" y="1"/>
                  </a:cubicBezTo>
                  <a:cubicBezTo>
                    <a:pt x="250" y="129"/>
                    <a:pt x="250" y="129"/>
                    <a:pt x="250" y="129"/>
                  </a:cubicBezTo>
                  <a:cubicBezTo>
                    <a:pt x="254" y="131"/>
                    <a:pt x="256" y="135"/>
                    <a:pt x="256" y="139"/>
                  </a:cubicBezTo>
                  <a:cubicBezTo>
                    <a:pt x="256" y="143"/>
                    <a:pt x="254" y="146"/>
                    <a:pt x="250" y="148"/>
                  </a:cubicBezTo>
                  <a:cubicBezTo>
                    <a:pt x="16" y="276"/>
                    <a:pt x="16" y="276"/>
                    <a:pt x="16" y="276"/>
                  </a:cubicBezTo>
                  <a:cubicBezTo>
                    <a:pt x="14" y="277"/>
                    <a:pt x="12" y="277"/>
                    <a:pt x="11" y="277"/>
                  </a:cubicBezTo>
                  <a:close/>
                  <a:moveTo>
                    <a:pt x="21" y="29"/>
                  </a:moveTo>
                  <a:cubicBezTo>
                    <a:pt x="21" y="249"/>
                    <a:pt x="21" y="249"/>
                    <a:pt x="21" y="249"/>
                  </a:cubicBezTo>
                  <a:cubicBezTo>
                    <a:pt x="223" y="139"/>
                    <a:pt x="223" y="139"/>
                    <a:pt x="223" y="139"/>
                  </a:cubicBezTo>
                  <a:lnTo>
                    <a:pt x="21" y="29"/>
                  </a:lnTo>
                  <a:close/>
                </a:path>
              </a:pathLst>
            </a:custGeom>
            <a:solidFill>
              <a:schemeClr val="tx1"/>
            </a:solidFill>
            <a:ln>
              <a:noFill/>
            </a:ln>
            <a:extLst>
              <a:ext uri="{91240B29-F687-4f45-9708-019B960494DF}">
                <a14:hiddenLine xmlns:lc="http://schemas.openxmlformats.org/drawingml/2006/lockedCanvas"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1042873" rtl="0" eaLnBrk="1" latinLnBrk="0" hangingPunct="1">
                <a:defRPr sz="2053" kern="120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l" defTabSz="1042873" rtl="0" eaLnBrk="1" fontAlgn="auto" latinLnBrk="0" hangingPunct="1">
                <a:lnSpc>
                  <a:spcPct val="100000"/>
                </a:lnSpc>
                <a:spcBef>
                  <a:spcPts val="0"/>
                </a:spcBef>
                <a:spcAft>
                  <a:spcPts val="0"/>
                </a:spcAft>
                <a:buClrTx/>
                <a:buSzTx/>
                <a:buFontTx/>
                <a:buNone/>
                <a:tabLst/>
                <a:defRPr/>
              </a:pPr>
              <a:endParaRPr kumimoji="0" lang="en-GB" sz="2053" b="0" i="0" u="none" strike="noStrike" kern="1200" cap="none" spc="0" normalizeH="0" baseline="0" noProof="0" dirty="0">
                <a:ln>
                  <a:noFill/>
                </a:ln>
                <a:solidFill>
                  <a:prstClr val="black"/>
                </a:solidFill>
                <a:effectLst/>
                <a:uLnTx/>
                <a:uFillTx/>
                <a:latin typeface="Calibri"/>
                <a:ea typeface="+mn-ea"/>
                <a:cs typeface="+mn-cs"/>
              </a:endParaRPr>
            </a:p>
          </p:txBody>
        </p:sp>
        <p:sp>
          <p:nvSpPr>
            <p:cNvPr id="44" name="Freeform 474">
              <a:extLst>
                <a:ext uri="{FF2B5EF4-FFF2-40B4-BE49-F238E27FC236}">
                  <a16:creationId xmlns:a16="http://schemas.microsoft.com/office/drawing/2014/main" id="{F87372EB-BF83-40E6-8CC6-6A49CF6F0512}"/>
                </a:ext>
              </a:extLst>
            </p:cNvPr>
            <p:cNvSpPr>
              <a:spLocks noEditPoints="1"/>
            </p:cNvSpPr>
            <p:nvPr/>
          </p:nvSpPr>
          <p:spPr bwMode="auto">
            <a:xfrm>
              <a:off x="400" y="1576"/>
              <a:ext cx="340" cy="340"/>
            </a:xfrm>
            <a:custGeom>
              <a:avLst/>
              <a:gdLst>
                <a:gd name="T0" fmla="*/ 256 w 512"/>
                <a:gd name="T1" fmla="*/ 21 h 512"/>
                <a:gd name="T2" fmla="*/ 490 w 512"/>
                <a:gd name="T3" fmla="*/ 256 h 512"/>
                <a:gd name="T4" fmla="*/ 256 w 512"/>
                <a:gd name="T5" fmla="*/ 490 h 512"/>
                <a:gd name="T6" fmla="*/ 21 w 512"/>
                <a:gd name="T7" fmla="*/ 256 h 512"/>
                <a:gd name="T8" fmla="*/ 256 w 512"/>
                <a:gd name="T9" fmla="*/ 21 h 512"/>
                <a:gd name="T10" fmla="*/ 256 w 512"/>
                <a:gd name="T11" fmla="*/ 0 h 512"/>
                <a:gd name="T12" fmla="*/ 0 w 512"/>
                <a:gd name="T13" fmla="*/ 256 h 512"/>
                <a:gd name="T14" fmla="*/ 256 w 512"/>
                <a:gd name="T15" fmla="*/ 512 h 512"/>
                <a:gd name="T16" fmla="*/ 512 w 512"/>
                <a:gd name="T17" fmla="*/ 256 h 512"/>
                <a:gd name="T18" fmla="*/ 256 w 512"/>
                <a:gd name="T19" fmla="*/ 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2" h="512">
                  <a:moveTo>
                    <a:pt x="256" y="21"/>
                  </a:moveTo>
                  <a:cubicBezTo>
                    <a:pt x="385" y="21"/>
                    <a:pt x="490" y="126"/>
                    <a:pt x="490" y="256"/>
                  </a:cubicBezTo>
                  <a:cubicBezTo>
                    <a:pt x="490" y="385"/>
                    <a:pt x="385" y="490"/>
                    <a:pt x="256" y="490"/>
                  </a:cubicBezTo>
                  <a:cubicBezTo>
                    <a:pt x="126" y="490"/>
                    <a:pt x="21" y="385"/>
                    <a:pt x="21" y="256"/>
                  </a:cubicBezTo>
                  <a:cubicBezTo>
                    <a:pt x="21" y="126"/>
                    <a:pt x="126" y="21"/>
                    <a:pt x="256" y="21"/>
                  </a:cubicBezTo>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path>
              </a:pathLst>
            </a:custGeom>
            <a:solidFill>
              <a:schemeClr val="tx1"/>
            </a:solidFill>
            <a:ln>
              <a:noFill/>
            </a:ln>
            <a:extLst>
              <a:ext uri="{91240B29-F687-4f45-9708-019B960494DF}">
                <a14:hiddenLine xmlns:lc="http://schemas.openxmlformats.org/drawingml/2006/lockedCanvas"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1042873" rtl="0" eaLnBrk="1" latinLnBrk="0" hangingPunct="1">
                <a:defRPr sz="2053" kern="120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l" defTabSz="1042873" rtl="0" eaLnBrk="1" fontAlgn="auto" latinLnBrk="0" hangingPunct="1">
                <a:lnSpc>
                  <a:spcPct val="100000"/>
                </a:lnSpc>
                <a:spcBef>
                  <a:spcPts val="0"/>
                </a:spcBef>
                <a:spcAft>
                  <a:spcPts val="0"/>
                </a:spcAft>
                <a:buClrTx/>
                <a:buSzTx/>
                <a:buFontTx/>
                <a:buNone/>
                <a:tabLst/>
                <a:defRPr/>
              </a:pPr>
              <a:endParaRPr kumimoji="0" lang="en-GB" sz="2053" b="0" i="0" u="none" strike="noStrike" kern="1200" cap="none" spc="0" normalizeH="0" baseline="0" noProof="0" dirty="0">
                <a:ln>
                  <a:noFill/>
                </a:ln>
                <a:solidFill>
                  <a:prstClr val="black"/>
                </a:solidFill>
                <a:effectLst/>
                <a:uLnTx/>
                <a:uFillTx/>
                <a:latin typeface="Calibri"/>
                <a:ea typeface="+mn-ea"/>
                <a:cs typeface="+mn-cs"/>
              </a:endParaRPr>
            </a:p>
          </p:txBody>
        </p:sp>
      </p:grpSp>
      <p:sp>
        <p:nvSpPr>
          <p:cNvPr id="45" name="Freeform 38">
            <a:extLst>
              <a:ext uri="{FF2B5EF4-FFF2-40B4-BE49-F238E27FC236}">
                <a16:creationId xmlns:a16="http://schemas.microsoft.com/office/drawing/2014/main" id="{447750F2-1194-4363-B28B-CF8BE707CDEC}"/>
              </a:ext>
            </a:extLst>
          </p:cNvPr>
          <p:cNvSpPr>
            <a:spLocks noEditPoints="1"/>
          </p:cNvSpPr>
          <p:nvPr/>
        </p:nvSpPr>
        <p:spPr bwMode="auto">
          <a:xfrm>
            <a:off x="1930525" y="3320375"/>
            <a:ext cx="483405" cy="362477"/>
          </a:xfrm>
          <a:custGeom>
            <a:avLst/>
            <a:gdLst>
              <a:gd name="T0" fmla="*/ 128 w 256"/>
              <a:gd name="T1" fmla="*/ 0 h 256"/>
              <a:gd name="T2" fmla="*/ 93 w 256"/>
              <a:gd name="T3" fmla="*/ 5 h 256"/>
              <a:gd name="T4" fmla="*/ 86 w 256"/>
              <a:gd name="T5" fmla="*/ 18 h 256"/>
              <a:gd name="T6" fmla="*/ 94 w 256"/>
              <a:gd name="T7" fmla="*/ 25 h 256"/>
              <a:gd name="T8" fmla="*/ 78 w 256"/>
              <a:gd name="T9" fmla="*/ 75 h 256"/>
              <a:gd name="T10" fmla="*/ 75 w 256"/>
              <a:gd name="T11" fmla="*/ 75 h 256"/>
              <a:gd name="T12" fmla="*/ 64 w 256"/>
              <a:gd name="T13" fmla="*/ 85 h 256"/>
              <a:gd name="T14" fmla="*/ 75 w 256"/>
              <a:gd name="T15" fmla="*/ 96 h 256"/>
              <a:gd name="T16" fmla="*/ 75 w 256"/>
              <a:gd name="T17" fmla="*/ 96 h 256"/>
              <a:gd name="T18" fmla="*/ 73 w 256"/>
              <a:gd name="T19" fmla="*/ 128 h 256"/>
              <a:gd name="T20" fmla="*/ 75 w 256"/>
              <a:gd name="T21" fmla="*/ 160 h 256"/>
              <a:gd name="T22" fmla="*/ 26 w 256"/>
              <a:gd name="T23" fmla="*/ 160 h 256"/>
              <a:gd name="T24" fmla="*/ 22 w 256"/>
              <a:gd name="T25" fmla="*/ 138 h 256"/>
              <a:gd name="T26" fmla="*/ 10 w 256"/>
              <a:gd name="T27" fmla="*/ 128 h 256"/>
              <a:gd name="T28" fmla="*/ 1 w 256"/>
              <a:gd name="T29" fmla="*/ 140 h 256"/>
              <a:gd name="T30" fmla="*/ 128 w 256"/>
              <a:gd name="T31" fmla="*/ 256 h 256"/>
              <a:gd name="T32" fmla="*/ 256 w 256"/>
              <a:gd name="T33" fmla="*/ 128 h 256"/>
              <a:gd name="T34" fmla="*/ 128 w 256"/>
              <a:gd name="T35" fmla="*/ 0 h 256"/>
              <a:gd name="T36" fmla="*/ 36 w 256"/>
              <a:gd name="T37" fmla="*/ 181 h 256"/>
              <a:gd name="T38" fmla="*/ 78 w 256"/>
              <a:gd name="T39" fmla="*/ 181 h 256"/>
              <a:gd name="T40" fmla="*/ 93 w 256"/>
              <a:gd name="T41" fmla="*/ 229 h 256"/>
              <a:gd name="T42" fmla="*/ 36 w 256"/>
              <a:gd name="T43" fmla="*/ 181 h 256"/>
              <a:gd name="T44" fmla="*/ 220 w 256"/>
              <a:gd name="T45" fmla="*/ 75 h 256"/>
              <a:gd name="T46" fmla="*/ 178 w 256"/>
              <a:gd name="T47" fmla="*/ 75 h 256"/>
              <a:gd name="T48" fmla="*/ 163 w 256"/>
              <a:gd name="T49" fmla="*/ 27 h 256"/>
              <a:gd name="T50" fmla="*/ 220 w 256"/>
              <a:gd name="T51" fmla="*/ 75 h 256"/>
              <a:gd name="T52" fmla="*/ 128 w 256"/>
              <a:gd name="T53" fmla="*/ 21 h 256"/>
              <a:gd name="T54" fmla="*/ 156 w 256"/>
              <a:gd name="T55" fmla="*/ 75 h 256"/>
              <a:gd name="T56" fmla="*/ 100 w 256"/>
              <a:gd name="T57" fmla="*/ 75 h 256"/>
              <a:gd name="T58" fmla="*/ 128 w 256"/>
              <a:gd name="T59" fmla="*/ 21 h 256"/>
              <a:gd name="T60" fmla="*/ 128 w 256"/>
              <a:gd name="T61" fmla="*/ 235 h 256"/>
              <a:gd name="T62" fmla="*/ 100 w 256"/>
              <a:gd name="T63" fmla="*/ 181 h 256"/>
              <a:gd name="T64" fmla="*/ 156 w 256"/>
              <a:gd name="T65" fmla="*/ 181 h 256"/>
              <a:gd name="T66" fmla="*/ 128 w 256"/>
              <a:gd name="T67" fmla="*/ 235 h 256"/>
              <a:gd name="T68" fmla="*/ 160 w 256"/>
              <a:gd name="T69" fmla="*/ 160 h 256"/>
              <a:gd name="T70" fmla="*/ 96 w 256"/>
              <a:gd name="T71" fmla="*/ 160 h 256"/>
              <a:gd name="T72" fmla="*/ 95 w 256"/>
              <a:gd name="T73" fmla="*/ 128 h 256"/>
              <a:gd name="T74" fmla="*/ 96 w 256"/>
              <a:gd name="T75" fmla="*/ 96 h 256"/>
              <a:gd name="T76" fmla="*/ 160 w 256"/>
              <a:gd name="T77" fmla="*/ 96 h 256"/>
              <a:gd name="T78" fmla="*/ 161 w 256"/>
              <a:gd name="T79" fmla="*/ 128 h 256"/>
              <a:gd name="T80" fmla="*/ 160 w 256"/>
              <a:gd name="T81" fmla="*/ 160 h 256"/>
              <a:gd name="T82" fmla="*/ 163 w 256"/>
              <a:gd name="T83" fmla="*/ 229 h 256"/>
              <a:gd name="T84" fmla="*/ 178 w 256"/>
              <a:gd name="T85" fmla="*/ 181 h 256"/>
              <a:gd name="T86" fmla="*/ 220 w 256"/>
              <a:gd name="T87" fmla="*/ 181 h 256"/>
              <a:gd name="T88" fmla="*/ 163 w 256"/>
              <a:gd name="T89" fmla="*/ 229 h 256"/>
              <a:gd name="T90" fmla="*/ 181 w 256"/>
              <a:gd name="T91" fmla="*/ 160 h 256"/>
              <a:gd name="T92" fmla="*/ 183 w 256"/>
              <a:gd name="T93" fmla="*/ 128 h 256"/>
              <a:gd name="T94" fmla="*/ 181 w 256"/>
              <a:gd name="T95" fmla="*/ 96 h 256"/>
              <a:gd name="T96" fmla="*/ 230 w 256"/>
              <a:gd name="T97" fmla="*/ 96 h 256"/>
              <a:gd name="T98" fmla="*/ 235 w 256"/>
              <a:gd name="T99" fmla="*/ 128 h 256"/>
              <a:gd name="T100" fmla="*/ 230 w 256"/>
              <a:gd name="T101" fmla="*/ 160 h 256"/>
              <a:gd name="T102" fmla="*/ 181 w 256"/>
              <a:gd name="T103" fmla="*/ 160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56" h="256">
                <a:moveTo>
                  <a:pt x="128" y="0"/>
                </a:moveTo>
                <a:cubicBezTo>
                  <a:pt x="116" y="0"/>
                  <a:pt x="104" y="2"/>
                  <a:pt x="93" y="5"/>
                </a:cubicBezTo>
                <a:cubicBezTo>
                  <a:pt x="87" y="6"/>
                  <a:pt x="84" y="12"/>
                  <a:pt x="86" y="18"/>
                </a:cubicBezTo>
                <a:cubicBezTo>
                  <a:pt x="87" y="22"/>
                  <a:pt x="90" y="25"/>
                  <a:pt x="94" y="25"/>
                </a:cubicBezTo>
                <a:cubicBezTo>
                  <a:pt x="87" y="39"/>
                  <a:pt x="81" y="56"/>
                  <a:pt x="78" y="75"/>
                </a:cubicBezTo>
                <a:cubicBezTo>
                  <a:pt x="75" y="75"/>
                  <a:pt x="75" y="75"/>
                  <a:pt x="75" y="75"/>
                </a:cubicBezTo>
                <a:cubicBezTo>
                  <a:pt x="69" y="75"/>
                  <a:pt x="64" y="79"/>
                  <a:pt x="64" y="85"/>
                </a:cubicBezTo>
                <a:cubicBezTo>
                  <a:pt x="64" y="91"/>
                  <a:pt x="69" y="96"/>
                  <a:pt x="75" y="96"/>
                </a:cubicBezTo>
                <a:cubicBezTo>
                  <a:pt x="75" y="96"/>
                  <a:pt x="75" y="96"/>
                  <a:pt x="75" y="96"/>
                </a:cubicBezTo>
                <a:cubicBezTo>
                  <a:pt x="74" y="106"/>
                  <a:pt x="73" y="117"/>
                  <a:pt x="73" y="128"/>
                </a:cubicBezTo>
                <a:cubicBezTo>
                  <a:pt x="73" y="139"/>
                  <a:pt x="74" y="150"/>
                  <a:pt x="75" y="160"/>
                </a:cubicBezTo>
                <a:cubicBezTo>
                  <a:pt x="26" y="160"/>
                  <a:pt x="26" y="160"/>
                  <a:pt x="26" y="160"/>
                </a:cubicBezTo>
                <a:cubicBezTo>
                  <a:pt x="24" y="153"/>
                  <a:pt x="22" y="145"/>
                  <a:pt x="22" y="138"/>
                </a:cubicBezTo>
                <a:cubicBezTo>
                  <a:pt x="21" y="132"/>
                  <a:pt x="16" y="127"/>
                  <a:pt x="10" y="128"/>
                </a:cubicBezTo>
                <a:cubicBezTo>
                  <a:pt x="4" y="129"/>
                  <a:pt x="0" y="134"/>
                  <a:pt x="1" y="140"/>
                </a:cubicBezTo>
                <a:cubicBezTo>
                  <a:pt x="6" y="206"/>
                  <a:pt x="61" y="256"/>
                  <a:pt x="128" y="256"/>
                </a:cubicBezTo>
                <a:cubicBezTo>
                  <a:pt x="199" y="256"/>
                  <a:pt x="256" y="199"/>
                  <a:pt x="256" y="128"/>
                </a:cubicBezTo>
                <a:cubicBezTo>
                  <a:pt x="256" y="57"/>
                  <a:pt x="199" y="0"/>
                  <a:pt x="128" y="0"/>
                </a:cubicBezTo>
                <a:close/>
                <a:moveTo>
                  <a:pt x="36" y="181"/>
                </a:moveTo>
                <a:cubicBezTo>
                  <a:pt x="78" y="181"/>
                  <a:pt x="78" y="181"/>
                  <a:pt x="78" y="181"/>
                </a:cubicBezTo>
                <a:cubicBezTo>
                  <a:pt x="81" y="200"/>
                  <a:pt x="86" y="216"/>
                  <a:pt x="93" y="229"/>
                </a:cubicBezTo>
                <a:cubicBezTo>
                  <a:pt x="69" y="220"/>
                  <a:pt x="48" y="204"/>
                  <a:pt x="36" y="181"/>
                </a:cubicBezTo>
                <a:close/>
                <a:moveTo>
                  <a:pt x="220" y="75"/>
                </a:moveTo>
                <a:cubicBezTo>
                  <a:pt x="178" y="75"/>
                  <a:pt x="178" y="75"/>
                  <a:pt x="178" y="75"/>
                </a:cubicBezTo>
                <a:cubicBezTo>
                  <a:pt x="175" y="57"/>
                  <a:pt x="170" y="40"/>
                  <a:pt x="163" y="27"/>
                </a:cubicBezTo>
                <a:cubicBezTo>
                  <a:pt x="187" y="36"/>
                  <a:pt x="207" y="53"/>
                  <a:pt x="220" y="75"/>
                </a:cubicBezTo>
                <a:close/>
                <a:moveTo>
                  <a:pt x="128" y="21"/>
                </a:moveTo>
                <a:cubicBezTo>
                  <a:pt x="137" y="21"/>
                  <a:pt x="150" y="41"/>
                  <a:pt x="156" y="75"/>
                </a:cubicBezTo>
                <a:cubicBezTo>
                  <a:pt x="100" y="75"/>
                  <a:pt x="100" y="75"/>
                  <a:pt x="100" y="75"/>
                </a:cubicBezTo>
                <a:cubicBezTo>
                  <a:pt x="106" y="41"/>
                  <a:pt x="119" y="21"/>
                  <a:pt x="128" y="21"/>
                </a:cubicBezTo>
                <a:close/>
                <a:moveTo>
                  <a:pt x="128" y="235"/>
                </a:moveTo>
                <a:cubicBezTo>
                  <a:pt x="119" y="235"/>
                  <a:pt x="106" y="215"/>
                  <a:pt x="100" y="181"/>
                </a:cubicBezTo>
                <a:cubicBezTo>
                  <a:pt x="156" y="181"/>
                  <a:pt x="156" y="181"/>
                  <a:pt x="156" y="181"/>
                </a:cubicBezTo>
                <a:cubicBezTo>
                  <a:pt x="150" y="215"/>
                  <a:pt x="137" y="235"/>
                  <a:pt x="128" y="235"/>
                </a:cubicBezTo>
                <a:close/>
                <a:moveTo>
                  <a:pt x="160" y="160"/>
                </a:moveTo>
                <a:cubicBezTo>
                  <a:pt x="96" y="160"/>
                  <a:pt x="96" y="160"/>
                  <a:pt x="96" y="160"/>
                </a:cubicBezTo>
                <a:cubicBezTo>
                  <a:pt x="95" y="150"/>
                  <a:pt x="95" y="139"/>
                  <a:pt x="95" y="128"/>
                </a:cubicBezTo>
                <a:cubicBezTo>
                  <a:pt x="95" y="117"/>
                  <a:pt x="95" y="106"/>
                  <a:pt x="96" y="96"/>
                </a:cubicBezTo>
                <a:cubicBezTo>
                  <a:pt x="160" y="96"/>
                  <a:pt x="160" y="96"/>
                  <a:pt x="160" y="96"/>
                </a:cubicBezTo>
                <a:cubicBezTo>
                  <a:pt x="161" y="106"/>
                  <a:pt x="161" y="117"/>
                  <a:pt x="161" y="128"/>
                </a:cubicBezTo>
                <a:cubicBezTo>
                  <a:pt x="161" y="139"/>
                  <a:pt x="161" y="150"/>
                  <a:pt x="160" y="160"/>
                </a:cubicBezTo>
                <a:close/>
                <a:moveTo>
                  <a:pt x="163" y="229"/>
                </a:moveTo>
                <a:cubicBezTo>
                  <a:pt x="170" y="216"/>
                  <a:pt x="175" y="199"/>
                  <a:pt x="178" y="181"/>
                </a:cubicBezTo>
                <a:cubicBezTo>
                  <a:pt x="220" y="181"/>
                  <a:pt x="220" y="181"/>
                  <a:pt x="220" y="181"/>
                </a:cubicBezTo>
                <a:cubicBezTo>
                  <a:pt x="207" y="203"/>
                  <a:pt x="187" y="220"/>
                  <a:pt x="163" y="229"/>
                </a:cubicBezTo>
                <a:close/>
                <a:moveTo>
                  <a:pt x="181" y="160"/>
                </a:moveTo>
                <a:cubicBezTo>
                  <a:pt x="182" y="150"/>
                  <a:pt x="183" y="139"/>
                  <a:pt x="183" y="128"/>
                </a:cubicBezTo>
                <a:cubicBezTo>
                  <a:pt x="183" y="117"/>
                  <a:pt x="182" y="106"/>
                  <a:pt x="181" y="96"/>
                </a:cubicBezTo>
                <a:cubicBezTo>
                  <a:pt x="230" y="96"/>
                  <a:pt x="230" y="96"/>
                  <a:pt x="230" y="96"/>
                </a:cubicBezTo>
                <a:cubicBezTo>
                  <a:pt x="233" y="106"/>
                  <a:pt x="235" y="117"/>
                  <a:pt x="235" y="128"/>
                </a:cubicBezTo>
                <a:cubicBezTo>
                  <a:pt x="235" y="139"/>
                  <a:pt x="233" y="150"/>
                  <a:pt x="230" y="160"/>
                </a:cubicBezTo>
                <a:lnTo>
                  <a:pt x="181" y="160"/>
                </a:lnTo>
                <a:close/>
              </a:path>
            </a:pathLst>
          </a:custGeom>
          <a:solidFill>
            <a:schemeClr val="tx1"/>
          </a:solidFill>
          <a:ln>
            <a:noFill/>
          </a:ln>
          <a:extLst>
            <a:ext uri="{91240B29-F687-4f45-9708-019B960494DF}">
              <a14:hiddenLine xmlns:lc="http://schemas.openxmlformats.org/drawingml/2006/lockedCanvas"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1042873" rtl="0" eaLnBrk="1" latinLnBrk="0" hangingPunct="1">
              <a:defRPr sz="2053" kern="120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l" defTabSz="1042873" rtl="0" eaLnBrk="1" fontAlgn="auto" latinLnBrk="0" hangingPunct="1">
              <a:lnSpc>
                <a:spcPct val="100000"/>
              </a:lnSpc>
              <a:spcBef>
                <a:spcPts val="0"/>
              </a:spcBef>
              <a:spcAft>
                <a:spcPts val="0"/>
              </a:spcAft>
              <a:buClrTx/>
              <a:buSzTx/>
              <a:buFontTx/>
              <a:buNone/>
              <a:tabLst/>
              <a:defRPr/>
            </a:pPr>
            <a:endParaRPr kumimoji="0" lang="en-GB" sz="2053" b="0" i="0" u="none" strike="noStrike" kern="1200" cap="none" spc="0" normalizeH="0" baseline="0" noProof="0" dirty="0">
              <a:ln>
                <a:noFill/>
              </a:ln>
              <a:solidFill>
                <a:prstClr val="black"/>
              </a:solidFill>
              <a:effectLst/>
              <a:uLnTx/>
              <a:uFillTx/>
              <a:latin typeface="Calibri"/>
              <a:ea typeface="+mn-ea"/>
              <a:cs typeface="+mn-cs"/>
            </a:endParaRPr>
          </a:p>
        </p:txBody>
      </p:sp>
      <p:grpSp>
        <p:nvGrpSpPr>
          <p:cNvPr id="46" name="Group 95">
            <a:extLst>
              <a:ext uri="{FF2B5EF4-FFF2-40B4-BE49-F238E27FC236}">
                <a16:creationId xmlns:a16="http://schemas.microsoft.com/office/drawing/2014/main" id="{07AE922D-1964-46CF-B083-305EE83C5804}"/>
              </a:ext>
            </a:extLst>
          </p:cNvPr>
          <p:cNvGrpSpPr>
            <a:grpSpLocks noChangeAspect="1"/>
          </p:cNvGrpSpPr>
          <p:nvPr/>
        </p:nvGrpSpPr>
        <p:grpSpPr bwMode="auto">
          <a:xfrm>
            <a:off x="1649013" y="3109286"/>
            <a:ext cx="966809" cy="724953"/>
            <a:chOff x="2709" y="6"/>
            <a:chExt cx="340" cy="340"/>
          </a:xfrm>
          <a:solidFill>
            <a:schemeClr val="bg1"/>
          </a:solidFill>
        </p:grpSpPr>
        <p:sp>
          <p:nvSpPr>
            <p:cNvPr id="47" name="Freeform 36">
              <a:extLst>
                <a:ext uri="{FF2B5EF4-FFF2-40B4-BE49-F238E27FC236}">
                  <a16:creationId xmlns:a16="http://schemas.microsoft.com/office/drawing/2014/main" id="{4C2123E7-E619-4128-8F5D-26DD46F8634C}"/>
                </a:ext>
              </a:extLst>
            </p:cNvPr>
            <p:cNvSpPr>
              <a:spLocks noEditPoints="1"/>
            </p:cNvSpPr>
            <p:nvPr/>
          </p:nvSpPr>
          <p:spPr bwMode="auto">
            <a:xfrm>
              <a:off x="2779" y="84"/>
              <a:ext cx="71" cy="92"/>
            </a:xfrm>
            <a:custGeom>
              <a:avLst/>
              <a:gdLst>
                <a:gd name="T0" fmla="*/ 54 w 107"/>
                <a:gd name="T1" fmla="*/ 139 h 139"/>
                <a:gd name="T2" fmla="*/ 61 w 107"/>
                <a:gd name="T3" fmla="*/ 136 h 139"/>
                <a:gd name="T4" fmla="*/ 107 w 107"/>
                <a:gd name="T5" fmla="*/ 53 h 139"/>
                <a:gd name="T6" fmla="*/ 54 w 107"/>
                <a:gd name="T7" fmla="*/ 0 h 139"/>
                <a:gd name="T8" fmla="*/ 0 w 107"/>
                <a:gd name="T9" fmla="*/ 53 h 139"/>
                <a:gd name="T10" fmla="*/ 46 w 107"/>
                <a:gd name="T11" fmla="*/ 136 h 139"/>
                <a:gd name="T12" fmla="*/ 54 w 107"/>
                <a:gd name="T13" fmla="*/ 139 h 139"/>
                <a:gd name="T14" fmla="*/ 54 w 107"/>
                <a:gd name="T15" fmla="*/ 21 h 139"/>
                <a:gd name="T16" fmla="*/ 86 w 107"/>
                <a:gd name="T17" fmla="*/ 53 h 139"/>
                <a:gd name="T18" fmla="*/ 54 w 107"/>
                <a:gd name="T19" fmla="*/ 113 h 139"/>
                <a:gd name="T20" fmla="*/ 22 w 107"/>
                <a:gd name="T21" fmla="*/ 53 h 139"/>
                <a:gd name="T22" fmla="*/ 54 w 107"/>
                <a:gd name="T23" fmla="*/ 21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7" h="139">
                  <a:moveTo>
                    <a:pt x="54" y="139"/>
                  </a:moveTo>
                  <a:cubicBezTo>
                    <a:pt x="56" y="139"/>
                    <a:pt x="59" y="138"/>
                    <a:pt x="61" y="136"/>
                  </a:cubicBezTo>
                  <a:cubicBezTo>
                    <a:pt x="107" y="90"/>
                    <a:pt x="107" y="55"/>
                    <a:pt x="107" y="53"/>
                  </a:cubicBezTo>
                  <a:cubicBezTo>
                    <a:pt x="107" y="24"/>
                    <a:pt x="83" y="0"/>
                    <a:pt x="54" y="0"/>
                  </a:cubicBezTo>
                  <a:cubicBezTo>
                    <a:pt x="24" y="0"/>
                    <a:pt x="0" y="24"/>
                    <a:pt x="0" y="53"/>
                  </a:cubicBezTo>
                  <a:cubicBezTo>
                    <a:pt x="0" y="55"/>
                    <a:pt x="0" y="90"/>
                    <a:pt x="46" y="136"/>
                  </a:cubicBezTo>
                  <a:cubicBezTo>
                    <a:pt x="48" y="138"/>
                    <a:pt x="51" y="139"/>
                    <a:pt x="54" y="139"/>
                  </a:cubicBezTo>
                  <a:close/>
                  <a:moveTo>
                    <a:pt x="54" y="21"/>
                  </a:moveTo>
                  <a:cubicBezTo>
                    <a:pt x="71" y="21"/>
                    <a:pt x="86" y="36"/>
                    <a:pt x="86" y="53"/>
                  </a:cubicBezTo>
                  <a:cubicBezTo>
                    <a:pt x="86" y="54"/>
                    <a:pt x="85" y="78"/>
                    <a:pt x="54" y="113"/>
                  </a:cubicBezTo>
                  <a:cubicBezTo>
                    <a:pt x="23" y="78"/>
                    <a:pt x="22" y="54"/>
                    <a:pt x="22" y="53"/>
                  </a:cubicBezTo>
                  <a:cubicBezTo>
                    <a:pt x="22" y="36"/>
                    <a:pt x="36" y="21"/>
                    <a:pt x="54" y="21"/>
                  </a:cubicBezTo>
                  <a:close/>
                </a:path>
              </a:pathLst>
            </a:custGeom>
            <a:solidFill>
              <a:schemeClr val="tx1"/>
            </a:solidFill>
            <a:ln>
              <a:noFill/>
            </a:ln>
            <a:extLst>
              <a:ext uri="{91240B29-F687-4f45-9708-019B960494DF}">
                <a14:hiddenLine xmlns:lc="http://schemas.openxmlformats.org/drawingml/2006/lockedCanvas"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1042873" rtl="0" eaLnBrk="1" latinLnBrk="0" hangingPunct="1">
                <a:defRPr sz="2053" kern="120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l" defTabSz="1042873" rtl="0" eaLnBrk="1" fontAlgn="auto" latinLnBrk="0" hangingPunct="1">
                <a:lnSpc>
                  <a:spcPct val="100000"/>
                </a:lnSpc>
                <a:spcBef>
                  <a:spcPts val="0"/>
                </a:spcBef>
                <a:spcAft>
                  <a:spcPts val="0"/>
                </a:spcAft>
                <a:buClrTx/>
                <a:buSzTx/>
                <a:buFontTx/>
                <a:buNone/>
                <a:tabLst/>
                <a:defRPr/>
              </a:pPr>
              <a:endParaRPr kumimoji="0" lang="en-GB" sz="2053" b="0" i="0" u="none" strike="noStrike" kern="1200" cap="none" spc="0" normalizeH="0" baseline="0" noProof="0" dirty="0">
                <a:ln>
                  <a:noFill/>
                </a:ln>
                <a:solidFill>
                  <a:prstClr val="black"/>
                </a:solidFill>
                <a:effectLst/>
                <a:uLnTx/>
                <a:uFillTx/>
                <a:latin typeface="Calibri"/>
                <a:ea typeface="+mn-ea"/>
                <a:cs typeface="+mn-cs"/>
              </a:endParaRPr>
            </a:p>
          </p:txBody>
        </p:sp>
        <p:sp>
          <p:nvSpPr>
            <p:cNvPr id="48" name="Oval 47">
              <a:extLst>
                <a:ext uri="{FF2B5EF4-FFF2-40B4-BE49-F238E27FC236}">
                  <a16:creationId xmlns:a16="http://schemas.microsoft.com/office/drawing/2014/main" id="{51D66B65-E357-4D10-80A2-220D55BD03D3}"/>
                </a:ext>
              </a:extLst>
            </p:cNvPr>
            <p:cNvSpPr>
              <a:spLocks noChangeArrowheads="1"/>
            </p:cNvSpPr>
            <p:nvPr/>
          </p:nvSpPr>
          <p:spPr bwMode="auto">
            <a:xfrm>
              <a:off x="2808" y="112"/>
              <a:ext cx="14" cy="14"/>
            </a:xfrm>
            <a:prstGeom prst="ellipse">
              <a:avLst/>
            </a:prstGeom>
            <a:grpFill/>
            <a:ln>
              <a:noFill/>
            </a:ln>
            <a:extLst>
              <a:ext uri="{91240B29-F687-4f45-9708-019B960494DF}">
                <a14:hiddenLine xmlns:lc="http://schemas.openxmlformats.org/drawingml/2006/lockedCanvas"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1042873" rtl="0" eaLnBrk="1" latinLnBrk="0" hangingPunct="1">
                <a:defRPr sz="2053" kern="120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l" defTabSz="1042873" rtl="0" eaLnBrk="1" fontAlgn="auto" latinLnBrk="0" hangingPunct="1">
                <a:lnSpc>
                  <a:spcPct val="100000"/>
                </a:lnSpc>
                <a:spcBef>
                  <a:spcPts val="0"/>
                </a:spcBef>
                <a:spcAft>
                  <a:spcPts val="0"/>
                </a:spcAft>
                <a:buClrTx/>
                <a:buSzTx/>
                <a:buFontTx/>
                <a:buNone/>
                <a:tabLst/>
                <a:defRPr/>
              </a:pPr>
              <a:endParaRPr kumimoji="0" lang="en-GB" sz="2053" b="0" i="0" u="none" strike="noStrike" kern="1200" cap="none" spc="0" normalizeH="0" baseline="0" noProof="0" dirty="0">
                <a:ln>
                  <a:noFill/>
                </a:ln>
                <a:solidFill>
                  <a:prstClr val="black"/>
                </a:solidFill>
                <a:effectLst/>
                <a:uLnTx/>
                <a:uFillTx/>
                <a:latin typeface="Calibri"/>
                <a:ea typeface="+mn-ea"/>
                <a:cs typeface="+mn-cs"/>
              </a:endParaRPr>
            </a:p>
          </p:txBody>
        </p:sp>
        <p:sp>
          <p:nvSpPr>
            <p:cNvPr id="49" name="Freeform 38">
              <a:extLst>
                <a:ext uri="{FF2B5EF4-FFF2-40B4-BE49-F238E27FC236}">
                  <a16:creationId xmlns:a16="http://schemas.microsoft.com/office/drawing/2014/main" id="{5ECD231E-01F2-406B-BDF6-610739BA6C18}"/>
                </a:ext>
              </a:extLst>
            </p:cNvPr>
            <p:cNvSpPr>
              <a:spLocks noEditPoints="1"/>
            </p:cNvSpPr>
            <p:nvPr/>
          </p:nvSpPr>
          <p:spPr bwMode="auto">
            <a:xfrm>
              <a:off x="2808" y="105"/>
              <a:ext cx="170" cy="170"/>
            </a:xfrm>
            <a:custGeom>
              <a:avLst/>
              <a:gdLst>
                <a:gd name="T0" fmla="*/ 128 w 256"/>
                <a:gd name="T1" fmla="*/ 0 h 256"/>
                <a:gd name="T2" fmla="*/ 93 w 256"/>
                <a:gd name="T3" fmla="*/ 5 h 256"/>
                <a:gd name="T4" fmla="*/ 86 w 256"/>
                <a:gd name="T5" fmla="*/ 18 h 256"/>
                <a:gd name="T6" fmla="*/ 94 w 256"/>
                <a:gd name="T7" fmla="*/ 25 h 256"/>
                <a:gd name="T8" fmla="*/ 78 w 256"/>
                <a:gd name="T9" fmla="*/ 75 h 256"/>
                <a:gd name="T10" fmla="*/ 75 w 256"/>
                <a:gd name="T11" fmla="*/ 75 h 256"/>
                <a:gd name="T12" fmla="*/ 64 w 256"/>
                <a:gd name="T13" fmla="*/ 85 h 256"/>
                <a:gd name="T14" fmla="*/ 75 w 256"/>
                <a:gd name="T15" fmla="*/ 96 h 256"/>
                <a:gd name="T16" fmla="*/ 75 w 256"/>
                <a:gd name="T17" fmla="*/ 96 h 256"/>
                <a:gd name="T18" fmla="*/ 73 w 256"/>
                <a:gd name="T19" fmla="*/ 128 h 256"/>
                <a:gd name="T20" fmla="*/ 75 w 256"/>
                <a:gd name="T21" fmla="*/ 160 h 256"/>
                <a:gd name="T22" fmla="*/ 26 w 256"/>
                <a:gd name="T23" fmla="*/ 160 h 256"/>
                <a:gd name="T24" fmla="*/ 22 w 256"/>
                <a:gd name="T25" fmla="*/ 138 h 256"/>
                <a:gd name="T26" fmla="*/ 10 w 256"/>
                <a:gd name="T27" fmla="*/ 128 h 256"/>
                <a:gd name="T28" fmla="*/ 1 w 256"/>
                <a:gd name="T29" fmla="*/ 140 h 256"/>
                <a:gd name="T30" fmla="*/ 128 w 256"/>
                <a:gd name="T31" fmla="*/ 256 h 256"/>
                <a:gd name="T32" fmla="*/ 256 w 256"/>
                <a:gd name="T33" fmla="*/ 128 h 256"/>
                <a:gd name="T34" fmla="*/ 128 w 256"/>
                <a:gd name="T35" fmla="*/ 0 h 256"/>
                <a:gd name="T36" fmla="*/ 36 w 256"/>
                <a:gd name="T37" fmla="*/ 181 h 256"/>
                <a:gd name="T38" fmla="*/ 78 w 256"/>
                <a:gd name="T39" fmla="*/ 181 h 256"/>
                <a:gd name="T40" fmla="*/ 93 w 256"/>
                <a:gd name="T41" fmla="*/ 229 h 256"/>
                <a:gd name="T42" fmla="*/ 36 w 256"/>
                <a:gd name="T43" fmla="*/ 181 h 256"/>
                <a:gd name="T44" fmla="*/ 220 w 256"/>
                <a:gd name="T45" fmla="*/ 75 h 256"/>
                <a:gd name="T46" fmla="*/ 178 w 256"/>
                <a:gd name="T47" fmla="*/ 75 h 256"/>
                <a:gd name="T48" fmla="*/ 163 w 256"/>
                <a:gd name="T49" fmla="*/ 27 h 256"/>
                <a:gd name="T50" fmla="*/ 220 w 256"/>
                <a:gd name="T51" fmla="*/ 75 h 256"/>
                <a:gd name="T52" fmla="*/ 128 w 256"/>
                <a:gd name="T53" fmla="*/ 21 h 256"/>
                <a:gd name="T54" fmla="*/ 156 w 256"/>
                <a:gd name="T55" fmla="*/ 75 h 256"/>
                <a:gd name="T56" fmla="*/ 100 w 256"/>
                <a:gd name="T57" fmla="*/ 75 h 256"/>
                <a:gd name="T58" fmla="*/ 128 w 256"/>
                <a:gd name="T59" fmla="*/ 21 h 256"/>
                <a:gd name="T60" fmla="*/ 128 w 256"/>
                <a:gd name="T61" fmla="*/ 235 h 256"/>
                <a:gd name="T62" fmla="*/ 100 w 256"/>
                <a:gd name="T63" fmla="*/ 181 h 256"/>
                <a:gd name="T64" fmla="*/ 156 w 256"/>
                <a:gd name="T65" fmla="*/ 181 h 256"/>
                <a:gd name="T66" fmla="*/ 128 w 256"/>
                <a:gd name="T67" fmla="*/ 235 h 256"/>
                <a:gd name="T68" fmla="*/ 160 w 256"/>
                <a:gd name="T69" fmla="*/ 160 h 256"/>
                <a:gd name="T70" fmla="*/ 96 w 256"/>
                <a:gd name="T71" fmla="*/ 160 h 256"/>
                <a:gd name="T72" fmla="*/ 95 w 256"/>
                <a:gd name="T73" fmla="*/ 128 h 256"/>
                <a:gd name="T74" fmla="*/ 96 w 256"/>
                <a:gd name="T75" fmla="*/ 96 h 256"/>
                <a:gd name="T76" fmla="*/ 160 w 256"/>
                <a:gd name="T77" fmla="*/ 96 h 256"/>
                <a:gd name="T78" fmla="*/ 161 w 256"/>
                <a:gd name="T79" fmla="*/ 128 h 256"/>
                <a:gd name="T80" fmla="*/ 160 w 256"/>
                <a:gd name="T81" fmla="*/ 160 h 256"/>
                <a:gd name="T82" fmla="*/ 163 w 256"/>
                <a:gd name="T83" fmla="*/ 229 h 256"/>
                <a:gd name="T84" fmla="*/ 178 w 256"/>
                <a:gd name="T85" fmla="*/ 181 h 256"/>
                <a:gd name="T86" fmla="*/ 220 w 256"/>
                <a:gd name="T87" fmla="*/ 181 h 256"/>
                <a:gd name="T88" fmla="*/ 163 w 256"/>
                <a:gd name="T89" fmla="*/ 229 h 256"/>
                <a:gd name="T90" fmla="*/ 181 w 256"/>
                <a:gd name="T91" fmla="*/ 160 h 256"/>
                <a:gd name="T92" fmla="*/ 183 w 256"/>
                <a:gd name="T93" fmla="*/ 128 h 256"/>
                <a:gd name="T94" fmla="*/ 181 w 256"/>
                <a:gd name="T95" fmla="*/ 96 h 256"/>
                <a:gd name="T96" fmla="*/ 230 w 256"/>
                <a:gd name="T97" fmla="*/ 96 h 256"/>
                <a:gd name="T98" fmla="*/ 235 w 256"/>
                <a:gd name="T99" fmla="*/ 128 h 256"/>
                <a:gd name="T100" fmla="*/ 230 w 256"/>
                <a:gd name="T101" fmla="*/ 160 h 256"/>
                <a:gd name="T102" fmla="*/ 181 w 256"/>
                <a:gd name="T103" fmla="*/ 160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56" h="256">
                  <a:moveTo>
                    <a:pt x="128" y="0"/>
                  </a:moveTo>
                  <a:cubicBezTo>
                    <a:pt x="116" y="0"/>
                    <a:pt x="104" y="2"/>
                    <a:pt x="93" y="5"/>
                  </a:cubicBezTo>
                  <a:cubicBezTo>
                    <a:pt x="87" y="6"/>
                    <a:pt x="84" y="12"/>
                    <a:pt x="86" y="18"/>
                  </a:cubicBezTo>
                  <a:cubicBezTo>
                    <a:pt x="87" y="22"/>
                    <a:pt x="90" y="25"/>
                    <a:pt x="94" y="25"/>
                  </a:cubicBezTo>
                  <a:cubicBezTo>
                    <a:pt x="87" y="39"/>
                    <a:pt x="81" y="56"/>
                    <a:pt x="78" y="75"/>
                  </a:cubicBezTo>
                  <a:cubicBezTo>
                    <a:pt x="75" y="75"/>
                    <a:pt x="75" y="75"/>
                    <a:pt x="75" y="75"/>
                  </a:cubicBezTo>
                  <a:cubicBezTo>
                    <a:pt x="69" y="75"/>
                    <a:pt x="64" y="79"/>
                    <a:pt x="64" y="85"/>
                  </a:cubicBezTo>
                  <a:cubicBezTo>
                    <a:pt x="64" y="91"/>
                    <a:pt x="69" y="96"/>
                    <a:pt x="75" y="96"/>
                  </a:cubicBezTo>
                  <a:cubicBezTo>
                    <a:pt x="75" y="96"/>
                    <a:pt x="75" y="96"/>
                    <a:pt x="75" y="96"/>
                  </a:cubicBezTo>
                  <a:cubicBezTo>
                    <a:pt x="74" y="106"/>
                    <a:pt x="73" y="117"/>
                    <a:pt x="73" y="128"/>
                  </a:cubicBezTo>
                  <a:cubicBezTo>
                    <a:pt x="73" y="139"/>
                    <a:pt x="74" y="150"/>
                    <a:pt x="75" y="160"/>
                  </a:cubicBezTo>
                  <a:cubicBezTo>
                    <a:pt x="26" y="160"/>
                    <a:pt x="26" y="160"/>
                    <a:pt x="26" y="160"/>
                  </a:cubicBezTo>
                  <a:cubicBezTo>
                    <a:pt x="24" y="153"/>
                    <a:pt x="22" y="145"/>
                    <a:pt x="22" y="138"/>
                  </a:cubicBezTo>
                  <a:cubicBezTo>
                    <a:pt x="21" y="132"/>
                    <a:pt x="16" y="127"/>
                    <a:pt x="10" y="128"/>
                  </a:cubicBezTo>
                  <a:cubicBezTo>
                    <a:pt x="4" y="129"/>
                    <a:pt x="0" y="134"/>
                    <a:pt x="1" y="140"/>
                  </a:cubicBezTo>
                  <a:cubicBezTo>
                    <a:pt x="6" y="206"/>
                    <a:pt x="61" y="256"/>
                    <a:pt x="128" y="256"/>
                  </a:cubicBezTo>
                  <a:cubicBezTo>
                    <a:pt x="199" y="256"/>
                    <a:pt x="256" y="199"/>
                    <a:pt x="256" y="128"/>
                  </a:cubicBezTo>
                  <a:cubicBezTo>
                    <a:pt x="256" y="57"/>
                    <a:pt x="199" y="0"/>
                    <a:pt x="128" y="0"/>
                  </a:cubicBezTo>
                  <a:close/>
                  <a:moveTo>
                    <a:pt x="36" y="181"/>
                  </a:moveTo>
                  <a:cubicBezTo>
                    <a:pt x="78" y="181"/>
                    <a:pt x="78" y="181"/>
                    <a:pt x="78" y="181"/>
                  </a:cubicBezTo>
                  <a:cubicBezTo>
                    <a:pt x="81" y="200"/>
                    <a:pt x="86" y="216"/>
                    <a:pt x="93" y="229"/>
                  </a:cubicBezTo>
                  <a:cubicBezTo>
                    <a:pt x="69" y="220"/>
                    <a:pt x="48" y="204"/>
                    <a:pt x="36" y="181"/>
                  </a:cubicBezTo>
                  <a:close/>
                  <a:moveTo>
                    <a:pt x="220" y="75"/>
                  </a:moveTo>
                  <a:cubicBezTo>
                    <a:pt x="178" y="75"/>
                    <a:pt x="178" y="75"/>
                    <a:pt x="178" y="75"/>
                  </a:cubicBezTo>
                  <a:cubicBezTo>
                    <a:pt x="175" y="57"/>
                    <a:pt x="170" y="40"/>
                    <a:pt x="163" y="27"/>
                  </a:cubicBezTo>
                  <a:cubicBezTo>
                    <a:pt x="187" y="36"/>
                    <a:pt x="207" y="53"/>
                    <a:pt x="220" y="75"/>
                  </a:cubicBezTo>
                  <a:close/>
                  <a:moveTo>
                    <a:pt x="128" y="21"/>
                  </a:moveTo>
                  <a:cubicBezTo>
                    <a:pt x="137" y="21"/>
                    <a:pt x="150" y="41"/>
                    <a:pt x="156" y="75"/>
                  </a:cubicBezTo>
                  <a:cubicBezTo>
                    <a:pt x="100" y="75"/>
                    <a:pt x="100" y="75"/>
                    <a:pt x="100" y="75"/>
                  </a:cubicBezTo>
                  <a:cubicBezTo>
                    <a:pt x="106" y="41"/>
                    <a:pt x="119" y="21"/>
                    <a:pt x="128" y="21"/>
                  </a:cubicBezTo>
                  <a:close/>
                  <a:moveTo>
                    <a:pt x="128" y="235"/>
                  </a:moveTo>
                  <a:cubicBezTo>
                    <a:pt x="119" y="235"/>
                    <a:pt x="106" y="215"/>
                    <a:pt x="100" y="181"/>
                  </a:cubicBezTo>
                  <a:cubicBezTo>
                    <a:pt x="156" y="181"/>
                    <a:pt x="156" y="181"/>
                    <a:pt x="156" y="181"/>
                  </a:cubicBezTo>
                  <a:cubicBezTo>
                    <a:pt x="150" y="215"/>
                    <a:pt x="137" y="235"/>
                    <a:pt x="128" y="235"/>
                  </a:cubicBezTo>
                  <a:close/>
                  <a:moveTo>
                    <a:pt x="160" y="160"/>
                  </a:moveTo>
                  <a:cubicBezTo>
                    <a:pt x="96" y="160"/>
                    <a:pt x="96" y="160"/>
                    <a:pt x="96" y="160"/>
                  </a:cubicBezTo>
                  <a:cubicBezTo>
                    <a:pt x="95" y="150"/>
                    <a:pt x="95" y="139"/>
                    <a:pt x="95" y="128"/>
                  </a:cubicBezTo>
                  <a:cubicBezTo>
                    <a:pt x="95" y="117"/>
                    <a:pt x="95" y="106"/>
                    <a:pt x="96" y="96"/>
                  </a:cubicBezTo>
                  <a:cubicBezTo>
                    <a:pt x="160" y="96"/>
                    <a:pt x="160" y="96"/>
                    <a:pt x="160" y="96"/>
                  </a:cubicBezTo>
                  <a:cubicBezTo>
                    <a:pt x="161" y="106"/>
                    <a:pt x="161" y="117"/>
                    <a:pt x="161" y="128"/>
                  </a:cubicBezTo>
                  <a:cubicBezTo>
                    <a:pt x="161" y="139"/>
                    <a:pt x="161" y="150"/>
                    <a:pt x="160" y="160"/>
                  </a:cubicBezTo>
                  <a:close/>
                  <a:moveTo>
                    <a:pt x="163" y="229"/>
                  </a:moveTo>
                  <a:cubicBezTo>
                    <a:pt x="170" y="216"/>
                    <a:pt x="175" y="199"/>
                    <a:pt x="178" y="181"/>
                  </a:cubicBezTo>
                  <a:cubicBezTo>
                    <a:pt x="220" y="181"/>
                    <a:pt x="220" y="181"/>
                    <a:pt x="220" y="181"/>
                  </a:cubicBezTo>
                  <a:cubicBezTo>
                    <a:pt x="207" y="203"/>
                    <a:pt x="187" y="220"/>
                    <a:pt x="163" y="229"/>
                  </a:cubicBezTo>
                  <a:close/>
                  <a:moveTo>
                    <a:pt x="181" y="160"/>
                  </a:moveTo>
                  <a:cubicBezTo>
                    <a:pt x="182" y="150"/>
                    <a:pt x="183" y="139"/>
                    <a:pt x="183" y="128"/>
                  </a:cubicBezTo>
                  <a:cubicBezTo>
                    <a:pt x="183" y="117"/>
                    <a:pt x="182" y="106"/>
                    <a:pt x="181" y="96"/>
                  </a:cubicBezTo>
                  <a:cubicBezTo>
                    <a:pt x="230" y="96"/>
                    <a:pt x="230" y="96"/>
                    <a:pt x="230" y="96"/>
                  </a:cubicBezTo>
                  <a:cubicBezTo>
                    <a:pt x="233" y="106"/>
                    <a:pt x="235" y="117"/>
                    <a:pt x="235" y="128"/>
                  </a:cubicBezTo>
                  <a:cubicBezTo>
                    <a:pt x="235" y="139"/>
                    <a:pt x="233" y="150"/>
                    <a:pt x="230" y="160"/>
                  </a:cubicBezTo>
                  <a:lnTo>
                    <a:pt x="181" y="160"/>
                  </a:lnTo>
                  <a:close/>
                </a:path>
              </a:pathLst>
            </a:custGeom>
            <a:solidFill>
              <a:schemeClr val="tx1"/>
            </a:solidFill>
            <a:ln>
              <a:noFill/>
            </a:ln>
            <a:extLst>
              <a:ext uri="{91240B29-F687-4f45-9708-019B960494DF}">
                <a14:hiddenLine xmlns:lc="http://schemas.openxmlformats.org/drawingml/2006/lockedCanvas"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1042873" rtl="0" eaLnBrk="1" latinLnBrk="0" hangingPunct="1">
                <a:defRPr sz="2053" kern="120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l" defTabSz="1042873" rtl="0" eaLnBrk="1" fontAlgn="auto" latinLnBrk="0" hangingPunct="1">
                <a:lnSpc>
                  <a:spcPct val="100000"/>
                </a:lnSpc>
                <a:spcBef>
                  <a:spcPts val="0"/>
                </a:spcBef>
                <a:spcAft>
                  <a:spcPts val="0"/>
                </a:spcAft>
                <a:buClrTx/>
                <a:buSzTx/>
                <a:buFontTx/>
                <a:buNone/>
                <a:tabLst/>
                <a:defRPr/>
              </a:pPr>
              <a:endParaRPr kumimoji="0" lang="en-GB" sz="2053" b="0" i="0" u="none" strike="noStrike" kern="1200" cap="none" spc="0" normalizeH="0" baseline="0" noProof="0" dirty="0">
                <a:ln>
                  <a:noFill/>
                </a:ln>
                <a:solidFill>
                  <a:prstClr val="black"/>
                </a:solidFill>
                <a:effectLst/>
                <a:uLnTx/>
                <a:uFillTx/>
                <a:latin typeface="Calibri"/>
                <a:ea typeface="+mn-ea"/>
                <a:cs typeface="+mn-cs"/>
              </a:endParaRPr>
            </a:p>
          </p:txBody>
        </p:sp>
        <p:sp>
          <p:nvSpPr>
            <p:cNvPr id="50" name="Freeform 39">
              <a:extLst>
                <a:ext uri="{FF2B5EF4-FFF2-40B4-BE49-F238E27FC236}">
                  <a16:creationId xmlns:a16="http://schemas.microsoft.com/office/drawing/2014/main" id="{35203F77-4CD2-49CD-874F-0C613F3FA0C6}"/>
                </a:ext>
              </a:extLst>
            </p:cNvPr>
            <p:cNvSpPr>
              <a:spLocks noEditPoints="1"/>
            </p:cNvSpPr>
            <p:nvPr/>
          </p:nvSpPr>
          <p:spPr bwMode="auto">
            <a:xfrm>
              <a:off x="2709" y="6"/>
              <a:ext cx="340" cy="340"/>
            </a:xfrm>
            <a:custGeom>
              <a:avLst/>
              <a:gdLst>
                <a:gd name="T0" fmla="*/ 256 w 512"/>
                <a:gd name="T1" fmla="*/ 21 h 512"/>
                <a:gd name="T2" fmla="*/ 490 w 512"/>
                <a:gd name="T3" fmla="*/ 256 h 512"/>
                <a:gd name="T4" fmla="*/ 256 w 512"/>
                <a:gd name="T5" fmla="*/ 490 h 512"/>
                <a:gd name="T6" fmla="*/ 21 w 512"/>
                <a:gd name="T7" fmla="*/ 256 h 512"/>
                <a:gd name="T8" fmla="*/ 256 w 512"/>
                <a:gd name="T9" fmla="*/ 21 h 512"/>
                <a:gd name="T10" fmla="*/ 256 w 512"/>
                <a:gd name="T11" fmla="*/ 0 h 512"/>
                <a:gd name="T12" fmla="*/ 0 w 512"/>
                <a:gd name="T13" fmla="*/ 256 h 512"/>
                <a:gd name="T14" fmla="*/ 256 w 512"/>
                <a:gd name="T15" fmla="*/ 512 h 512"/>
                <a:gd name="T16" fmla="*/ 512 w 512"/>
                <a:gd name="T17" fmla="*/ 256 h 512"/>
                <a:gd name="T18" fmla="*/ 256 w 512"/>
                <a:gd name="T19" fmla="*/ 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2" h="512">
                  <a:moveTo>
                    <a:pt x="256" y="21"/>
                  </a:moveTo>
                  <a:cubicBezTo>
                    <a:pt x="385" y="21"/>
                    <a:pt x="490" y="126"/>
                    <a:pt x="490" y="256"/>
                  </a:cubicBezTo>
                  <a:cubicBezTo>
                    <a:pt x="490" y="385"/>
                    <a:pt x="385" y="490"/>
                    <a:pt x="256" y="490"/>
                  </a:cubicBezTo>
                  <a:cubicBezTo>
                    <a:pt x="126" y="490"/>
                    <a:pt x="21" y="385"/>
                    <a:pt x="21" y="256"/>
                  </a:cubicBezTo>
                  <a:cubicBezTo>
                    <a:pt x="21" y="126"/>
                    <a:pt x="126" y="21"/>
                    <a:pt x="256" y="21"/>
                  </a:cubicBezTo>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path>
              </a:pathLst>
            </a:custGeom>
            <a:solidFill>
              <a:schemeClr val="tx1"/>
            </a:solidFill>
            <a:ln>
              <a:noFill/>
            </a:ln>
            <a:extLst>
              <a:ext uri="{91240B29-F687-4f45-9708-019B960494DF}">
                <a14:hiddenLine xmlns:lc="http://schemas.openxmlformats.org/drawingml/2006/lockedCanvas"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1042873" rtl="0" eaLnBrk="1" latinLnBrk="0" hangingPunct="1">
                <a:defRPr sz="2053" kern="120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l" defTabSz="1042873" rtl="0" eaLnBrk="1" fontAlgn="auto" latinLnBrk="0" hangingPunct="1">
                <a:lnSpc>
                  <a:spcPct val="100000"/>
                </a:lnSpc>
                <a:spcBef>
                  <a:spcPts val="0"/>
                </a:spcBef>
                <a:spcAft>
                  <a:spcPts val="0"/>
                </a:spcAft>
                <a:buClrTx/>
                <a:buSzTx/>
                <a:buFontTx/>
                <a:buNone/>
                <a:tabLst/>
                <a:defRPr/>
              </a:pPr>
              <a:endParaRPr kumimoji="0" lang="en-GB" sz="2053" b="0" i="0" u="none" strike="noStrike" kern="1200" cap="none" spc="0" normalizeH="0" baseline="0" noProof="0" dirty="0">
                <a:ln>
                  <a:noFill/>
                </a:ln>
                <a:solidFill>
                  <a:prstClr val="black"/>
                </a:solidFill>
                <a:effectLst/>
                <a:uLnTx/>
                <a:uFillTx/>
                <a:latin typeface="Calibri"/>
                <a:ea typeface="+mn-ea"/>
                <a:cs typeface="+mn-cs"/>
              </a:endParaRPr>
            </a:p>
          </p:txBody>
        </p:sp>
      </p:grpSp>
      <p:grpSp>
        <p:nvGrpSpPr>
          <p:cNvPr id="51" name="Group 96">
            <a:extLst>
              <a:ext uri="{FF2B5EF4-FFF2-40B4-BE49-F238E27FC236}">
                <a16:creationId xmlns:a16="http://schemas.microsoft.com/office/drawing/2014/main" id="{C3FDB442-1395-448D-B701-0E0151F92B40}"/>
              </a:ext>
            </a:extLst>
          </p:cNvPr>
          <p:cNvGrpSpPr>
            <a:grpSpLocks noChangeAspect="1"/>
          </p:cNvGrpSpPr>
          <p:nvPr/>
        </p:nvGrpSpPr>
        <p:grpSpPr bwMode="auto">
          <a:xfrm>
            <a:off x="1333599" y="4811198"/>
            <a:ext cx="945775" cy="709181"/>
            <a:chOff x="1912" y="1204"/>
            <a:chExt cx="340" cy="340"/>
          </a:xfrm>
          <a:solidFill>
            <a:schemeClr val="accent2">
              <a:lumMod val="50000"/>
            </a:schemeClr>
          </a:solidFill>
        </p:grpSpPr>
        <p:sp>
          <p:nvSpPr>
            <p:cNvPr id="52" name="Freeform 364">
              <a:extLst>
                <a:ext uri="{FF2B5EF4-FFF2-40B4-BE49-F238E27FC236}">
                  <a16:creationId xmlns:a16="http://schemas.microsoft.com/office/drawing/2014/main" id="{1228BA4B-634E-4E06-A0D9-6FD160537CE8}"/>
                </a:ext>
              </a:extLst>
            </p:cNvPr>
            <p:cNvSpPr>
              <a:spLocks noEditPoints="1"/>
            </p:cNvSpPr>
            <p:nvPr/>
          </p:nvSpPr>
          <p:spPr bwMode="auto">
            <a:xfrm>
              <a:off x="1997" y="1289"/>
              <a:ext cx="170" cy="170"/>
            </a:xfrm>
            <a:custGeom>
              <a:avLst/>
              <a:gdLst>
                <a:gd name="T0" fmla="*/ 245 w 256"/>
                <a:gd name="T1" fmla="*/ 117 h 256"/>
                <a:gd name="T2" fmla="*/ 138 w 256"/>
                <a:gd name="T3" fmla="*/ 117 h 256"/>
                <a:gd name="T4" fmla="*/ 138 w 256"/>
                <a:gd name="T5" fmla="*/ 10 h 256"/>
                <a:gd name="T6" fmla="*/ 128 w 256"/>
                <a:gd name="T7" fmla="*/ 0 h 256"/>
                <a:gd name="T8" fmla="*/ 0 w 256"/>
                <a:gd name="T9" fmla="*/ 128 h 256"/>
                <a:gd name="T10" fmla="*/ 128 w 256"/>
                <a:gd name="T11" fmla="*/ 256 h 256"/>
                <a:gd name="T12" fmla="*/ 256 w 256"/>
                <a:gd name="T13" fmla="*/ 128 h 256"/>
                <a:gd name="T14" fmla="*/ 245 w 256"/>
                <a:gd name="T15" fmla="*/ 117 h 256"/>
                <a:gd name="T16" fmla="*/ 128 w 256"/>
                <a:gd name="T17" fmla="*/ 234 h 256"/>
                <a:gd name="T18" fmla="*/ 21 w 256"/>
                <a:gd name="T19" fmla="*/ 128 h 256"/>
                <a:gd name="T20" fmla="*/ 117 w 256"/>
                <a:gd name="T21" fmla="*/ 22 h 256"/>
                <a:gd name="T22" fmla="*/ 117 w 256"/>
                <a:gd name="T23" fmla="*/ 128 h 256"/>
                <a:gd name="T24" fmla="*/ 128 w 256"/>
                <a:gd name="T25" fmla="*/ 138 h 256"/>
                <a:gd name="T26" fmla="*/ 234 w 256"/>
                <a:gd name="T27" fmla="*/ 138 h 256"/>
                <a:gd name="T28" fmla="*/ 128 w 256"/>
                <a:gd name="T29" fmla="*/ 234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56" h="256">
                  <a:moveTo>
                    <a:pt x="245" y="117"/>
                  </a:moveTo>
                  <a:cubicBezTo>
                    <a:pt x="138" y="117"/>
                    <a:pt x="138" y="117"/>
                    <a:pt x="138" y="117"/>
                  </a:cubicBezTo>
                  <a:cubicBezTo>
                    <a:pt x="138" y="10"/>
                    <a:pt x="138" y="10"/>
                    <a:pt x="138" y="10"/>
                  </a:cubicBezTo>
                  <a:cubicBezTo>
                    <a:pt x="138" y="4"/>
                    <a:pt x="134" y="0"/>
                    <a:pt x="128" y="0"/>
                  </a:cubicBezTo>
                  <a:cubicBezTo>
                    <a:pt x="57" y="0"/>
                    <a:pt x="0" y="57"/>
                    <a:pt x="0" y="128"/>
                  </a:cubicBezTo>
                  <a:cubicBezTo>
                    <a:pt x="0" y="198"/>
                    <a:pt x="57" y="256"/>
                    <a:pt x="128" y="256"/>
                  </a:cubicBezTo>
                  <a:cubicBezTo>
                    <a:pt x="198" y="256"/>
                    <a:pt x="256" y="198"/>
                    <a:pt x="256" y="128"/>
                  </a:cubicBezTo>
                  <a:cubicBezTo>
                    <a:pt x="256" y="122"/>
                    <a:pt x="251" y="117"/>
                    <a:pt x="245" y="117"/>
                  </a:cubicBezTo>
                  <a:close/>
                  <a:moveTo>
                    <a:pt x="128" y="234"/>
                  </a:moveTo>
                  <a:cubicBezTo>
                    <a:pt x="69" y="234"/>
                    <a:pt x="21" y="186"/>
                    <a:pt x="21" y="128"/>
                  </a:cubicBezTo>
                  <a:cubicBezTo>
                    <a:pt x="21" y="72"/>
                    <a:pt x="63" y="27"/>
                    <a:pt x="117" y="22"/>
                  </a:cubicBezTo>
                  <a:cubicBezTo>
                    <a:pt x="117" y="128"/>
                    <a:pt x="117" y="128"/>
                    <a:pt x="117" y="128"/>
                  </a:cubicBezTo>
                  <a:cubicBezTo>
                    <a:pt x="117" y="134"/>
                    <a:pt x="122" y="138"/>
                    <a:pt x="128" y="138"/>
                  </a:cubicBezTo>
                  <a:cubicBezTo>
                    <a:pt x="234" y="138"/>
                    <a:pt x="234" y="138"/>
                    <a:pt x="234" y="138"/>
                  </a:cubicBezTo>
                  <a:cubicBezTo>
                    <a:pt x="228" y="192"/>
                    <a:pt x="183" y="234"/>
                    <a:pt x="128" y="234"/>
                  </a:cubicBezTo>
                  <a:close/>
                </a:path>
              </a:pathLst>
            </a:custGeom>
            <a:grpFill/>
            <a:ln>
              <a:noFill/>
            </a:ln>
            <a:extLst>
              <a:ext uri="{91240B29-F687-4f45-9708-019B960494DF}">
                <a14:hiddenLine xmlns:lc="http://schemas.openxmlformats.org/drawingml/2006/lockedCanvas"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1042873" rtl="0" eaLnBrk="1" latinLnBrk="0" hangingPunct="1">
                <a:defRPr sz="2053" kern="120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l" defTabSz="1042873" rtl="0" eaLnBrk="1" fontAlgn="auto" latinLnBrk="0" hangingPunct="1">
                <a:lnSpc>
                  <a:spcPct val="100000"/>
                </a:lnSpc>
                <a:spcBef>
                  <a:spcPts val="0"/>
                </a:spcBef>
                <a:spcAft>
                  <a:spcPts val="0"/>
                </a:spcAft>
                <a:buClrTx/>
                <a:buSzTx/>
                <a:buFontTx/>
                <a:buNone/>
                <a:tabLst/>
                <a:defRPr/>
              </a:pPr>
              <a:endParaRPr kumimoji="0" lang="en-GB" sz="2053" b="0" i="0" u="none" strike="noStrike" kern="1200" cap="none" spc="0" normalizeH="0" baseline="0" noProof="0" dirty="0">
                <a:ln>
                  <a:noFill/>
                </a:ln>
                <a:solidFill>
                  <a:prstClr val="black"/>
                </a:solidFill>
                <a:effectLst/>
                <a:uLnTx/>
                <a:uFillTx/>
                <a:latin typeface="Calibri"/>
                <a:ea typeface="+mn-ea"/>
                <a:cs typeface="+mn-cs"/>
              </a:endParaRPr>
            </a:p>
          </p:txBody>
        </p:sp>
        <p:sp>
          <p:nvSpPr>
            <p:cNvPr id="53" name="Freeform 365">
              <a:extLst>
                <a:ext uri="{FF2B5EF4-FFF2-40B4-BE49-F238E27FC236}">
                  <a16:creationId xmlns:a16="http://schemas.microsoft.com/office/drawing/2014/main" id="{CB156868-2BEA-4F0A-8E3B-205DB0155F73}"/>
                </a:ext>
              </a:extLst>
            </p:cNvPr>
            <p:cNvSpPr>
              <a:spLocks noEditPoints="1"/>
            </p:cNvSpPr>
            <p:nvPr/>
          </p:nvSpPr>
          <p:spPr bwMode="auto">
            <a:xfrm>
              <a:off x="2103" y="1280"/>
              <a:ext cx="73" cy="73"/>
            </a:xfrm>
            <a:custGeom>
              <a:avLst/>
              <a:gdLst>
                <a:gd name="T0" fmla="*/ 109 w 110"/>
                <a:gd name="T1" fmla="*/ 96 h 110"/>
                <a:gd name="T2" fmla="*/ 14 w 110"/>
                <a:gd name="T3" fmla="*/ 1 h 110"/>
                <a:gd name="T4" fmla="*/ 4 w 110"/>
                <a:gd name="T5" fmla="*/ 2 h 110"/>
                <a:gd name="T6" fmla="*/ 0 w 110"/>
                <a:gd name="T7" fmla="*/ 11 h 110"/>
                <a:gd name="T8" fmla="*/ 0 w 110"/>
                <a:gd name="T9" fmla="*/ 99 h 110"/>
                <a:gd name="T10" fmla="*/ 10 w 110"/>
                <a:gd name="T11" fmla="*/ 110 h 110"/>
                <a:gd name="T12" fmla="*/ 98 w 110"/>
                <a:gd name="T13" fmla="*/ 110 h 110"/>
                <a:gd name="T14" fmla="*/ 107 w 110"/>
                <a:gd name="T15" fmla="*/ 105 h 110"/>
                <a:gd name="T16" fmla="*/ 109 w 110"/>
                <a:gd name="T17" fmla="*/ 96 h 110"/>
                <a:gd name="T18" fmla="*/ 21 w 110"/>
                <a:gd name="T19" fmla="*/ 88 h 110"/>
                <a:gd name="T20" fmla="*/ 21 w 110"/>
                <a:gd name="T21" fmla="*/ 26 h 110"/>
                <a:gd name="T22" fmla="*/ 83 w 110"/>
                <a:gd name="T23" fmla="*/ 88 h 110"/>
                <a:gd name="T24" fmla="*/ 21 w 110"/>
                <a:gd name="T25" fmla="*/ 88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0" h="110">
                  <a:moveTo>
                    <a:pt x="109" y="96"/>
                  </a:moveTo>
                  <a:cubicBezTo>
                    <a:pt x="94" y="51"/>
                    <a:pt x="59" y="15"/>
                    <a:pt x="14" y="1"/>
                  </a:cubicBezTo>
                  <a:cubicBezTo>
                    <a:pt x="10" y="0"/>
                    <a:pt x="7" y="0"/>
                    <a:pt x="4" y="2"/>
                  </a:cubicBezTo>
                  <a:cubicBezTo>
                    <a:pt x="1" y="4"/>
                    <a:pt x="0" y="8"/>
                    <a:pt x="0" y="11"/>
                  </a:cubicBezTo>
                  <a:cubicBezTo>
                    <a:pt x="0" y="99"/>
                    <a:pt x="0" y="99"/>
                    <a:pt x="0" y="99"/>
                  </a:cubicBezTo>
                  <a:cubicBezTo>
                    <a:pt x="0" y="105"/>
                    <a:pt x="4" y="110"/>
                    <a:pt x="10" y="110"/>
                  </a:cubicBezTo>
                  <a:cubicBezTo>
                    <a:pt x="98" y="110"/>
                    <a:pt x="98" y="110"/>
                    <a:pt x="98" y="110"/>
                  </a:cubicBezTo>
                  <a:cubicBezTo>
                    <a:pt x="102" y="110"/>
                    <a:pt x="105" y="108"/>
                    <a:pt x="107" y="105"/>
                  </a:cubicBezTo>
                  <a:cubicBezTo>
                    <a:pt x="109" y="103"/>
                    <a:pt x="110" y="99"/>
                    <a:pt x="109" y="96"/>
                  </a:cubicBezTo>
                  <a:close/>
                  <a:moveTo>
                    <a:pt x="21" y="88"/>
                  </a:moveTo>
                  <a:cubicBezTo>
                    <a:pt x="21" y="26"/>
                    <a:pt x="21" y="26"/>
                    <a:pt x="21" y="26"/>
                  </a:cubicBezTo>
                  <a:cubicBezTo>
                    <a:pt x="48" y="39"/>
                    <a:pt x="70" y="61"/>
                    <a:pt x="83" y="88"/>
                  </a:cubicBezTo>
                  <a:lnTo>
                    <a:pt x="21" y="88"/>
                  </a:lnTo>
                  <a:close/>
                </a:path>
              </a:pathLst>
            </a:custGeom>
            <a:grpFill/>
            <a:ln>
              <a:noFill/>
            </a:ln>
            <a:extLst>
              <a:ext uri="{91240B29-F687-4f45-9708-019B960494DF}">
                <a14:hiddenLine xmlns:lc="http://schemas.openxmlformats.org/drawingml/2006/lockedCanvas"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1042873" rtl="0" eaLnBrk="1" latinLnBrk="0" hangingPunct="1">
                <a:defRPr sz="2053" kern="120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l" defTabSz="1042873" rtl="0" eaLnBrk="1" fontAlgn="auto" latinLnBrk="0" hangingPunct="1">
                <a:lnSpc>
                  <a:spcPct val="100000"/>
                </a:lnSpc>
                <a:spcBef>
                  <a:spcPts val="0"/>
                </a:spcBef>
                <a:spcAft>
                  <a:spcPts val="0"/>
                </a:spcAft>
                <a:buClrTx/>
                <a:buSzTx/>
                <a:buFontTx/>
                <a:buNone/>
                <a:tabLst/>
                <a:defRPr/>
              </a:pPr>
              <a:endParaRPr kumimoji="0" lang="en-GB" sz="2053" b="0" i="0" u="none" strike="noStrike" kern="1200" cap="none" spc="0" normalizeH="0" baseline="0" noProof="0" dirty="0">
                <a:ln>
                  <a:noFill/>
                </a:ln>
                <a:solidFill>
                  <a:prstClr val="black"/>
                </a:solidFill>
                <a:effectLst/>
                <a:uLnTx/>
                <a:uFillTx/>
                <a:latin typeface="Calibri"/>
                <a:ea typeface="+mn-ea"/>
                <a:cs typeface="+mn-cs"/>
              </a:endParaRPr>
            </a:p>
          </p:txBody>
        </p:sp>
        <p:sp>
          <p:nvSpPr>
            <p:cNvPr id="54" name="Freeform 366">
              <a:extLst>
                <a:ext uri="{FF2B5EF4-FFF2-40B4-BE49-F238E27FC236}">
                  <a16:creationId xmlns:a16="http://schemas.microsoft.com/office/drawing/2014/main" id="{6A004EB6-89E9-4407-93C6-77BD58122DA9}"/>
                </a:ext>
              </a:extLst>
            </p:cNvPr>
            <p:cNvSpPr>
              <a:spLocks noEditPoints="1"/>
            </p:cNvSpPr>
            <p:nvPr/>
          </p:nvSpPr>
          <p:spPr bwMode="auto">
            <a:xfrm>
              <a:off x="1912" y="1204"/>
              <a:ext cx="340" cy="340"/>
            </a:xfrm>
            <a:custGeom>
              <a:avLst/>
              <a:gdLst>
                <a:gd name="T0" fmla="*/ 256 w 512"/>
                <a:gd name="T1" fmla="*/ 21 h 512"/>
                <a:gd name="T2" fmla="*/ 490 w 512"/>
                <a:gd name="T3" fmla="*/ 256 h 512"/>
                <a:gd name="T4" fmla="*/ 256 w 512"/>
                <a:gd name="T5" fmla="*/ 490 h 512"/>
                <a:gd name="T6" fmla="*/ 21 w 512"/>
                <a:gd name="T7" fmla="*/ 256 h 512"/>
                <a:gd name="T8" fmla="*/ 256 w 512"/>
                <a:gd name="T9" fmla="*/ 21 h 512"/>
                <a:gd name="T10" fmla="*/ 256 w 512"/>
                <a:gd name="T11" fmla="*/ 0 h 512"/>
                <a:gd name="T12" fmla="*/ 0 w 512"/>
                <a:gd name="T13" fmla="*/ 256 h 512"/>
                <a:gd name="T14" fmla="*/ 256 w 512"/>
                <a:gd name="T15" fmla="*/ 512 h 512"/>
                <a:gd name="T16" fmla="*/ 512 w 512"/>
                <a:gd name="T17" fmla="*/ 256 h 512"/>
                <a:gd name="T18" fmla="*/ 256 w 512"/>
                <a:gd name="T19" fmla="*/ 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2" h="512">
                  <a:moveTo>
                    <a:pt x="256" y="21"/>
                  </a:moveTo>
                  <a:cubicBezTo>
                    <a:pt x="385" y="21"/>
                    <a:pt x="490" y="126"/>
                    <a:pt x="490" y="256"/>
                  </a:cubicBezTo>
                  <a:cubicBezTo>
                    <a:pt x="490" y="385"/>
                    <a:pt x="385" y="490"/>
                    <a:pt x="256" y="490"/>
                  </a:cubicBezTo>
                  <a:cubicBezTo>
                    <a:pt x="126" y="490"/>
                    <a:pt x="21" y="385"/>
                    <a:pt x="21" y="256"/>
                  </a:cubicBezTo>
                  <a:cubicBezTo>
                    <a:pt x="21" y="126"/>
                    <a:pt x="126" y="21"/>
                    <a:pt x="256" y="21"/>
                  </a:cubicBezTo>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path>
              </a:pathLst>
            </a:custGeom>
            <a:grpFill/>
            <a:ln>
              <a:noFill/>
            </a:ln>
            <a:extLst>
              <a:ext uri="{91240B29-F687-4f45-9708-019B960494DF}">
                <a14:hiddenLine xmlns:lc="http://schemas.openxmlformats.org/drawingml/2006/lockedCanvas"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1042873" rtl="0" eaLnBrk="1" latinLnBrk="0" hangingPunct="1">
                <a:defRPr sz="2053" kern="120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l" defTabSz="1042873" rtl="0" eaLnBrk="1" fontAlgn="auto" latinLnBrk="0" hangingPunct="1">
                <a:lnSpc>
                  <a:spcPct val="100000"/>
                </a:lnSpc>
                <a:spcBef>
                  <a:spcPts val="0"/>
                </a:spcBef>
                <a:spcAft>
                  <a:spcPts val="0"/>
                </a:spcAft>
                <a:buClrTx/>
                <a:buSzTx/>
                <a:buFontTx/>
                <a:buNone/>
                <a:tabLst/>
                <a:defRPr/>
              </a:pPr>
              <a:endParaRPr kumimoji="0" lang="en-GB" sz="2053" b="0" i="0" u="none" strike="noStrike" kern="1200" cap="none" spc="0" normalizeH="0" baseline="0" noProof="0" dirty="0">
                <a:ln>
                  <a:noFill/>
                </a:ln>
                <a:solidFill>
                  <a:prstClr val="black"/>
                </a:solidFill>
                <a:effectLst/>
                <a:uLnTx/>
                <a:uFillTx/>
                <a:latin typeface="Calibri"/>
                <a:ea typeface="+mn-ea"/>
                <a:cs typeface="+mn-cs"/>
              </a:endParaRPr>
            </a:p>
          </p:txBody>
        </p:sp>
      </p:grpSp>
    </p:spTree>
    <p:extLst>
      <p:ext uri="{BB962C8B-B14F-4D97-AF65-F5344CB8AC3E}">
        <p14:creationId xmlns:p14="http://schemas.microsoft.com/office/powerpoint/2010/main" val="344289005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3"/>
                                        </p:tgtEl>
                                        <p:attrNameLst>
                                          <p:attrName>style.visibility</p:attrName>
                                        </p:attrNameLst>
                                      </p:cBhvr>
                                      <p:to>
                                        <p:strVal val="visible"/>
                                      </p:to>
                                    </p:set>
                                    <p:animEffect transition="in" filter="wipe(down)">
                                      <p:cBhvr>
                                        <p:cTn id="7" dur="500"/>
                                        <p:tgtEl>
                                          <p:spTgt spid="63"/>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64"/>
                                        </p:tgtEl>
                                        <p:attrNameLst>
                                          <p:attrName>style.visibility</p:attrName>
                                        </p:attrNameLst>
                                      </p:cBhvr>
                                      <p:to>
                                        <p:strVal val="visible"/>
                                      </p:to>
                                    </p:set>
                                    <p:animEffect transition="in" filter="wipe(down)">
                                      <p:cBhvr>
                                        <p:cTn id="10" dur="500"/>
                                        <p:tgtEl>
                                          <p:spTgt spid="64"/>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65"/>
                                        </p:tgtEl>
                                        <p:attrNameLst>
                                          <p:attrName>style.visibility</p:attrName>
                                        </p:attrNameLst>
                                      </p:cBhvr>
                                      <p:to>
                                        <p:strVal val="visible"/>
                                      </p:to>
                                    </p:set>
                                    <p:animEffect transition="in" filter="wipe(down)">
                                      <p:cBhvr>
                                        <p:cTn id="13" dur="500"/>
                                        <p:tgtEl>
                                          <p:spTgt spid="65"/>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66"/>
                                        </p:tgtEl>
                                        <p:attrNameLst>
                                          <p:attrName>style.visibility</p:attrName>
                                        </p:attrNameLst>
                                      </p:cBhvr>
                                      <p:to>
                                        <p:strVal val="visible"/>
                                      </p:to>
                                    </p:set>
                                    <p:animEffect transition="in" filter="wipe(down)">
                                      <p:cBhvr>
                                        <p:cTn id="16" dur="500"/>
                                        <p:tgtEl>
                                          <p:spTgt spid="66"/>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67"/>
                                        </p:tgtEl>
                                        <p:attrNameLst>
                                          <p:attrName>style.visibility</p:attrName>
                                        </p:attrNameLst>
                                      </p:cBhvr>
                                      <p:to>
                                        <p:strVal val="visible"/>
                                      </p:to>
                                    </p:set>
                                    <p:animEffect transition="in" filter="wipe(down)">
                                      <p:cBhvr>
                                        <p:cTn id="19" dur="500"/>
                                        <p:tgtEl>
                                          <p:spTgt spid="67"/>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68"/>
                                        </p:tgtEl>
                                        <p:attrNameLst>
                                          <p:attrName>style.visibility</p:attrName>
                                        </p:attrNameLst>
                                      </p:cBhvr>
                                      <p:to>
                                        <p:strVal val="visible"/>
                                      </p:to>
                                    </p:set>
                                    <p:animEffect transition="in" filter="wipe(down)">
                                      <p:cBhvr>
                                        <p:cTn id="22" dur="500"/>
                                        <p:tgtEl>
                                          <p:spTgt spid="68"/>
                                        </p:tgtEl>
                                      </p:cBhvr>
                                    </p:animEffect>
                                  </p:childTnLst>
                                </p:cTn>
                              </p:par>
                              <p:par>
                                <p:cTn id="23" presetID="22" presetClass="entr" presetSubtype="4" fill="hold" grpId="0" nodeType="withEffect">
                                  <p:stCondLst>
                                    <p:cond delay="0"/>
                                  </p:stCondLst>
                                  <p:childTnLst>
                                    <p:set>
                                      <p:cBhvr>
                                        <p:cTn id="24" dur="1" fill="hold">
                                          <p:stCondLst>
                                            <p:cond delay="0"/>
                                          </p:stCondLst>
                                        </p:cTn>
                                        <p:tgtEl>
                                          <p:spTgt spid="87"/>
                                        </p:tgtEl>
                                        <p:attrNameLst>
                                          <p:attrName>style.visibility</p:attrName>
                                        </p:attrNameLst>
                                      </p:cBhvr>
                                      <p:to>
                                        <p:strVal val="visible"/>
                                      </p:to>
                                    </p:set>
                                    <p:animEffect transition="in" filter="wipe(down)">
                                      <p:cBhvr>
                                        <p:cTn id="25" dur="500"/>
                                        <p:tgtEl>
                                          <p:spTgt spid="87"/>
                                        </p:tgtEl>
                                      </p:cBhvr>
                                    </p:animEffect>
                                  </p:childTnLst>
                                </p:cTn>
                              </p:par>
                              <p:par>
                                <p:cTn id="26" presetID="22" presetClass="entr" presetSubtype="4" fill="hold" grpId="0" nodeType="withEffect">
                                  <p:stCondLst>
                                    <p:cond delay="0"/>
                                  </p:stCondLst>
                                  <p:childTnLst>
                                    <p:set>
                                      <p:cBhvr>
                                        <p:cTn id="27" dur="1" fill="hold">
                                          <p:stCondLst>
                                            <p:cond delay="0"/>
                                          </p:stCondLst>
                                        </p:cTn>
                                        <p:tgtEl>
                                          <p:spTgt spid="90"/>
                                        </p:tgtEl>
                                        <p:attrNameLst>
                                          <p:attrName>style.visibility</p:attrName>
                                        </p:attrNameLst>
                                      </p:cBhvr>
                                      <p:to>
                                        <p:strVal val="visible"/>
                                      </p:to>
                                    </p:set>
                                    <p:animEffect transition="in" filter="wipe(down)">
                                      <p:cBhvr>
                                        <p:cTn id="28" dur="500"/>
                                        <p:tgtEl>
                                          <p:spTgt spid="90"/>
                                        </p:tgtEl>
                                      </p:cBhvr>
                                    </p:animEffect>
                                  </p:childTnLst>
                                </p:cTn>
                              </p:par>
                              <p:par>
                                <p:cTn id="29" presetID="22" presetClass="entr" presetSubtype="4" fill="hold" grpId="0" nodeType="withEffect">
                                  <p:stCondLst>
                                    <p:cond delay="0"/>
                                  </p:stCondLst>
                                  <p:childTnLst>
                                    <p:set>
                                      <p:cBhvr>
                                        <p:cTn id="30" dur="1" fill="hold">
                                          <p:stCondLst>
                                            <p:cond delay="0"/>
                                          </p:stCondLst>
                                        </p:cTn>
                                        <p:tgtEl>
                                          <p:spTgt spid="91"/>
                                        </p:tgtEl>
                                        <p:attrNameLst>
                                          <p:attrName>style.visibility</p:attrName>
                                        </p:attrNameLst>
                                      </p:cBhvr>
                                      <p:to>
                                        <p:strVal val="visible"/>
                                      </p:to>
                                    </p:set>
                                    <p:animEffect transition="in" filter="wipe(down)">
                                      <p:cBhvr>
                                        <p:cTn id="31" dur="500"/>
                                        <p:tgtEl>
                                          <p:spTgt spid="91"/>
                                        </p:tgtEl>
                                      </p:cBhvr>
                                    </p:animEffect>
                                  </p:childTnLst>
                                </p:cTn>
                              </p:par>
                              <p:par>
                                <p:cTn id="32" presetID="22" presetClass="entr" presetSubtype="4" fill="hold" grpId="0" nodeType="withEffect">
                                  <p:stCondLst>
                                    <p:cond delay="0"/>
                                  </p:stCondLst>
                                  <p:childTnLst>
                                    <p:set>
                                      <p:cBhvr>
                                        <p:cTn id="33" dur="1" fill="hold">
                                          <p:stCondLst>
                                            <p:cond delay="0"/>
                                          </p:stCondLst>
                                        </p:cTn>
                                        <p:tgtEl>
                                          <p:spTgt spid="92"/>
                                        </p:tgtEl>
                                        <p:attrNameLst>
                                          <p:attrName>style.visibility</p:attrName>
                                        </p:attrNameLst>
                                      </p:cBhvr>
                                      <p:to>
                                        <p:strVal val="visible"/>
                                      </p:to>
                                    </p:set>
                                    <p:animEffect transition="in" filter="wipe(down)">
                                      <p:cBhvr>
                                        <p:cTn id="34" dur="500"/>
                                        <p:tgtEl>
                                          <p:spTgt spid="92"/>
                                        </p:tgtEl>
                                      </p:cBhvr>
                                    </p:animEffect>
                                  </p:childTnLst>
                                </p:cTn>
                              </p:par>
                              <p:par>
                                <p:cTn id="35" presetID="22" presetClass="entr" presetSubtype="4" fill="hold" grpId="0" nodeType="withEffect">
                                  <p:stCondLst>
                                    <p:cond delay="0"/>
                                  </p:stCondLst>
                                  <p:childTnLst>
                                    <p:set>
                                      <p:cBhvr>
                                        <p:cTn id="36" dur="1" fill="hold">
                                          <p:stCondLst>
                                            <p:cond delay="0"/>
                                          </p:stCondLst>
                                        </p:cTn>
                                        <p:tgtEl>
                                          <p:spTgt spid="93"/>
                                        </p:tgtEl>
                                        <p:attrNameLst>
                                          <p:attrName>style.visibility</p:attrName>
                                        </p:attrNameLst>
                                      </p:cBhvr>
                                      <p:to>
                                        <p:strVal val="visible"/>
                                      </p:to>
                                    </p:set>
                                    <p:animEffect transition="in" filter="wipe(down)">
                                      <p:cBhvr>
                                        <p:cTn id="37" dur="500"/>
                                        <p:tgtEl>
                                          <p:spTgt spid="93"/>
                                        </p:tgtEl>
                                      </p:cBhvr>
                                    </p:animEffect>
                                  </p:childTnLst>
                                </p:cTn>
                              </p:par>
                              <p:par>
                                <p:cTn id="38" presetID="22" presetClass="entr" presetSubtype="4" fill="hold" grpId="0" nodeType="withEffect">
                                  <p:stCondLst>
                                    <p:cond delay="0"/>
                                  </p:stCondLst>
                                  <p:childTnLst>
                                    <p:set>
                                      <p:cBhvr>
                                        <p:cTn id="39" dur="1" fill="hold">
                                          <p:stCondLst>
                                            <p:cond delay="0"/>
                                          </p:stCondLst>
                                        </p:cTn>
                                        <p:tgtEl>
                                          <p:spTgt spid="94"/>
                                        </p:tgtEl>
                                        <p:attrNameLst>
                                          <p:attrName>style.visibility</p:attrName>
                                        </p:attrNameLst>
                                      </p:cBhvr>
                                      <p:to>
                                        <p:strVal val="visible"/>
                                      </p:to>
                                    </p:set>
                                    <p:animEffect transition="in" filter="wipe(down)">
                                      <p:cBhvr>
                                        <p:cTn id="40" dur="500"/>
                                        <p:tgtEl>
                                          <p:spTgt spid="94"/>
                                        </p:tgtEl>
                                      </p:cBhvr>
                                    </p:animEffect>
                                  </p:childTnLst>
                                </p:cTn>
                              </p:par>
                              <p:par>
                                <p:cTn id="41" presetID="22" presetClass="entr" presetSubtype="4" fill="hold" grpId="0" nodeType="withEffect">
                                  <p:stCondLst>
                                    <p:cond delay="0"/>
                                  </p:stCondLst>
                                  <p:childTnLst>
                                    <p:set>
                                      <p:cBhvr>
                                        <p:cTn id="42" dur="1" fill="hold">
                                          <p:stCondLst>
                                            <p:cond delay="0"/>
                                          </p:stCondLst>
                                        </p:cTn>
                                        <p:tgtEl>
                                          <p:spTgt spid="35"/>
                                        </p:tgtEl>
                                        <p:attrNameLst>
                                          <p:attrName>style.visibility</p:attrName>
                                        </p:attrNameLst>
                                      </p:cBhvr>
                                      <p:to>
                                        <p:strVal val="visible"/>
                                      </p:to>
                                    </p:set>
                                    <p:animEffect transition="in" filter="wipe(down)">
                                      <p:cBhvr>
                                        <p:cTn id="43" dur="500"/>
                                        <p:tgtEl>
                                          <p:spTgt spid="35"/>
                                        </p:tgtEl>
                                      </p:cBhvr>
                                    </p:animEffect>
                                  </p:childTnLst>
                                </p:cTn>
                              </p:par>
                              <p:par>
                                <p:cTn id="44" presetID="22" presetClass="entr" presetSubtype="4" fill="hold" grpId="0" nodeType="withEffect">
                                  <p:stCondLst>
                                    <p:cond delay="0"/>
                                  </p:stCondLst>
                                  <p:childTnLst>
                                    <p:set>
                                      <p:cBhvr>
                                        <p:cTn id="45" dur="1" fill="hold">
                                          <p:stCondLst>
                                            <p:cond delay="0"/>
                                          </p:stCondLst>
                                        </p:cTn>
                                        <p:tgtEl>
                                          <p:spTgt spid="29"/>
                                        </p:tgtEl>
                                        <p:attrNameLst>
                                          <p:attrName>style.visibility</p:attrName>
                                        </p:attrNameLst>
                                      </p:cBhvr>
                                      <p:to>
                                        <p:strVal val="visible"/>
                                      </p:to>
                                    </p:set>
                                    <p:animEffect transition="in" filter="wipe(down)">
                                      <p:cBhvr>
                                        <p:cTn id="46" dur="500"/>
                                        <p:tgtEl>
                                          <p:spTgt spid="29"/>
                                        </p:tgtEl>
                                      </p:cBhvr>
                                    </p:animEffect>
                                  </p:childTnLst>
                                </p:cTn>
                              </p:par>
                              <p:par>
                                <p:cTn id="47" presetID="22" presetClass="entr" presetSubtype="4" fill="hold" grpId="0" nodeType="withEffect">
                                  <p:stCondLst>
                                    <p:cond delay="0"/>
                                  </p:stCondLst>
                                  <p:childTnLst>
                                    <p:set>
                                      <p:cBhvr>
                                        <p:cTn id="48" dur="1" fill="hold">
                                          <p:stCondLst>
                                            <p:cond delay="0"/>
                                          </p:stCondLst>
                                        </p:cTn>
                                        <p:tgtEl>
                                          <p:spTgt spid="32"/>
                                        </p:tgtEl>
                                        <p:attrNameLst>
                                          <p:attrName>style.visibility</p:attrName>
                                        </p:attrNameLst>
                                      </p:cBhvr>
                                      <p:to>
                                        <p:strVal val="visible"/>
                                      </p:to>
                                    </p:set>
                                    <p:animEffect transition="in" filter="wipe(down)">
                                      <p:cBhvr>
                                        <p:cTn id="49" dur="500"/>
                                        <p:tgtEl>
                                          <p:spTgt spid="32"/>
                                        </p:tgtEl>
                                      </p:cBhvr>
                                    </p:animEffect>
                                  </p:childTnLst>
                                </p:cTn>
                              </p:par>
                              <p:par>
                                <p:cTn id="50" presetID="22" presetClass="entr" presetSubtype="4" fill="hold" nodeType="withEffect">
                                  <p:stCondLst>
                                    <p:cond delay="0"/>
                                  </p:stCondLst>
                                  <p:childTnLst>
                                    <p:set>
                                      <p:cBhvr>
                                        <p:cTn id="51" dur="1" fill="hold">
                                          <p:stCondLst>
                                            <p:cond delay="0"/>
                                          </p:stCondLst>
                                        </p:cTn>
                                        <p:tgtEl>
                                          <p:spTgt spid="28"/>
                                        </p:tgtEl>
                                        <p:attrNameLst>
                                          <p:attrName>style.visibility</p:attrName>
                                        </p:attrNameLst>
                                      </p:cBhvr>
                                      <p:to>
                                        <p:strVal val="visible"/>
                                      </p:to>
                                    </p:set>
                                    <p:animEffect transition="in" filter="wipe(down)">
                                      <p:cBhvr>
                                        <p:cTn id="52" dur="500"/>
                                        <p:tgtEl>
                                          <p:spTgt spid="28"/>
                                        </p:tgtEl>
                                      </p:cBhvr>
                                    </p:animEffect>
                                  </p:childTnLst>
                                </p:cTn>
                              </p:par>
                              <p:par>
                                <p:cTn id="53" presetID="22" presetClass="entr" presetSubtype="4" fill="hold" grpId="0" nodeType="withEffect">
                                  <p:stCondLst>
                                    <p:cond delay="0"/>
                                  </p:stCondLst>
                                  <p:childTnLst>
                                    <p:set>
                                      <p:cBhvr>
                                        <p:cTn id="54" dur="1" fill="hold">
                                          <p:stCondLst>
                                            <p:cond delay="0"/>
                                          </p:stCondLst>
                                        </p:cTn>
                                        <p:tgtEl>
                                          <p:spTgt spid="45"/>
                                        </p:tgtEl>
                                        <p:attrNameLst>
                                          <p:attrName>style.visibility</p:attrName>
                                        </p:attrNameLst>
                                      </p:cBhvr>
                                      <p:to>
                                        <p:strVal val="visible"/>
                                      </p:to>
                                    </p:set>
                                    <p:animEffect transition="in" filter="wipe(down)">
                                      <p:cBhvr>
                                        <p:cTn id="55" dur="500"/>
                                        <p:tgtEl>
                                          <p:spTgt spid="45"/>
                                        </p:tgtEl>
                                      </p:cBhvr>
                                    </p:animEffect>
                                  </p:childTnLst>
                                </p:cTn>
                              </p:par>
                              <p:par>
                                <p:cTn id="56" presetID="22" presetClass="entr" presetSubtype="4" fill="hold" nodeType="withEffect">
                                  <p:stCondLst>
                                    <p:cond delay="0"/>
                                  </p:stCondLst>
                                  <p:childTnLst>
                                    <p:set>
                                      <p:cBhvr>
                                        <p:cTn id="57" dur="1" fill="hold">
                                          <p:stCondLst>
                                            <p:cond delay="0"/>
                                          </p:stCondLst>
                                        </p:cTn>
                                        <p:tgtEl>
                                          <p:spTgt spid="46"/>
                                        </p:tgtEl>
                                        <p:attrNameLst>
                                          <p:attrName>style.visibility</p:attrName>
                                        </p:attrNameLst>
                                      </p:cBhvr>
                                      <p:to>
                                        <p:strVal val="visible"/>
                                      </p:to>
                                    </p:set>
                                    <p:animEffect transition="in" filter="wipe(down)">
                                      <p:cBhvr>
                                        <p:cTn id="58" dur="500"/>
                                        <p:tgtEl>
                                          <p:spTgt spid="46"/>
                                        </p:tgtEl>
                                      </p:cBhvr>
                                    </p:animEffect>
                                  </p:childTnLst>
                                </p:cTn>
                              </p:par>
                              <p:par>
                                <p:cTn id="59" presetID="22" presetClass="entr" presetSubtype="4" fill="hold" nodeType="withEffect">
                                  <p:stCondLst>
                                    <p:cond delay="0"/>
                                  </p:stCondLst>
                                  <p:childTnLst>
                                    <p:set>
                                      <p:cBhvr>
                                        <p:cTn id="60" dur="1" fill="hold">
                                          <p:stCondLst>
                                            <p:cond delay="0"/>
                                          </p:stCondLst>
                                        </p:cTn>
                                        <p:tgtEl>
                                          <p:spTgt spid="51"/>
                                        </p:tgtEl>
                                        <p:attrNameLst>
                                          <p:attrName>style.visibility</p:attrName>
                                        </p:attrNameLst>
                                      </p:cBhvr>
                                      <p:to>
                                        <p:strVal val="visible"/>
                                      </p:to>
                                    </p:set>
                                    <p:animEffect transition="in" filter="wipe(down)">
                                      <p:cBhvr>
                                        <p:cTn id="61" dur="500"/>
                                        <p:tgtEl>
                                          <p:spTgt spid="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 grpId="0" animBg="1"/>
      <p:bldP spid="64" grpId="0" animBg="1"/>
      <p:bldP spid="65" grpId="0" animBg="1"/>
      <p:bldP spid="66" grpId="0" animBg="1"/>
      <p:bldP spid="67" grpId="0" animBg="1"/>
      <p:bldP spid="68" grpId="0"/>
      <p:bldP spid="87" grpId="0"/>
      <p:bldP spid="90" grpId="0" animBg="1"/>
      <p:bldP spid="91" grpId="0"/>
      <p:bldP spid="92" grpId="0"/>
      <p:bldP spid="93" grpId="0"/>
      <p:bldP spid="94" grpId="0"/>
      <p:bldP spid="35" grpId="0"/>
      <p:bldP spid="29" grpId="0"/>
      <p:bldP spid="32" grpId="0" animBg="1"/>
      <p:bldP spid="4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 name="Right Arrow 39"/>
          <p:cNvSpPr/>
          <p:nvPr/>
        </p:nvSpPr>
        <p:spPr>
          <a:xfrm>
            <a:off x="634150" y="1073560"/>
            <a:ext cx="10972800" cy="1681071"/>
          </a:xfrm>
          <a:prstGeom prst="rightArrow">
            <a:avLst>
              <a:gd name="adj1" fmla="val 66450"/>
              <a:gd name="adj2" fmla="val 50000"/>
            </a:avLst>
          </a:prstGeom>
          <a:solidFill>
            <a:schemeClr val="bg1">
              <a:lumMod val="95000"/>
            </a:schemeClr>
          </a:solidFill>
          <a:ln w="12700" cap="flat" cmpd="sng" algn="ctr">
            <a:noFill/>
            <a:prstDash val="solid"/>
          </a:ln>
          <a:effectLst>
            <a:outerShdw blurRad="50800" dist="38100" dir="2700000" algn="tl" rotWithShape="0">
              <a:prstClr val="black">
                <a:alpha val="40000"/>
              </a:prstClr>
            </a:outerShdw>
          </a:effectLst>
        </p:spPr>
        <p:txBody>
          <a:bodyPr lIns="91440" tIns="91440" rIns="91440" bIns="91440" rtlCol="0" anchor="ctr">
            <a:noAutofit/>
          </a:bodyPr>
          <a:lstStyle>
            <a:defPPr>
              <a:defRPr lang="en-US"/>
            </a:defPPr>
            <a:lvl1pPr marL="0" algn="l" defTabSz="1042873" rtl="0" eaLnBrk="1" latinLnBrk="0" hangingPunct="1">
              <a:defRPr sz="2053" kern="120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44546A"/>
              </a:solidFill>
              <a:effectLst/>
              <a:uLnTx/>
              <a:uFillTx/>
              <a:latin typeface="Verdana"/>
              <a:ea typeface="+mn-ea"/>
              <a:cs typeface="+mn-cs"/>
            </a:endParaRPr>
          </a:p>
        </p:txBody>
      </p:sp>
      <p:sp>
        <p:nvSpPr>
          <p:cNvPr id="64" name="Right Arrow 40"/>
          <p:cNvSpPr/>
          <p:nvPr/>
        </p:nvSpPr>
        <p:spPr>
          <a:xfrm>
            <a:off x="634151" y="2673615"/>
            <a:ext cx="10262450" cy="1655727"/>
          </a:xfrm>
          <a:prstGeom prst="rightArrow">
            <a:avLst>
              <a:gd name="adj1" fmla="val 66450"/>
              <a:gd name="adj2" fmla="val 50000"/>
            </a:avLst>
          </a:prstGeom>
          <a:solidFill>
            <a:srgbClr val="F3FEFF"/>
          </a:solidFill>
          <a:ln w="12700" cap="flat" cmpd="sng" algn="ctr">
            <a:noFill/>
            <a:prstDash val="solid"/>
          </a:ln>
          <a:effectLst>
            <a:outerShdw blurRad="50800" dist="38100" dir="2700000" algn="tl" rotWithShape="0">
              <a:prstClr val="black">
                <a:alpha val="40000"/>
              </a:prstClr>
            </a:outerShdw>
          </a:effectLst>
        </p:spPr>
        <p:txBody>
          <a:bodyPr lIns="91440" tIns="91440" rIns="91440" bIns="91440" rtlCol="0" anchor="ctr">
            <a:noAutofit/>
          </a:bodyPr>
          <a:lstStyle>
            <a:defPPr>
              <a:defRPr lang="en-US"/>
            </a:defPPr>
            <a:lvl1pPr marL="0" algn="l" defTabSz="1042873" rtl="0" eaLnBrk="1" latinLnBrk="0" hangingPunct="1">
              <a:defRPr sz="2053" kern="120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44546A"/>
              </a:solidFill>
              <a:effectLst/>
              <a:uLnTx/>
              <a:uFillTx/>
              <a:latin typeface="Verdana"/>
              <a:ea typeface="+mn-ea"/>
              <a:cs typeface="+mn-cs"/>
            </a:endParaRPr>
          </a:p>
        </p:txBody>
      </p:sp>
      <p:sp>
        <p:nvSpPr>
          <p:cNvPr id="65" name="Right Arrow 41"/>
          <p:cNvSpPr/>
          <p:nvPr/>
        </p:nvSpPr>
        <p:spPr>
          <a:xfrm>
            <a:off x="670054" y="4344483"/>
            <a:ext cx="9235946" cy="1821582"/>
          </a:xfrm>
          <a:prstGeom prst="rightArrow">
            <a:avLst>
              <a:gd name="adj1" fmla="val 66450"/>
              <a:gd name="adj2" fmla="val 50000"/>
            </a:avLst>
          </a:prstGeom>
          <a:solidFill>
            <a:srgbClr val="FFF7FA"/>
          </a:solidFill>
          <a:ln w="12700" cap="flat" cmpd="sng" algn="ctr">
            <a:noFill/>
            <a:prstDash val="solid"/>
          </a:ln>
          <a:effectLst>
            <a:outerShdw blurRad="50800" dist="38100" dir="2700000" algn="tl" rotWithShape="0">
              <a:prstClr val="black">
                <a:alpha val="40000"/>
              </a:prstClr>
            </a:outerShdw>
          </a:effectLst>
        </p:spPr>
        <p:txBody>
          <a:bodyPr lIns="91440" tIns="91440" rIns="91440" bIns="91440" rtlCol="0" anchor="ctr">
            <a:noAutofit/>
          </a:bodyPr>
          <a:lstStyle>
            <a:defPPr>
              <a:defRPr lang="en-US"/>
            </a:defPPr>
            <a:lvl1pPr marL="0" algn="l" defTabSz="1042873" rtl="0" eaLnBrk="1" latinLnBrk="0" hangingPunct="1">
              <a:defRPr sz="2053" kern="120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44546A"/>
              </a:solidFill>
              <a:effectLst/>
              <a:uLnTx/>
              <a:uFillTx/>
              <a:latin typeface="Verdana"/>
              <a:ea typeface="+mn-ea"/>
              <a:cs typeface="+mn-cs"/>
            </a:endParaRPr>
          </a:p>
        </p:txBody>
      </p:sp>
      <p:sp>
        <p:nvSpPr>
          <p:cNvPr id="66" name="Flowchart: Data 9"/>
          <p:cNvSpPr/>
          <p:nvPr/>
        </p:nvSpPr>
        <p:spPr>
          <a:xfrm>
            <a:off x="973587" y="1359650"/>
            <a:ext cx="2317659" cy="4511475"/>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13050"/>
              <a:gd name="connsiteY0" fmla="*/ 10000 h 10000"/>
              <a:gd name="connsiteX1" fmla="*/ 2000 w 13050"/>
              <a:gd name="connsiteY1" fmla="*/ 0 h 10000"/>
              <a:gd name="connsiteX2" fmla="*/ 13050 w 13050"/>
              <a:gd name="connsiteY2" fmla="*/ 0 h 10000"/>
              <a:gd name="connsiteX3" fmla="*/ 8000 w 13050"/>
              <a:gd name="connsiteY3" fmla="*/ 10000 h 10000"/>
              <a:gd name="connsiteX4" fmla="*/ 0 w 13050"/>
              <a:gd name="connsiteY4" fmla="*/ 10000 h 10000"/>
              <a:gd name="connsiteX0" fmla="*/ 0 w 13050"/>
              <a:gd name="connsiteY0" fmla="*/ 10000 h 10000"/>
              <a:gd name="connsiteX1" fmla="*/ 5300 w 13050"/>
              <a:gd name="connsiteY1" fmla="*/ 0 h 10000"/>
              <a:gd name="connsiteX2" fmla="*/ 13050 w 13050"/>
              <a:gd name="connsiteY2" fmla="*/ 0 h 10000"/>
              <a:gd name="connsiteX3" fmla="*/ 8000 w 13050"/>
              <a:gd name="connsiteY3" fmla="*/ 10000 h 10000"/>
              <a:gd name="connsiteX4" fmla="*/ 0 w 13050"/>
              <a:gd name="connsiteY4" fmla="*/ 1000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050" h="10000">
                <a:moveTo>
                  <a:pt x="0" y="10000"/>
                </a:moveTo>
                <a:lnTo>
                  <a:pt x="5300" y="0"/>
                </a:lnTo>
                <a:lnTo>
                  <a:pt x="13050" y="0"/>
                </a:lnTo>
                <a:lnTo>
                  <a:pt x="8000" y="10000"/>
                </a:lnTo>
                <a:lnTo>
                  <a:pt x="0" y="10000"/>
                </a:lnTo>
                <a:close/>
              </a:path>
            </a:pathLst>
          </a:custGeom>
          <a:solidFill>
            <a:sysClr val="window" lastClr="FFFFFF">
              <a:alpha val="74902"/>
            </a:sysClr>
          </a:solidFill>
          <a:ln w="12700" cap="flat" cmpd="sng" algn="ctr">
            <a:noFill/>
            <a:prstDash val="solid"/>
          </a:ln>
          <a:effectLst/>
        </p:spPr>
        <p:txBody>
          <a:bodyPr lIns="91440" tIns="91440" rIns="91440" bIns="91440" rtlCol="0" anchor="ctr">
            <a:noAutofit/>
          </a:bodyPr>
          <a:lstStyle>
            <a:defPPr>
              <a:defRPr lang="en-US"/>
            </a:defPPr>
            <a:lvl1pPr marL="0" algn="l" defTabSz="1042873" rtl="0" eaLnBrk="1" latinLnBrk="0" hangingPunct="1">
              <a:defRPr sz="2053" kern="120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prstClr val="white"/>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44546A"/>
              </a:solidFill>
              <a:effectLst/>
              <a:uLnTx/>
              <a:uFillTx/>
              <a:latin typeface="Verdana"/>
              <a:ea typeface="+mn-ea"/>
              <a:cs typeface="+mn-cs"/>
            </a:endParaRPr>
          </a:p>
        </p:txBody>
      </p:sp>
      <p:sp>
        <p:nvSpPr>
          <p:cNvPr id="67" name="Half Frame 66"/>
          <p:cNvSpPr/>
          <p:nvPr/>
        </p:nvSpPr>
        <p:spPr>
          <a:xfrm rot="8142470">
            <a:off x="3705547" y="1791086"/>
            <a:ext cx="327828" cy="288147"/>
          </a:xfrm>
          <a:prstGeom prst="halfFrame">
            <a:avLst>
              <a:gd name="adj1" fmla="val 26576"/>
              <a:gd name="adj2" fmla="val 25856"/>
            </a:avLst>
          </a:prstGeom>
          <a:solidFill>
            <a:schemeClr val="tx1"/>
          </a:solidFill>
          <a:ln w="12700" cap="flat" cmpd="sng" algn="ctr">
            <a:noFill/>
            <a:prstDash val="solid"/>
          </a:ln>
          <a:effectLst/>
        </p:spPr>
        <p:txBody>
          <a:bodyPr wrap="square" lIns="36000" tIns="36000" rIns="36000" bIns="36000" rtlCol="0" anchor="ctr">
            <a:spAutoFit/>
          </a:bodyPr>
          <a:lstStyle>
            <a:defPPr>
              <a:defRPr lang="en-US"/>
            </a:defPPr>
            <a:lvl1pPr marL="0" algn="l" defTabSz="1042873" rtl="0" eaLnBrk="1" latinLnBrk="0" hangingPunct="1">
              <a:defRPr sz="2053" kern="120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86BC22"/>
              </a:solidFill>
              <a:effectLst/>
              <a:uLnTx/>
              <a:uFillTx/>
              <a:latin typeface="Verdana"/>
              <a:ea typeface="+mn-ea"/>
              <a:cs typeface="+mn-cs"/>
            </a:endParaRPr>
          </a:p>
        </p:txBody>
      </p:sp>
      <p:sp>
        <p:nvSpPr>
          <p:cNvPr id="68" name="TextBox 44"/>
          <p:cNvSpPr txBox="1"/>
          <p:nvPr/>
        </p:nvSpPr>
        <p:spPr>
          <a:xfrm>
            <a:off x="3041395" y="1335202"/>
            <a:ext cx="799012" cy="923330"/>
          </a:xfrm>
          <a:prstGeom prst="rect">
            <a:avLst/>
          </a:prstGeom>
          <a:noFill/>
        </p:spPr>
        <p:txBody>
          <a:bodyPr wrap="square" lIns="0" tIns="0" rIns="0" bIns="0" rtlCol="0">
            <a:spAutoFit/>
          </a:bodyPr>
          <a:lstStyle>
            <a:defPPr>
              <a:defRPr lang="en-US"/>
            </a:defPPr>
            <a:lvl1pPr marL="0" algn="l" defTabSz="1042873" rtl="0" eaLnBrk="1" latinLnBrk="0" hangingPunct="1">
              <a:defRPr sz="2053" kern="120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0" cap="none" spc="0" normalizeH="0" baseline="0" noProof="0" dirty="0">
                <a:ln>
                  <a:noFill/>
                </a:ln>
                <a:solidFill>
                  <a:prstClr val="black"/>
                </a:solidFill>
                <a:effectLst/>
                <a:uLnTx/>
                <a:uFillTx/>
                <a:latin typeface="Calibri"/>
                <a:ea typeface="+mn-ea"/>
                <a:cs typeface="+mn-cs"/>
              </a:rPr>
              <a:t>10</a:t>
            </a:r>
            <a:endParaRPr kumimoji="0" lang="en-US" sz="8000" b="0" i="0" u="none" strike="noStrike" kern="0" cap="none" spc="0" normalizeH="0" baseline="0" noProof="0" dirty="0">
              <a:ln>
                <a:noFill/>
              </a:ln>
              <a:solidFill>
                <a:prstClr val="black"/>
              </a:solidFill>
              <a:effectLst/>
              <a:uLnTx/>
              <a:uFillTx/>
              <a:latin typeface="Calibri"/>
              <a:ea typeface="+mn-ea"/>
              <a:cs typeface="+mn-cs"/>
            </a:endParaRPr>
          </a:p>
        </p:txBody>
      </p:sp>
      <p:sp>
        <p:nvSpPr>
          <p:cNvPr id="87" name="TextBox 46"/>
          <p:cNvSpPr txBox="1"/>
          <p:nvPr/>
        </p:nvSpPr>
        <p:spPr>
          <a:xfrm>
            <a:off x="2589015" y="2885925"/>
            <a:ext cx="1194911" cy="830997"/>
          </a:xfrm>
          <a:prstGeom prst="rect">
            <a:avLst/>
          </a:prstGeom>
          <a:noFill/>
        </p:spPr>
        <p:txBody>
          <a:bodyPr wrap="square" lIns="0" tIns="0" rIns="0" bIns="0" rtlCol="0">
            <a:spAutoFit/>
          </a:bodyPr>
          <a:lstStyle>
            <a:defPPr>
              <a:defRPr lang="en-US"/>
            </a:defPPr>
            <a:lvl1pPr marL="0" algn="l" defTabSz="1042873" rtl="0" eaLnBrk="1" latinLnBrk="0" hangingPunct="1">
              <a:defRPr sz="2053" kern="120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0" cap="none" spc="0" normalizeH="0" baseline="0" noProof="0" dirty="0">
                <a:ln>
                  <a:noFill/>
                </a:ln>
                <a:solidFill>
                  <a:prstClr val="black"/>
                </a:solidFill>
                <a:effectLst/>
                <a:uLnTx/>
                <a:uFillTx/>
                <a:latin typeface="Calibri"/>
                <a:ea typeface="+mn-ea"/>
                <a:cs typeface="+mn-cs"/>
              </a:rPr>
              <a:t>11 </a:t>
            </a:r>
          </a:p>
        </p:txBody>
      </p:sp>
      <p:sp>
        <p:nvSpPr>
          <p:cNvPr id="90" name="Half Frame 89"/>
          <p:cNvSpPr/>
          <p:nvPr/>
        </p:nvSpPr>
        <p:spPr>
          <a:xfrm rot="8142470">
            <a:off x="3051270" y="5076301"/>
            <a:ext cx="327644" cy="288147"/>
          </a:xfrm>
          <a:prstGeom prst="halfFrame">
            <a:avLst>
              <a:gd name="adj1" fmla="val 26576"/>
              <a:gd name="adj2" fmla="val 25856"/>
            </a:avLst>
          </a:prstGeom>
          <a:solidFill>
            <a:schemeClr val="tx1"/>
          </a:solidFill>
          <a:ln w="12700" cap="flat" cmpd="sng" algn="ctr">
            <a:noFill/>
            <a:prstDash val="solid"/>
          </a:ln>
          <a:effectLst/>
        </p:spPr>
        <p:txBody>
          <a:bodyPr wrap="square" lIns="36000" tIns="36000" rIns="36000" bIns="36000" rtlCol="0" anchor="ctr">
            <a:spAutoFit/>
          </a:bodyPr>
          <a:lstStyle>
            <a:defPPr>
              <a:defRPr lang="en-US"/>
            </a:defPPr>
            <a:lvl1pPr marL="0" algn="l" defTabSz="1042873" rtl="0" eaLnBrk="1" latinLnBrk="0" hangingPunct="1">
              <a:defRPr sz="2053" kern="120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prstClr val="black"/>
              </a:solidFill>
              <a:effectLst/>
              <a:uLnTx/>
              <a:uFillTx/>
              <a:latin typeface="Verdana"/>
              <a:ea typeface="+mn-ea"/>
              <a:cs typeface="+mn-cs"/>
            </a:endParaRPr>
          </a:p>
        </p:txBody>
      </p:sp>
      <p:sp>
        <p:nvSpPr>
          <p:cNvPr id="91" name="TextBox 48"/>
          <p:cNvSpPr txBox="1"/>
          <p:nvPr/>
        </p:nvSpPr>
        <p:spPr>
          <a:xfrm>
            <a:off x="2260529" y="4640019"/>
            <a:ext cx="1248314" cy="830997"/>
          </a:xfrm>
          <a:prstGeom prst="rect">
            <a:avLst/>
          </a:prstGeom>
          <a:noFill/>
        </p:spPr>
        <p:txBody>
          <a:bodyPr wrap="square" lIns="0" tIns="0" rIns="0" bIns="0" rtlCol="0">
            <a:spAutoFit/>
          </a:bodyPr>
          <a:lstStyle>
            <a:defPPr>
              <a:defRPr lang="en-US"/>
            </a:defPPr>
            <a:lvl1pPr marL="0" algn="l" defTabSz="1042873" rtl="0" eaLnBrk="1" latinLnBrk="0" hangingPunct="1">
              <a:defRPr sz="2053" kern="120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0" cap="none" spc="0" normalizeH="0" baseline="0" noProof="0" dirty="0">
                <a:ln>
                  <a:noFill/>
                </a:ln>
                <a:solidFill>
                  <a:prstClr val="black"/>
                </a:solidFill>
                <a:effectLst/>
                <a:uLnTx/>
                <a:uFillTx/>
                <a:latin typeface="Calibri"/>
                <a:ea typeface="+mn-ea"/>
                <a:cs typeface="+mn-cs"/>
              </a:rPr>
              <a:t>12</a:t>
            </a:r>
            <a:endParaRPr kumimoji="0" lang="en-US" sz="8000" b="0" i="0" u="none" strike="noStrike" kern="0" cap="none" spc="0" normalizeH="0" baseline="0" noProof="0" dirty="0">
              <a:ln>
                <a:noFill/>
              </a:ln>
              <a:solidFill>
                <a:prstClr val="black"/>
              </a:solidFill>
              <a:effectLst/>
              <a:uLnTx/>
              <a:uFillTx/>
              <a:latin typeface="Calibri"/>
              <a:ea typeface="+mn-ea"/>
              <a:cs typeface="+mn-cs"/>
            </a:endParaRPr>
          </a:p>
        </p:txBody>
      </p:sp>
      <p:sp>
        <p:nvSpPr>
          <p:cNvPr id="92" name="Rectangle 91"/>
          <p:cNvSpPr/>
          <p:nvPr/>
        </p:nvSpPr>
        <p:spPr>
          <a:xfrm>
            <a:off x="4264676" y="1445923"/>
            <a:ext cx="6631925" cy="800219"/>
          </a:xfrm>
          <a:prstGeom prst="rect">
            <a:avLst/>
          </a:prstGeom>
        </p:spPr>
        <p:txBody>
          <a:bodyPr wrap="square" lIns="0" tIns="0" rIns="0" bIns="0">
            <a:spAutoFit/>
          </a:bodyPr>
          <a:lstStyle>
            <a:defPPr>
              <a:defRPr lang="en-US"/>
            </a:defPPr>
            <a:lvl1pPr marL="0" algn="l" defTabSz="1042873" rtl="0" eaLnBrk="1" latinLnBrk="0" hangingPunct="1">
              <a:defRPr sz="2053" kern="120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just" defTabSz="1042873"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4F81BD">
                    <a:lumMod val="50000"/>
                  </a:srgbClr>
                </a:solidFill>
                <a:effectLst/>
                <a:uLnTx/>
                <a:uFillTx/>
                <a:latin typeface="Candara" pitchFamily="34" charset="0"/>
                <a:ea typeface="+mn-ea"/>
                <a:cs typeface="+mn-cs"/>
              </a:rPr>
              <a:t>Transactions of cash being withdrawn and deposited on the same day or vice versa.</a:t>
            </a:r>
            <a:endParaRPr kumimoji="0" lang="en-IN" sz="2600" b="1" i="0" u="none" strike="noStrike" kern="1200" cap="none" spc="0" normalizeH="0" baseline="0" noProof="0" dirty="0">
              <a:ln>
                <a:noFill/>
              </a:ln>
              <a:solidFill>
                <a:srgbClr val="FF0000"/>
              </a:solidFill>
              <a:effectLst/>
              <a:uLnTx/>
              <a:uFillTx/>
              <a:latin typeface="Candara" pitchFamily="34" charset="0"/>
              <a:ea typeface="+mn-ea"/>
              <a:cs typeface="+mn-cs"/>
            </a:endParaRPr>
          </a:p>
        </p:txBody>
      </p:sp>
      <p:sp>
        <p:nvSpPr>
          <p:cNvPr id="93" name="Rectangle 92"/>
          <p:cNvSpPr/>
          <p:nvPr/>
        </p:nvSpPr>
        <p:spPr>
          <a:xfrm>
            <a:off x="3909926" y="3022650"/>
            <a:ext cx="5996074" cy="984885"/>
          </a:xfrm>
          <a:prstGeom prst="rect">
            <a:avLst/>
          </a:prstGeom>
        </p:spPr>
        <p:txBody>
          <a:bodyPr wrap="square" lIns="0" tIns="0" rIns="0" bIns="0">
            <a:spAutoFit/>
          </a:bodyPr>
          <a:lstStyle>
            <a:defPPr>
              <a:defRPr lang="en-US"/>
            </a:defPPr>
            <a:lvl1pPr marL="0" algn="l" defTabSz="1042873" rtl="0" eaLnBrk="1" latinLnBrk="0" hangingPunct="1">
              <a:defRPr sz="2053" kern="120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just" defTabSz="1042873"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FF"/>
                </a:solidFill>
                <a:effectLst/>
                <a:uLnTx/>
                <a:uFillTx/>
                <a:latin typeface="Candara" pitchFamily="34" charset="0"/>
                <a:ea typeface="+mn-ea"/>
                <a:cs typeface="+mn-cs"/>
              </a:rPr>
              <a:t>Round tripping of funds from </a:t>
            </a:r>
            <a:r>
              <a:rPr kumimoji="0" lang="en-US" sz="3200" b="1" i="0" u="none" strike="noStrike" kern="1200" cap="none" spc="0" normalizeH="0" baseline="0" noProof="0" dirty="0">
                <a:ln>
                  <a:noFill/>
                </a:ln>
                <a:solidFill>
                  <a:srgbClr val="FF0000"/>
                </a:solidFill>
                <a:effectLst/>
                <a:uLnTx/>
                <a:uFillTx/>
                <a:latin typeface="Candara" pitchFamily="34" charset="0"/>
                <a:ea typeface="+mn-ea"/>
                <a:cs typeface="+mn-cs"/>
              </a:rPr>
              <a:t> Other Banks</a:t>
            </a:r>
            <a:endParaRPr kumimoji="0" lang="en-IN" sz="2800" b="1" i="0" u="none" strike="noStrike" kern="1200" cap="none" spc="0" normalizeH="0" baseline="0" noProof="0" dirty="0">
              <a:ln>
                <a:noFill/>
              </a:ln>
              <a:solidFill>
                <a:srgbClr val="0000FF"/>
              </a:solidFill>
              <a:effectLst/>
              <a:uLnTx/>
              <a:uFillTx/>
              <a:latin typeface="Candara" pitchFamily="34" charset="0"/>
              <a:ea typeface="+mn-ea"/>
              <a:cs typeface="+mn-cs"/>
            </a:endParaRPr>
          </a:p>
        </p:txBody>
      </p:sp>
      <p:sp>
        <p:nvSpPr>
          <p:cNvPr id="94" name="Rectangle 93"/>
          <p:cNvSpPr/>
          <p:nvPr/>
        </p:nvSpPr>
        <p:spPr>
          <a:xfrm>
            <a:off x="3650560" y="4836987"/>
            <a:ext cx="5597692" cy="861774"/>
          </a:xfrm>
          <a:prstGeom prst="rect">
            <a:avLst/>
          </a:prstGeom>
        </p:spPr>
        <p:txBody>
          <a:bodyPr wrap="square" lIns="0" tIns="0" rIns="0" bIns="0">
            <a:spAutoFit/>
          </a:bodyPr>
          <a:lstStyle>
            <a:defPPr>
              <a:defRPr lang="en-US"/>
            </a:defPPr>
            <a:lvl1pPr marL="0" algn="l" defTabSz="1042873" rtl="0" eaLnBrk="1" latinLnBrk="0" hangingPunct="1">
              <a:defRPr sz="2053" kern="120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just" defTabSz="1042873" rtl="0" eaLnBrk="1" fontAlgn="auto" latinLnBrk="0" hangingPunct="1">
              <a:lnSpc>
                <a:spcPct val="100000"/>
              </a:lnSpc>
              <a:spcBef>
                <a:spcPts val="0"/>
              </a:spcBef>
              <a:spcAft>
                <a:spcPts val="0"/>
              </a:spcAft>
              <a:buClrTx/>
              <a:buSzTx/>
              <a:buFontTx/>
              <a:buNone/>
              <a:tabLst/>
              <a:defRPr/>
            </a:pPr>
            <a:r>
              <a:rPr kumimoji="0" lang="en-IN" sz="2800" b="1" i="0" u="sng" strike="noStrike" kern="1200" cap="none" spc="0" normalizeH="0" baseline="0" noProof="0" dirty="0">
                <a:ln>
                  <a:noFill/>
                </a:ln>
                <a:solidFill>
                  <a:srgbClr val="4F81BD">
                    <a:lumMod val="50000"/>
                  </a:srgbClr>
                </a:solidFill>
                <a:effectLst>
                  <a:outerShdw blurRad="38100" dist="38100" dir="2700000" algn="tl">
                    <a:srgbClr val="000000">
                      <a:alpha val="43137"/>
                    </a:srgbClr>
                  </a:outerShdw>
                </a:effectLst>
                <a:uLnTx/>
                <a:uFillTx/>
                <a:latin typeface="Candara" pitchFamily="34" charset="0"/>
                <a:ea typeface="+mn-ea"/>
                <a:cs typeface="+mn-cs"/>
              </a:rPr>
              <a:t>Funds given to parent company have come back </a:t>
            </a:r>
            <a:r>
              <a:rPr kumimoji="0" lang="en-IN" sz="2800" b="1" i="0" u="sng"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Candara" pitchFamily="34" charset="0"/>
                <a:ea typeface="+mn-ea"/>
                <a:cs typeface="+mn-cs"/>
              </a:rPr>
              <a:t>to SPV to regularise</a:t>
            </a:r>
            <a:endParaRPr kumimoji="0" lang="en-IN" sz="2800" b="1" i="0" u="sng" strike="noStrike" kern="1200" cap="none" spc="0" normalizeH="0" baseline="0" noProof="0" dirty="0">
              <a:ln>
                <a:noFill/>
              </a:ln>
              <a:solidFill>
                <a:srgbClr val="4F81BD">
                  <a:lumMod val="50000"/>
                </a:srgbClr>
              </a:solidFill>
              <a:effectLst>
                <a:outerShdw blurRad="38100" dist="38100" dir="2700000" algn="tl">
                  <a:srgbClr val="000000">
                    <a:alpha val="43137"/>
                  </a:srgbClr>
                </a:outerShdw>
              </a:effectLst>
              <a:uLnTx/>
              <a:uFillTx/>
              <a:latin typeface="Candara" pitchFamily="34" charset="0"/>
              <a:ea typeface="+mn-ea"/>
              <a:cs typeface="+mn-cs"/>
            </a:endParaRPr>
          </a:p>
        </p:txBody>
      </p:sp>
      <p:sp>
        <p:nvSpPr>
          <p:cNvPr id="35" name="Slide Number Placeholder 17"/>
          <p:cNvSpPr txBox="1">
            <a:spLocks/>
          </p:cNvSpPr>
          <p:nvPr/>
        </p:nvSpPr>
        <p:spPr>
          <a:xfrm>
            <a:off x="11302150" y="6446447"/>
            <a:ext cx="609600" cy="304800"/>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0176C1F2-587E-42C9-B506-53C0D6E30F46}" type="slidenum">
              <a:rPr kumimoji="0" lang="en-US" sz="1600" b="1"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l" defTabSz="914400" rtl="0" eaLnBrk="1" fontAlgn="base" latinLnBrk="0" hangingPunct="1">
                <a:lnSpc>
                  <a:spcPct val="100000"/>
                </a:lnSpc>
                <a:spcBef>
                  <a:spcPct val="0"/>
                </a:spcBef>
                <a:spcAft>
                  <a:spcPct val="0"/>
                </a:spcAft>
                <a:buClrTx/>
                <a:buSzTx/>
                <a:buFontTx/>
                <a:buNone/>
                <a:tabLst/>
                <a:defRPr/>
              </a:pPr>
              <a:t>18</a:t>
            </a:fld>
            <a:endParaRPr kumimoji="0" lang="en-US" sz="1600" b="1" i="0" u="none" strike="noStrike" kern="1200" cap="none" spc="0" normalizeH="0" baseline="0" noProof="0" dirty="0">
              <a:ln>
                <a:noFill/>
              </a:ln>
              <a:solidFill>
                <a:srgbClr val="000000"/>
              </a:solidFill>
              <a:effectLst/>
              <a:uLnTx/>
              <a:uFillTx/>
              <a:latin typeface="Arial" pitchFamily="34" charset="0"/>
              <a:ea typeface="+mn-ea"/>
              <a:cs typeface="Arial" pitchFamily="34" charset="0"/>
            </a:endParaRPr>
          </a:p>
        </p:txBody>
      </p:sp>
      <p:sp>
        <p:nvSpPr>
          <p:cNvPr id="29" name="Title 1">
            <a:extLst>
              <a:ext uri="{FF2B5EF4-FFF2-40B4-BE49-F238E27FC236}">
                <a16:creationId xmlns:a16="http://schemas.microsoft.com/office/drawing/2014/main" id="{5E057E87-C926-4080-9267-EF777DB18B1B}"/>
              </a:ext>
            </a:extLst>
          </p:cNvPr>
          <p:cNvSpPr txBox="1">
            <a:spLocks/>
          </p:cNvSpPr>
          <p:nvPr/>
        </p:nvSpPr>
        <p:spPr>
          <a:xfrm>
            <a:off x="670054" y="106754"/>
            <a:ext cx="10972800" cy="880122"/>
          </a:xfrm>
          <a:prstGeom prst="rect">
            <a:avLst/>
          </a:prstGeom>
        </p:spPr>
        <p:txBody>
          <a:bodyPr>
            <a:normAutofit fontScale="77500" lnSpcReduction="20000"/>
          </a:bodyPr>
          <a:lstStyle>
            <a:lvl1pPr algn="l" defTabSz="914400" rtl="0" eaLnBrk="1" latinLnBrk="0" hangingPunct="1">
              <a:spcBef>
                <a:spcPct val="0"/>
              </a:spcBef>
              <a:buNone/>
              <a:defRPr sz="3200" kern="1200">
                <a:solidFill>
                  <a:schemeClr val="tx1"/>
                </a:solidFill>
                <a:latin typeface="Candara" panose="020E0502030303020204" pitchFamily="34" charset="0"/>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000" b="1" i="0" u="none" strike="noStrike" kern="1200" cap="none" spc="0" normalizeH="0" baseline="0" noProof="0" dirty="0">
                <a:ln>
                  <a:noFill/>
                </a:ln>
                <a:solidFill>
                  <a:srgbClr val="0070C0"/>
                </a:solidFill>
                <a:effectLst/>
                <a:uLnTx/>
                <a:uFillTx/>
                <a:latin typeface="Candara" panose="020E0502030303020204" pitchFamily="34" charset="0"/>
                <a:ea typeface="+mj-ea"/>
                <a:cs typeface="+mj-cs"/>
              </a:rPr>
              <a:t>NPA – </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000" b="1" i="0" u="none" strike="noStrike" kern="1200" cap="none" spc="0" normalizeH="0" baseline="0" noProof="0" dirty="0">
                <a:ln>
                  <a:noFill/>
                </a:ln>
                <a:solidFill>
                  <a:srgbClr val="0070C0"/>
                </a:solidFill>
                <a:effectLst/>
                <a:uLnTx/>
                <a:uFillTx/>
                <a:latin typeface="Candara" panose="020E0502030303020204" pitchFamily="34" charset="0"/>
                <a:ea typeface="+mj-ea"/>
                <a:cs typeface="+mj-cs"/>
              </a:rPr>
              <a:t>Regularised by Solitary/ Few Credits</a:t>
            </a:r>
          </a:p>
        </p:txBody>
      </p:sp>
      <p:sp>
        <p:nvSpPr>
          <p:cNvPr id="32" name="Half Frame 31">
            <a:extLst>
              <a:ext uri="{FF2B5EF4-FFF2-40B4-BE49-F238E27FC236}">
                <a16:creationId xmlns:a16="http://schemas.microsoft.com/office/drawing/2014/main" id="{5029B98F-C68B-418D-946C-55FDB053AE3F}"/>
              </a:ext>
            </a:extLst>
          </p:cNvPr>
          <p:cNvSpPr/>
          <p:nvPr/>
        </p:nvSpPr>
        <p:spPr>
          <a:xfrm rot="8142470">
            <a:off x="3351100" y="3323336"/>
            <a:ext cx="327828" cy="288147"/>
          </a:xfrm>
          <a:prstGeom prst="halfFrame">
            <a:avLst>
              <a:gd name="adj1" fmla="val 26576"/>
              <a:gd name="adj2" fmla="val 25856"/>
            </a:avLst>
          </a:prstGeom>
          <a:solidFill>
            <a:schemeClr val="tx1"/>
          </a:solidFill>
          <a:ln w="12700" cap="flat" cmpd="sng" algn="ctr">
            <a:noFill/>
            <a:prstDash val="solid"/>
          </a:ln>
          <a:effectLst/>
        </p:spPr>
        <p:txBody>
          <a:bodyPr wrap="square" lIns="36000" tIns="36000" rIns="36000" bIns="36000" rtlCol="0" anchor="ctr">
            <a:spAutoFit/>
          </a:bodyPr>
          <a:lstStyle>
            <a:defPPr>
              <a:defRPr lang="en-US"/>
            </a:defPPr>
            <a:lvl1pPr marL="0" algn="l" defTabSz="1042873" rtl="0" eaLnBrk="1" latinLnBrk="0" hangingPunct="1">
              <a:defRPr sz="2053" kern="120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86BC22"/>
              </a:solidFill>
              <a:effectLst/>
              <a:uLnTx/>
              <a:uFillTx/>
              <a:latin typeface="Verdana"/>
              <a:ea typeface="+mn-ea"/>
              <a:cs typeface="+mn-cs"/>
            </a:endParaRPr>
          </a:p>
        </p:txBody>
      </p:sp>
      <p:grpSp>
        <p:nvGrpSpPr>
          <p:cNvPr id="28" name="Group 94">
            <a:extLst>
              <a:ext uri="{FF2B5EF4-FFF2-40B4-BE49-F238E27FC236}">
                <a16:creationId xmlns:a16="http://schemas.microsoft.com/office/drawing/2014/main" id="{9F881A11-2464-4341-9DEC-DBA342AD4DBD}"/>
              </a:ext>
            </a:extLst>
          </p:cNvPr>
          <p:cNvGrpSpPr>
            <a:grpSpLocks noChangeAspect="1"/>
          </p:cNvGrpSpPr>
          <p:nvPr/>
        </p:nvGrpSpPr>
        <p:grpSpPr bwMode="auto">
          <a:xfrm>
            <a:off x="1950330" y="1552531"/>
            <a:ext cx="959404" cy="719401"/>
            <a:chOff x="400" y="1576"/>
            <a:chExt cx="340" cy="340"/>
          </a:xfrm>
          <a:solidFill>
            <a:schemeClr val="bg1"/>
          </a:solidFill>
        </p:grpSpPr>
        <p:sp>
          <p:nvSpPr>
            <p:cNvPr id="30" name="Freeform 473">
              <a:extLst>
                <a:ext uri="{FF2B5EF4-FFF2-40B4-BE49-F238E27FC236}">
                  <a16:creationId xmlns:a16="http://schemas.microsoft.com/office/drawing/2014/main" id="{51DAF35C-615F-4B3B-8A69-09C070BC931A}"/>
                </a:ext>
              </a:extLst>
            </p:cNvPr>
            <p:cNvSpPr>
              <a:spLocks noEditPoints="1"/>
            </p:cNvSpPr>
            <p:nvPr/>
          </p:nvSpPr>
          <p:spPr bwMode="auto">
            <a:xfrm>
              <a:off x="499" y="1654"/>
              <a:ext cx="170" cy="184"/>
            </a:xfrm>
            <a:custGeom>
              <a:avLst/>
              <a:gdLst>
                <a:gd name="T0" fmla="*/ 11 w 256"/>
                <a:gd name="T1" fmla="*/ 277 h 277"/>
                <a:gd name="T2" fmla="*/ 5 w 256"/>
                <a:gd name="T3" fmla="*/ 276 h 277"/>
                <a:gd name="T4" fmla="*/ 0 w 256"/>
                <a:gd name="T5" fmla="*/ 267 h 277"/>
                <a:gd name="T6" fmla="*/ 0 w 256"/>
                <a:gd name="T7" fmla="*/ 11 h 277"/>
                <a:gd name="T8" fmla="*/ 5 w 256"/>
                <a:gd name="T9" fmla="*/ 1 h 277"/>
                <a:gd name="T10" fmla="*/ 16 w 256"/>
                <a:gd name="T11" fmla="*/ 1 h 277"/>
                <a:gd name="T12" fmla="*/ 250 w 256"/>
                <a:gd name="T13" fmla="*/ 129 h 277"/>
                <a:gd name="T14" fmla="*/ 256 w 256"/>
                <a:gd name="T15" fmla="*/ 139 h 277"/>
                <a:gd name="T16" fmla="*/ 250 w 256"/>
                <a:gd name="T17" fmla="*/ 148 h 277"/>
                <a:gd name="T18" fmla="*/ 16 w 256"/>
                <a:gd name="T19" fmla="*/ 276 h 277"/>
                <a:gd name="T20" fmla="*/ 11 w 256"/>
                <a:gd name="T21" fmla="*/ 277 h 277"/>
                <a:gd name="T22" fmla="*/ 21 w 256"/>
                <a:gd name="T23" fmla="*/ 29 h 277"/>
                <a:gd name="T24" fmla="*/ 21 w 256"/>
                <a:gd name="T25" fmla="*/ 249 h 277"/>
                <a:gd name="T26" fmla="*/ 223 w 256"/>
                <a:gd name="T27" fmla="*/ 139 h 277"/>
                <a:gd name="T28" fmla="*/ 21 w 256"/>
                <a:gd name="T29" fmla="*/ 29 h 2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56" h="277">
                  <a:moveTo>
                    <a:pt x="11" y="277"/>
                  </a:moveTo>
                  <a:cubicBezTo>
                    <a:pt x="9" y="277"/>
                    <a:pt x="7" y="277"/>
                    <a:pt x="5" y="276"/>
                  </a:cubicBezTo>
                  <a:cubicBezTo>
                    <a:pt x="2" y="274"/>
                    <a:pt x="0" y="270"/>
                    <a:pt x="0" y="267"/>
                  </a:cubicBezTo>
                  <a:cubicBezTo>
                    <a:pt x="0" y="11"/>
                    <a:pt x="0" y="11"/>
                    <a:pt x="0" y="11"/>
                  </a:cubicBezTo>
                  <a:cubicBezTo>
                    <a:pt x="0" y="7"/>
                    <a:pt x="2" y="3"/>
                    <a:pt x="5" y="1"/>
                  </a:cubicBezTo>
                  <a:cubicBezTo>
                    <a:pt x="8" y="0"/>
                    <a:pt x="12" y="0"/>
                    <a:pt x="16" y="1"/>
                  </a:cubicBezTo>
                  <a:cubicBezTo>
                    <a:pt x="250" y="129"/>
                    <a:pt x="250" y="129"/>
                    <a:pt x="250" y="129"/>
                  </a:cubicBezTo>
                  <a:cubicBezTo>
                    <a:pt x="254" y="131"/>
                    <a:pt x="256" y="135"/>
                    <a:pt x="256" y="139"/>
                  </a:cubicBezTo>
                  <a:cubicBezTo>
                    <a:pt x="256" y="143"/>
                    <a:pt x="254" y="146"/>
                    <a:pt x="250" y="148"/>
                  </a:cubicBezTo>
                  <a:cubicBezTo>
                    <a:pt x="16" y="276"/>
                    <a:pt x="16" y="276"/>
                    <a:pt x="16" y="276"/>
                  </a:cubicBezTo>
                  <a:cubicBezTo>
                    <a:pt x="14" y="277"/>
                    <a:pt x="12" y="277"/>
                    <a:pt x="11" y="277"/>
                  </a:cubicBezTo>
                  <a:close/>
                  <a:moveTo>
                    <a:pt x="21" y="29"/>
                  </a:moveTo>
                  <a:cubicBezTo>
                    <a:pt x="21" y="249"/>
                    <a:pt x="21" y="249"/>
                    <a:pt x="21" y="249"/>
                  </a:cubicBezTo>
                  <a:cubicBezTo>
                    <a:pt x="223" y="139"/>
                    <a:pt x="223" y="139"/>
                    <a:pt x="223" y="139"/>
                  </a:cubicBezTo>
                  <a:lnTo>
                    <a:pt x="21" y="29"/>
                  </a:lnTo>
                  <a:close/>
                </a:path>
              </a:pathLst>
            </a:custGeom>
            <a:solidFill>
              <a:schemeClr val="tx1"/>
            </a:solidFill>
            <a:ln>
              <a:noFill/>
            </a:ln>
            <a:extLst>
              <a:ext uri="{91240B29-F687-4f45-9708-019B960494DF}">
                <a14:hiddenLine xmlns:lc="http://schemas.openxmlformats.org/drawingml/2006/lockedCanvas"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1042873" rtl="0" eaLnBrk="1" latinLnBrk="0" hangingPunct="1">
                <a:defRPr sz="2053" kern="120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l" defTabSz="1042873" rtl="0" eaLnBrk="1" fontAlgn="auto" latinLnBrk="0" hangingPunct="1">
                <a:lnSpc>
                  <a:spcPct val="100000"/>
                </a:lnSpc>
                <a:spcBef>
                  <a:spcPts val="0"/>
                </a:spcBef>
                <a:spcAft>
                  <a:spcPts val="0"/>
                </a:spcAft>
                <a:buClrTx/>
                <a:buSzTx/>
                <a:buFontTx/>
                <a:buNone/>
                <a:tabLst/>
                <a:defRPr/>
              </a:pPr>
              <a:endParaRPr kumimoji="0" lang="en-GB" sz="2053" b="0" i="0" u="none" strike="noStrike" kern="1200" cap="none" spc="0" normalizeH="0" baseline="0" noProof="0" dirty="0">
                <a:ln>
                  <a:noFill/>
                </a:ln>
                <a:solidFill>
                  <a:prstClr val="black"/>
                </a:solidFill>
                <a:effectLst/>
                <a:uLnTx/>
                <a:uFillTx/>
                <a:latin typeface="Calibri"/>
                <a:ea typeface="+mn-ea"/>
                <a:cs typeface="+mn-cs"/>
              </a:endParaRPr>
            </a:p>
          </p:txBody>
        </p:sp>
        <p:sp>
          <p:nvSpPr>
            <p:cNvPr id="44" name="Freeform 474">
              <a:extLst>
                <a:ext uri="{FF2B5EF4-FFF2-40B4-BE49-F238E27FC236}">
                  <a16:creationId xmlns:a16="http://schemas.microsoft.com/office/drawing/2014/main" id="{F87372EB-BF83-40E6-8CC6-6A49CF6F0512}"/>
                </a:ext>
              </a:extLst>
            </p:cNvPr>
            <p:cNvSpPr>
              <a:spLocks noEditPoints="1"/>
            </p:cNvSpPr>
            <p:nvPr/>
          </p:nvSpPr>
          <p:spPr bwMode="auto">
            <a:xfrm>
              <a:off x="400" y="1576"/>
              <a:ext cx="340" cy="340"/>
            </a:xfrm>
            <a:custGeom>
              <a:avLst/>
              <a:gdLst>
                <a:gd name="T0" fmla="*/ 256 w 512"/>
                <a:gd name="T1" fmla="*/ 21 h 512"/>
                <a:gd name="T2" fmla="*/ 490 w 512"/>
                <a:gd name="T3" fmla="*/ 256 h 512"/>
                <a:gd name="T4" fmla="*/ 256 w 512"/>
                <a:gd name="T5" fmla="*/ 490 h 512"/>
                <a:gd name="T6" fmla="*/ 21 w 512"/>
                <a:gd name="T7" fmla="*/ 256 h 512"/>
                <a:gd name="T8" fmla="*/ 256 w 512"/>
                <a:gd name="T9" fmla="*/ 21 h 512"/>
                <a:gd name="T10" fmla="*/ 256 w 512"/>
                <a:gd name="T11" fmla="*/ 0 h 512"/>
                <a:gd name="T12" fmla="*/ 0 w 512"/>
                <a:gd name="T13" fmla="*/ 256 h 512"/>
                <a:gd name="T14" fmla="*/ 256 w 512"/>
                <a:gd name="T15" fmla="*/ 512 h 512"/>
                <a:gd name="T16" fmla="*/ 512 w 512"/>
                <a:gd name="T17" fmla="*/ 256 h 512"/>
                <a:gd name="T18" fmla="*/ 256 w 512"/>
                <a:gd name="T19" fmla="*/ 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2" h="512">
                  <a:moveTo>
                    <a:pt x="256" y="21"/>
                  </a:moveTo>
                  <a:cubicBezTo>
                    <a:pt x="385" y="21"/>
                    <a:pt x="490" y="126"/>
                    <a:pt x="490" y="256"/>
                  </a:cubicBezTo>
                  <a:cubicBezTo>
                    <a:pt x="490" y="385"/>
                    <a:pt x="385" y="490"/>
                    <a:pt x="256" y="490"/>
                  </a:cubicBezTo>
                  <a:cubicBezTo>
                    <a:pt x="126" y="490"/>
                    <a:pt x="21" y="385"/>
                    <a:pt x="21" y="256"/>
                  </a:cubicBezTo>
                  <a:cubicBezTo>
                    <a:pt x="21" y="126"/>
                    <a:pt x="126" y="21"/>
                    <a:pt x="256" y="21"/>
                  </a:cubicBezTo>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path>
              </a:pathLst>
            </a:custGeom>
            <a:solidFill>
              <a:schemeClr val="tx1"/>
            </a:solidFill>
            <a:ln>
              <a:noFill/>
            </a:ln>
            <a:extLst>
              <a:ext uri="{91240B29-F687-4f45-9708-019B960494DF}">
                <a14:hiddenLine xmlns:lc="http://schemas.openxmlformats.org/drawingml/2006/lockedCanvas"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1042873" rtl="0" eaLnBrk="1" latinLnBrk="0" hangingPunct="1">
                <a:defRPr sz="2053" kern="120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l" defTabSz="1042873" rtl="0" eaLnBrk="1" fontAlgn="auto" latinLnBrk="0" hangingPunct="1">
                <a:lnSpc>
                  <a:spcPct val="100000"/>
                </a:lnSpc>
                <a:spcBef>
                  <a:spcPts val="0"/>
                </a:spcBef>
                <a:spcAft>
                  <a:spcPts val="0"/>
                </a:spcAft>
                <a:buClrTx/>
                <a:buSzTx/>
                <a:buFontTx/>
                <a:buNone/>
                <a:tabLst/>
                <a:defRPr/>
              </a:pPr>
              <a:endParaRPr kumimoji="0" lang="en-GB" sz="2053" b="0" i="0" u="none" strike="noStrike" kern="1200" cap="none" spc="0" normalizeH="0" baseline="0" noProof="0" dirty="0">
                <a:ln>
                  <a:noFill/>
                </a:ln>
                <a:solidFill>
                  <a:prstClr val="black"/>
                </a:solidFill>
                <a:effectLst/>
                <a:uLnTx/>
                <a:uFillTx/>
                <a:latin typeface="Calibri"/>
                <a:ea typeface="+mn-ea"/>
                <a:cs typeface="+mn-cs"/>
              </a:endParaRPr>
            </a:p>
          </p:txBody>
        </p:sp>
      </p:grpSp>
      <p:sp>
        <p:nvSpPr>
          <p:cNvPr id="45" name="Freeform 38">
            <a:extLst>
              <a:ext uri="{FF2B5EF4-FFF2-40B4-BE49-F238E27FC236}">
                <a16:creationId xmlns:a16="http://schemas.microsoft.com/office/drawing/2014/main" id="{447750F2-1194-4363-B28B-CF8BE707CDEC}"/>
              </a:ext>
            </a:extLst>
          </p:cNvPr>
          <p:cNvSpPr>
            <a:spLocks noEditPoints="1"/>
          </p:cNvSpPr>
          <p:nvPr/>
        </p:nvSpPr>
        <p:spPr bwMode="auto">
          <a:xfrm>
            <a:off x="1930525" y="3320375"/>
            <a:ext cx="483405" cy="362477"/>
          </a:xfrm>
          <a:custGeom>
            <a:avLst/>
            <a:gdLst>
              <a:gd name="T0" fmla="*/ 128 w 256"/>
              <a:gd name="T1" fmla="*/ 0 h 256"/>
              <a:gd name="T2" fmla="*/ 93 w 256"/>
              <a:gd name="T3" fmla="*/ 5 h 256"/>
              <a:gd name="T4" fmla="*/ 86 w 256"/>
              <a:gd name="T5" fmla="*/ 18 h 256"/>
              <a:gd name="T6" fmla="*/ 94 w 256"/>
              <a:gd name="T7" fmla="*/ 25 h 256"/>
              <a:gd name="T8" fmla="*/ 78 w 256"/>
              <a:gd name="T9" fmla="*/ 75 h 256"/>
              <a:gd name="T10" fmla="*/ 75 w 256"/>
              <a:gd name="T11" fmla="*/ 75 h 256"/>
              <a:gd name="T12" fmla="*/ 64 w 256"/>
              <a:gd name="T13" fmla="*/ 85 h 256"/>
              <a:gd name="T14" fmla="*/ 75 w 256"/>
              <a:gd name="T15" fmla="*/ 96 h 256"/>
              <a:gd name="T16" fmla="*/ 75 w 256"/>
              <a:gd name="T17" fmla="*/ 96 h 256"/>
              <a:gd name="T18" fmla="*/ 73 w 256"/>
              <a:gd name="T19" fmla="*/ 128 h 256"/>
              <a:gd name="T20" fmla="*/ 75 w 256"/>
              <a:gd name="T21" fmla="*/ 160 h 256"/>
              <a:gd name="T22" fmla="*/ 26 w 256"/>
              <a:gd name="T23" fmla="*/ 160 h 256"/>
              <a:gd name="T24" fmla="*/ 22 w 256"/>
              <a:gd name="T25" fmla="*/ 138 h 256"/>
              <a:gd name="T26" fmla="*/ 10 w 256"/>
              <a:gd name="T27" fmla="*/ 128 h 256"/>
              <a:gd name="T28" fmla="*/ 1 w 256"/>
              <a:gd name="T29" fmla="*/ 140 h 256"/>
              <a:gd name="T30" fmla="*/ 128 w 256"/>
              <a:gd name="T31" fmla="*/ 256 h 256"/>
              <a:gd name="T32" fmla="*/ 256 w 256"/>
              <a:gd name="T33" fmla="*/ 128 h 256"/>
              <a:gd name="T34" fmla="*/ 128 w 256"/>
              <a:gd name="T35" fmla="*/ 0 h 256"/>
              <a:gd name="T36" fmla="*/ 36 w 256"/>
              <a:gd name="T37" fmla="*/ 181 h 256"/>
              <a:gd name="T38" fmla="*/ 78 w 256"/>
              <a:gd name="T39" fmla="*/ 181 h 256"/>
              <a:gd name="T40" fmla="*/ 93 w 256"/>
              <a:gd name="T41" fmla="*/ 229 h 256"/>
              <a:gd name="T42" fmla="*/ 36 w 256"/>
              <a:gd name="T43" fmla="*/ 181 h 256"/>
              <a:gd name="T44" fmla="*/ 220 w 256"/>
              <a:gd name="T45" fmla="*/ 75 h 256"/>
              <a:gd name="T46" fmla="*/ 178 w 256"/>
              <a:gd name="T47" fmla="*/ 75 h 256"/>
              <a:gd name="T48" fmla="*/ 163 w 256"/>
              <a:gd name="T49" fmla="*/ 27 h 256"/>
              <a:gd name="T50" fmla="*/ 220 w 256"/>
              <a:gd name="T51" fmla="*/ 75 h 256"/>
              <a:gd name="T52" fmla="*/ 128 w 256"/>
              <a:gd name="T53" fmla="*/ 21 h 256"/>
              <a:gd name="T54" fmla="*/ 156 w 256"/>
              <a:gd name="T55" fmla="*/ 75 h 256"/>
              <a:gd name="T56" fmla="*/ 100 w 256"/>
              <a:gd name="T57" fmla="*/ 75 h 256"/>
              <a:gd name="T58" fmla="*/ 128 w 256"/>
              <a:gd name="T59" fmla="*/ 21 h 256"/>
              <a:gd name="T60" fmla="*/ 128 w 256"/>
              <a:gd name="T61" fmla="*/ 235 h 256"/>
              <a:gd name="T62" fmla="*/ 100 w 256"/>
              <a:gd name="T63" fmla="*/ 181 h 256"/>
              <a:gd name="T64" fmla="*/ 156 w 256"/>
              <a:gd name="T65" fmla="*/ 181 h 256"/>
              <a:gd name="T66" fmla="*/ 128 w 256"/>
              <a:gd name="T67" fmla="*/ 235 h 256"/>
              <a:gd name="T68" fmla="*/ 160 w 256"/>
              <a:gd name="T69" fmla="*/ 160 h 256"/>
              <a:gd name="T70" fmla="*/ 96 w 256"/>
              <a:gd name="T71" fmla="*/ 160 h 256"/>
              <a:gd name="T72" fmla="*/ 95 w 256"/>
              <a:gd name="T73" fmla="*/ 128 h 256"/>
              <a:gd name="T74" fmla="*/ 96 w 256"/>
              <a:gd name="T75" fmla="*/ 96 h 256"/>
              <a:gd name="T76" fmla="*/ 160 w 256"/>
              <a:gd name="T77" fmla="*/ 96 h 256"/>
              <a:gd name="T78" fmla="*/ 161 w 256"/>
              <a:gd name="T79" fmla="*/ 128 h 256"/>
              <a:gd name="T80" fmla="*/ 160 w 256"/>
              <a:gd name="T81" fmla="*/ 160 h 256"/>
              <a:gd name="T82" fmla="*/ 163 w 256"/>
              <a:gd name="T83" fmla="*/ 229 h 256"/>
              <a:gd name="T84" fmla="*/ 178 w 256"/>
              <a:gd name="T85" fmla="*/ 181 h 256"/>
              <a:gd name="T86" fmla="*/ 220 w 256"/>
              <a:gd name="T87" fmla="*/ 181 h 256"/>
              <a:gd name="T88" fmla="*/ 163 w 256"/>
              <a:gd name="T89" fmla="*/ 229 h 256"/>
              <a:gd name="T90" fmla="*/ 181 w 256"/>
              <a:gd name="T91" fmla="*/ 160 h 256"/>
              <a:gd name="T92" fmla="*/ 183 w 256"/>
              <a:gd name="T93" fmla="*/ 128 h 256"/>
              <a:gd name="T94" fmla="*/ 181 w 256"/>
              <a:gd name="T95" fmla="*/ 96 h 256"/>
              <a:gd name="T96" fmla="*/ 230 w 256"/>
              <a:gd name="T97" fmla="*/ 96 h 256"/>
              <a:gd name="T98" fmla="*/ 235 w 256"/>
              <a:gd name="T99" fmla="*/ 128 h 256"/>
              <a:gd name="T100" fmla="*/ 230 w 256"/>
              <a:gd name="T101" fmla="*/ 160 h 256"/>
              <a:gd name="T102" fmla="*/ 181 w 256"/>
              <a:gd name="T103" fmla="*/ 160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56" h="256">
                <a:moveTo>
                  <a:pt x="128" y="0"/>
                </a:moveTo>
                <a:cubicBezTo>
                  <a:pt x="116" y="0"/>
                  <a:pt x="104" y="2"/>
                  <a:pt x="93" y="5"/>
                </a:cubicBezTo>
                <a:cubicBezTo>
                  <a:pt x="87" y="6"/>
                  <a:pt x="84" y="12"/>
                  <a:pt x="86" y="18"/>
                </a:cubicBezTo>
                <a:cubicBezTo>
                  <a:pt x="87" y="22"/>
                  <a:pt x="90" y="25"/>
                  <a:pt x="94" y="25"/>
                </a:cubicBezTo>
                <a:cubicBezTo>
                  <a:pt x="87" y="39"/>
                  <a:pt x="81" y="56"/>
                  <a:pt x="78" y="75"/>
                </a:cubicBezTo>
                <a:cubicBezTo>
                  <a:pt x="75" y="75"/>
                  <a:pt x="75" y="75"/>
                  <a:pt x="75" y="75"/>
                </a:cubicBezTo>
                <a:cubicBezTo>
                  <a:pt x="69" y="75"/>
                  <a:pt x="64" y="79"/>
                  <a:pt x="64" y="85"/>
                </a:cubicBezTo>
                <a:cubicBezTo>
                  <a:pt x="64" y="91"/>
                  <a:pt x="69" y="96"/>
                  <a:pt x="75" y="96"/>
                </a:cubicBezTo>
                <a:cubicBezTo>
                  <a:pt x="75" y="96"/>
                  <a:pt x="75" y="96"/>
                  <a:pt x="75" y="96"/>
                </a:cubicBezTo>
                <a:cubicBezTo>
                  <a:pt x="74" y="106"/>
                  <a:pt x="73" y="117"/>
                  <a:pt x="73" y="128"/>
                </a:cubicBezTo>
                <a:cubicBezTo>
                  <a:pt x="73" y="139"/>
                  <a:pt x="74" y="150"/>
                  <a:pt x="75" y="160"/>
                </a:cubicBezTo>
                <a:cubicBezTo>
                  <a:pt x="26" y="160"/>
                  <a:pt x="26" y="160"/>
                  <a:pt x="26" y="160"/>
                </a:cubicBezTo>
                <a:cubicBezTo>
                  <a:pt x="24" y="153"/>
                  <a:pt x="22" y="145"/>
                  <a:pt x="22" y="138"/>
                </a:cubicBezTo>
                <a:cubicBezTo>
                  <a:pt x="21" y="132"/>
                  <a:pt x="16" y="127"/>
                  <a:pt x="10" y="128"/>
                </a:cubicBezTo>
                <a:cubicBezTo>
                  <a:pt x="4" y="129"/>
                  <a:pt x="0" y="134"/>
                  <a:pt x="1" y="140"/>
                </a:cubicBezTo>
                <a:cubicBezTo>
                  <a:pt x="6" y="206"/>
                  <a:pt x="61" y="256"/>
                  <a:pt x="128" y="256"/>
                </a:cubicBezTo>
                <a:cubicBezTo>
                  <a:pt x="199" y="256"/>
                  <a:pt x="256" y="199"/>
                  <a:pt x="256" y="128"/>
                </a:cubicBezTo>
                <a:cubicBezTo>
                  <a:pt x="256" y="57"/>
                  <a:pt x="199" y="0"/>
                  <a:pt x="128" y="0"/>
                </a:cubicBezTo>
                <a:close/>
                <a:moveTo>
                  <a:pt x="36" y="181"/>
                </a:moveTo>
                <a:cubicBezTo>
                  <a:pt x="78" y="181"/>
                  <a:pt x="78" y="181"/>
                  <a:pt x="78" y="181"/>
                </a:cubicBezTo>
                <a:cubicBezTo>
                  <a:pt x="81" y="200"/>
                  <a:pt x="86" y="216"/>
                  <a:pt x="93" y="229"/>
                </a:cubicBezTo>
                <a:cubicBezTo>
                  <a:pt x="69" y="220"/>
                  <a:pt x="48" y="204"/>
                  <a:pt x="36" y="181"/>
                </a:cubicBezTo>
                <a:close/>
                <a:moveTo>
                  <a:pt x="220" y="75"/>
                </a:moveTo>
                <a:cubicBezTo>
                  <a:pt x="178" y="75"/>
                  <a:pt x="178" y="75"/>
                  <a:pt x="178" y="75"/>
                </a:cubicBezTo>
                <a:cubicBezTo>
                  <a:pt x="175" y="57"/>
                  <a:pt x="170" y="40"/>
                  <a:pt x="163" y="27"/>
                </a:cubicBezTo>
                <a:cubicBezTo>
                  <a:pt x="187" y="36"/>
                  <a:pt x="207" y="53"/>
                  <a:pt x="220" y="75"/>
                </a:cubicBezTo>
                <a:close/>
                <a:moveTo>
                  <a:pt x="128" y="21"/>
                </a:moveTo>
                <a:cubicBezTo>
                  <a:pt x="137" y="21"/>
                  <a:pt x="150" y="41"/>
                  <a:pt x="156" y="75"/>
                </a:cubicBezTo>
                <a:cubicBezTo>
                  <a:pt x="100" y="75"/>
                  <a:pt x="100" y="75"/>
                  <a:pt x="100" y="75"/>
                </a:cubicBezTo>
                <a:cubicBezTo>
                  <a:pt x="106" y="41"/>
                  <a:pt x="119" y="21"/>
                  <a:pt x="128" y="21"/>
                </a:cubicBezTo>
                <a:close/>
                <a:moveTo>
                  <a:pt x="128" y="235"/>
                </a:moveTo>
                <a:cubicBezTo>
                  <a:pt x="119" y="235"/>
                  <a:pt x="106" y="215"/>
                  <a:pt x="100" y="181"/>
                </a:cubicBezTo>
                <a:cubicBezTo>
                  <a:pt x="156" y="181"/>
                  <a:pt x="156" y="181"/>
                  <a:pt x="156" y="181"/>
                </a:cubicBezTo>
                <a:cubicBezTo>
                  <a:pt x="150" y="215"/>
                  <a:pt x="137" y="235"/>
                  <a:pt x="128" y="235"/>
                </a:cubicBezTo>
                <a:close/>
                <a:moveTo>
                  <a:pt x="160" y="160"/>
                </a:moveTo>
                <a:cubicBezTo>
                  <a:pt x="96" y="160"/>
                  <a:pt x="96" y="160"/>
                  <a:pt x="96" y="160"/>
                </a:cubicBezTo>
                <a:cubicBezTo>
                  <a:pt x="95" y="150"/>
                  <a:pt x="95" y="139"/>
                  <a:pt x="95" y="128"/>
                </a:cubicBezTo>
                <a:cubicBezTo>
                  <a:pt x="95" y="117"/>
                  <a:pt x="95" y="106"/>
                  <a:pt x="96" y="96"/>
                </a:cubicBezTo>
                <a:cubicBezTo>
                  <a:pt x="160" y="96"/>
                  <a:pt x="160" y="96"/>
                  <a:pt x="160" y="96"/>
                </a:cubicBezTo>
                <a:cubicBezTo>
                  <a:pt x="161" y="106"/>
                  <a:pt x="161" y="117"/>
                  <a:pt x="161" y="128"/>
                </a:cubicBezTo>
                <a:cubicBezTo>
                  <a:pt x="161" y="139"/>
                  <a:pt x="161" y="150"/>
                  <a:pt x="160" y="160"/>
                </a:cubicBezTo>
                <a:close/>
                <a:moveTo>
                  <a:pt x="163" y="229"/>
                </a:moveTo>
                <a:cubicBezTo>
                  <a:pt x="170" y="216"/>
                  <a:pt x="175" y="199"/>
                  <a:pt x="178" y="181"/>
                </a:cubicBezTo>
                <a:cubicBezTo>
                  <a:pt x="220" y="181"/>
                  <a:pt x="220" y="181"/>
                  <a:pt x="220" y="181"/>
                </a:cubicBezTo>
                <a:cubicBezTo>
                  <a:pt x="207" y="203"/>
                  <a:pt x="187" y="220"/>
                  <a:pt x="163" y="229"/>
                </a:cubicBezTo>
                <a:close/>
                <a:moveTo>
                  <a:pt x="181" y="160"/>
                </a:moveTo>
                <a:cubicBezTo>
                  <a:pt x="182" y="150"/>
                  <a:pt x="183" y="139"/>
                  <a:pt x="183" y="128"/>
                </a:cubicBezTo>
                <a:cubicBezTo>
                  <a:pt x="183" y="117"/>
                  <a:pt x="182" y="106"/>
                  <a:pt x="181" y="96"/>
                </a:cubicBezTo>
                <a:cubicBezTo>
                  <a:pt x="230" y="96"/>
                  <a:pt x="230" y="96"/>
                  <a:pt x="230" y="96"/>
                </a:cubicBezTo>
                <a:cubicBezTo>
                  <a:pt x="233" y="106"/>
                  <a:pt x="235" y="117"/>
                  <a:pt x="235" y="128"/>
                </a:cubicBezTo>
                <a:cubicBezTo>
                  <a:pt x="235" y="139"/>
                  <a:pt x="233" y="150"/>
                  <a:pt x="230" y="160"/>
                </a:cubicBezTo>
                <a:lnTo>
                  <a:pt x="181" y="160"/>
                </a:lnTo>
                <a:close/>
              </a:path>
            </a:pathLst>
          </a:custGeom>
          <a:solidFill>
            <a:schemeClr val="tx1"/>
          </a:solidFill>
          <a:ln>
            <a:noFill/>
          </a:ln>
          <a:extLst>
            <a:ext uri="{91240B29-F687-4f45-9708-019B960494DF}">
              <a14:hiddenLine xmlns:lc="http://schemas.openxmlformats.org/drawingml/2006/lockedCanvas"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1042873" rtl="0" eaLnBrk="1" latinLnBrk="0" hangingPunct="1">
              <a:defRPr sz="2053" kern="120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l" defTabSz="1042873" rtl="0" eaLnBrk="1" fontAlgn="auto" latinLnBrk="0" hangingPunct="1">
              <a:lnSpc>
                <a:spcPct val="100000"/>
              </a:lnSpc>
              <a:spcBef>
                <a:spcPts val="0"/>
              </a:spcBef>
              <a:spcAft>
                <a:spcPts val="0"/>
              </a:spcAft>
              <a:buClrTx/>
              <a:buSzTx/>
              <a:buFontTx/>
              <a:buNone/>
              <a:tabLst/>
              <a:defRPr/>
            </a:pPr>
            <a:endParaRPr kumimoji="0" lang="en-GB" sz="2053" b="0" i="0" u="none" strike="noStrike" kern="1200" cap="none" spc="0" normalizeH="0" baseline="0" noProof="0" dirty="0">
              <a:ln>
                <a:noFill/>
              </a:ln>
              <a:solidFill>
                <a:prstClr val="black"/>
              </a:solidFill>
              <a:effectLst/>
              <a:uLnTx/>
              <a:uFillTx/>
              <a:latin typeface="Calibri"/>
              <a:ea typeface="+mn-ea"/>
              <a:cs typeface="+mn-cs"/>
            </a:endParaRPr>
          </a:p>
        </p:txBody>
      </p:sp>
      <p:grpSp>
        <p:nvGrpSpPr>
          <p:cNvPr id="46" name="Group 95">
            <a:extLst>
              <a:ext uri="{FF2B5EF4-FFF2-40B4-BE49-F238E27FC236}">
                <a16:creationId xmlns:a16="http://schemas.microsoft.com/office/drawing/2014/main" id="{07AE922D-1964-46CF-B083-305EE83C5804}"/>
              </a:ext>
            </a:extLst>
          </p:cNvPr>
          <p:cNvGrpSpPr>
            <a:grpSpLocks noChangeAspect="1"/>
          </p:cNvGrpSpPr>
          <p:nvPr/>
        </p:nvGrpSpPr>
        <p:grpSpPr bwMode="auto">
          <a:xfrm>
            <a:off x="1649013" y="3109286"/>
            <a:ext cx="966809" cy="724953"/>
            <a:chOff x="2709" y="6"/>
            <a:chExt cx="340" cy="340"/>
          </a:xfrm>
          <a:solidFill>
            <a:schemeClr val="bg1"/>
          </a:solidFill>
        </p:grpSpPr>
        <p:sp>
          <p:nvSpPr>
            <p:cNvPr id="47" name="Freeform 36">
              <a:extLst>
                <a:ext uri="{FF2B5EF4-FFF2-40B4-BE49-F238E27FC236}">
                  <a16:creationId xmlns:a16="http://schemas.microsoft.com/office/drawing/2014/main" id="{4C2123E7-E619-4128-8F5D-26DD46F8634C}"/>
                </a:ext>
              </a:extLst>
            </p:cNvPr>
            <p:cNvSpPr>
              <a:spLocks noEditPoints="1"/>
            </p:cNvSpPr>
            <p:nvPr/>
          </p:nvSpPr>
          <p:spPr bwMode="auto">
            <a:xfrm>
              <a:off x="2779" y="84"/>
              <a:ext cx="71" cy="92"/>
            </a:xfrm>
            <a:custGeom>
              <a:avLst/>
              <a:gdLst>
                <a:gd name="T0" fmla="*/ 54 w 107"/>
                <a:gd name="T1" fmla="*/ 139 h 139"/>
                <a:gd name="T2" fmla="*/ 61 w 107"/>
                <a:gd name="T3" fmla="*/ 136 h 139"/>
                <a:gd name="T4" fmla="*/ 107 w 107"/>
                <a:gd name="T5" fmla="*/ 53 h 139"/>
                <a:gd name="T6" fmla="*/ 54 w 107"/>
                <a:gd name="T7" fmla="*/ 0 h 139"/>
                <a:gd name="T8" fmla="*/ 0 w 107"/>
                <a:gd name="T9" fmla="*/ 53 h 139"/>
                <a:gd name="T10" fmla="*/ 46 w 107"/>
                <a:gd name="T11" fmla="*/ 136 h 139"/>
                <a:gd name="T12" fmla="*/ 54 w 107"/>
                <a:gd name="T13" fmla="*/ 139 h 139"/>
                <a:gd name="T14" fmla="*/ 54 w 107"/>
                <a:gd name="T15" fmla="*/ 21 h 139"/>
                <a:gd name="T16" fmla="*/ 86 w 107"/>
                <a:gd name="T17" fmla="*/ 53 h 139"/>
                <a:gd name="T18" fmla="*/ 54 w 107"/>
                <a:gd name="T19" fmla="*/ 113 h 139"/>
                <a:gd name="T20" fmla="*/ 22 w 107"/>
                <a:gd name="T21" fmla="*/ 53 h 139"/>
                <a:gd name="T22" fmla="*/ 54 w 107"/>
                <a:gd name="T23" fmla="*/ 21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7" h="139">
                  <a:moveTo>
                    <a:pt x="54" y="139"/>
                  </a:moveTo>
                  <a:cubicBezTo>
                    <a:pt x="56" y="139"/>
                    <a:pt x="59" y="138"/>
                    <a:pt x="61" y="136"/>
                  </a:cubicBezTo>
                  <a:cubicBezTo>
                    <a:pt x="107" y="90"/>
                    <a:pt x="107" y="55"/>
                    <a:pt x="107" y="53"/>
                  </a:cubicBezTo>
                  <a:cubicBezTo>
                    <a:pt x="107" y="24"/>
                    <a:pt x="83" y="0"/>
                    <a:pt x="54" y="0"/>
                  </a:cubicBezTo>
                  <a:cubicBezTo>
                    <a:pt x="24" y="0"/>
                    <a:pt x="0" y="24"/>
                    <a:pt x="0" y="53"/>
                  </a:cubicBezTo>
                  <a:cubicBezTo>
                    <a:pt x="0" y="55"/>
                    <a:pt x="0" y="90"/>
                    <a:pt x="46" y="136"/>
                  </a:cubicBezTo>
                  <a:cubicBezTo>
                    <a:pt x="48" y="138"/>
                    <a:pt x="51" y="139"/>
                    <a:pt x="54" y="139"/>
                  </a:cubicBezTo>
                  <a:close/>
                  <a:moveTo>
                    <a:pt x="54" y="21"/>
                  </a:moveTo>
                  <a:cubicBezTo>
                    <a:pt x="71" y="21"/>
                    <a:pt x="86" y="36"/>
                    <a:pt x="86" y="53"/>
                  </a:cubicBezTo>
                  <a:cubicBezTo>
                    <a:pt x="86" y="54"/>
                    <a:pt x="85" y="78"/>
                    <a:pt x="54" y="113"/>
                  </a:cubicBezTo>
                  <a:cubicBezTo>
                    <a:pt x="23" y="78"/>
                    <a:pt x="22" y="54"/>
                    <a:pt x="22" y="53"/>
                  </a:cubicBezTo>
                  <a:cubicBezTo>
                    <a:pt x="22" y="36"/>
                    <a:pt x="36" y="21"/>
                    <a:pt x="54" y="21"/>
                  </a:cubicBezTo>
                  <a:close/>
                </a:path>
              </a:pathLst>
            </a:custGeom>
            <a:solidFill>
              <a:schemeClr val="tx1"/>
            </a:solidFill>
            <a:ln>
              <a:noFill/>
            </a:ln>
            <a:extLst>
              <a:ext uri="{91240B29-F687-4f45-9708-019B960494DF}">
                <a14:hiddenLine xmlns:lc="http://schemas.openxmlformats.org/drawingml/2006/lockedCanvas"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1042873" rtl="0" eaLnBrk="1" latinLnBrk="0" hangingPunct="1">
                <a:defRPr sz="2053" kern="120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l" defTabSz="1042873" rtl="0" eaLnBrk="1" fontAlgn="auto" latinLnBrk="0" hangingPunct="1">
                <a:lnSpc>
                  <a:spcPct val="100000"/>
                </a:lnSpc>
                <a:spcBef>
                  <a:spcPts val="0"/>
                </a:spcBef>
                <a:spcAft>
                  <a:spcPts val="0"/>
                </a:spcAft>
                <a:buClrTx/>
                <a:buSzTx/>
                <a:buFontTx/>
                <a:buNone/>
                <a:tabLst/>
                <a:defRPr/>
              </a:pPr>
              <a:endParaRPr kumimoji="0" lang="en-GB" sz="2053" b="0" i="0" u="none" strike="noStrike" kern="1200" cap="none" spc="0" normalizeH="0" baseline="0" noProof="0" dirty="0">
                <a:ln>
                  <a:noFill/>
                </a:ln>
                <a:solidFill>
                  <a:prstClr val="black"/>
                </a:solidFill>
                <a:effectLst/>
                <a:uLnTx/>
                <a:uFillTx/>
                <a:latin typeface="Calibri"/>
                <a:ea typeface="+mn-ea"/>
                <a:cs typeface="+mn-cs"/>
              </a:endParaRPr>
            </a:p>
          </p:txBody>
        </p:sp>
        <p:sp>
          <p:nvSpPr>
            <p:cNvPr id="48" name="Oval 47">
              <a:extLst>
                <a:ext uri="{FF2B5EF4-FFF2-40B4-BE49-F238E27FC236}">
                  <a16:creationId xmlns:a16="http://schemas.microsoft.com/office/drawing/2014/main" id="{51D66B65-E357-4D10-80A2-220D55BD03D3}"/>
                </a:ext>
              </a:extLst>
            </p:cNvPr>
            <p:cNvSpPr>
              <a:spLocks noChangeArrowheads="1"/>
            </p:cNvSpPr>
            <p:nvPr/>
          </p:nvSpPr>
          <p:spPr bwMode="auto">
            <a:xfrm>
              <a:off x="2808" y="112"/>
              <a:ext cx="14" cy="14"/>
            </a:xfrm>
            <a:prstGeom prst="ellipse">
              <a:avLst/>
            </a:prstGeom>
            <a:grpFill/>
            <a:ln>
              <a:noFill/>
            </a:ln>
            <a:extLst>
              <a:ext uri="{91240B29-F687-4f45-9708-019B960494DF}">
                <a14:hiddenLine xmlns:lc="http://schemas.openxmlformats.org/drawingml/2006/lockedCanvas"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1042873" rtl="0" eaLnBrk="1" latinLnBrk="0" hangingPunct="1">
                <a:defRPr sz="2053" kern="120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l" defTabSz="1042873" rtl="0" eaLnBrk="1" fontAlgn="auto" latinLnBrk="0" hangingPunct="1">
                <a:lnSpc>
                  <a:spcPct val="100000"/>
                </a:lnSpc>
                <a:spcBef>
                  <a:spcPts val="0"/>
                </a:spcBef>
                <a:spcAft>
                  <a:spcPts val="0"/>
                </a:spcAft>
                <a:buClrTx/>
                <a:buSzTx/>
                <a:buFontTx/>
                <a:buNone/>
                <a:tabLst/>
                <a:defRPr/>
              </a:pPr>
              <a:endParaRPr kumimoji="0" lang="en-GB" sz="2053" b="0" i="0" u="none" strike="noStrike" kern="1200" cap="none" spc="0" normalizeH="0" baseline="0" noProof="0" dirty="0">
                <a:ln>
                  <a:noFill/>
                </a:ln>
                <a:solidFill>
                  <a:prstClr val="black"/>
                </a:solidFill>
                <a:effectLst/>
                <a:uLnTx/>
                <a:uFillTx/>
                <a:latin typeface="Calibri"/>
                <a:ea typeface="+mn-ea"/>
                <a:cs typeface="+mn-cs"/>
              </a:endParaRPr>
            </a:p>
          </p:txBody>
        </p:sp>
        <p:sp>
          <p:nvSpPr>
            <p:cNvPr id="49" name="Freeform 38">
              <a:extLst>
                <a:ext uri="{FF2B5EF4-FFF2-40B4-BE49-F238E27FC236}">
                  <a16:creationId xmlns:a16="http://schemas.microsoft.com/office/drawing/2014/main" id="{5ECD231E-01F2-406B-BDF6-610739BA6C18}"/>
                </a:ext>
              </a:extLst>
            </p:cNvPr>
            <p:cNvSpPr>
              <a:spLocks noEditPoints="1"/>
            </p:cNvSpPr>
            <p:nvPr/>
          </p:nvSpPr>
          <p:spPr bwMode="auto">
            <a:xfrm>
              <a:off x="2808" y="105"/>
              <a:ext cx="170" cy="170"/>
            </a:xfrm>
            <a:custGeom>
              <a:avLst/>
              <a:gdLst>
                <a:gd name="T0" fmla="*/ 128 w 256"/>
                <a:gd name="T1" fmla="*/ 0 h 256"/>
                <a:gd name="T2" fmla="*/ 93 w 256"/>
                <a:gd name="T3" fmla="*/ 5 h 256"/>
                <a:gd name="T4" fmla="*/ 86 w 256"/>
                <a:gd name="T5" fmla="*/ 18 h 256"/>
                <a:gd name="T6" fmla="*/ 94 w 256"/>
                <a:gd name="T7" fmla="*/ 25 h 256"/>
                <a:gd name="T8" fmla="*/ 78 w 256"/>
                <a:gd name="T9" fmla="*/ 75 h 256"/>
                <a:gd name="T10" fmla="*/ 75 w 256"/>
                <a:gd name="T11" fmla="*/ 75 h 256"/>
                <a:gd name="T12" fmla="*/ 64 w 256"/>
                <a:gd name="T13" fmla="*/ 85 h 256"/>
                <a:gd name="T14" fmla="*/ 75 w 256"/>
                <a:gd name="T15" fmla="*/ 96 h 256"/>
                <a:gd name="T16" fmla="*/ 75 w 256"/>
                <a:gd name="T17" fmla="*/ 96 h 256"/>
                <a:gd name="T18" fmla="*/ 73 w 256"/>
                <a:gd name="T19" fmla="*/ 128 h 256"/>
                <a:gd name="T20" fmla="*/ 75 w 256"/>
                <a:gd name="T21" fmla="*/ 160 h 256"/>
                <a:gd name="T22" fmla="*/ 26 w 256"/>
                <a:gd name="T23" fmla="*/ 160 h 256"/>
                <a:gd name="T24" fmla="*/ 22 w 256"/>
                <a:gd name="T25" fmla="*/ 138 h 256"/>
                <a:gd name="T26" fmla="*/ 10 w 256"/>
                <a:gd name="T27" fmla="*/ 128 h 256"/>
                <a:gd name="T28" fmla="*/ 1 w 256"/>
                <a:gd name="T29" fmla="*/ 140 h 256"/>
                <a:gd name="T30" fmla="*/ 128 w 256"/>
                <a:gd name="T31" fmla="*/ 256 h 256"/>
                <a:gd name="T32" fmla="*/ 256 w 256"/>
                <a:gd name="T33" fmla="*/ 128 h 256"/>
                <a:gd name="T34" fmla="*/ 128 w 256"/>
                <a:gd name="T35" fmla="*/ 0 h 256"/>
                <a:gd name="T36" fmla="*/ 36 w 256"/>
                <a:gd name="T37" fmla="*/ 181 h 256"/>
                <a:gd name="T38" fmla="*/ 78 w 256"/>
                <a:gd name="T39" fmla="*/ 181 h 256"/>
                <a:gd name="T40" fmla="*/ 93 w 256"/>
                <a:gd name="T41" fmla="*/ 229 h 256"/>
                <a:gd name="T42" fmla="*/ 36 w 256"/>
                <a:gd name="T43" fmla="*/ 181 h 256"/>
                <a:gd name="T44" fmla="*/ 220 w 256"/>
                <a:gd name="T45" fmla="*/ 75 h 256"/>
                <a:gd name="T46" fmla="*/ 178 w 256"/>
                <a:gd name="T47" fmla="*/ 75 h 256"/>
                <a:gd name="T48" fmla="*/ 163 w 256"/>
                <a:gd name="T49" fmla="*/ 27 h 256"/>
                <a:gd name="T50" fmla="*/ 220 w 256"/>
                <a:gd name="T51" fmla="*/ 75 h 256"/>
                <a:gd name="T52" fmla="*/ 128 w 256"/>
                <a:gd name="T53" fmla="*/ 21 h 256"/>
                <a:gd name="T54" fmla="*/ 156 w 256"/>
                <a:gd name="T55" fmla="*/ 75 h 256"/>
                <a:gd name="T56" fmla="*/ 100 w 256"/>
                <a:gd name="T57" fmla="*/ 75 h 256"/>
                <a:gd name="T58" fmla="*/ 128 w 256"/>
                <a:gd name="T59" fmla="*/ 21 h 256"/>
                <a:gd name="T60" fmla="*/ 128 w 256"/>
                <a:gd name="T61" fmla="*/ 235 h 256"/>
                <a:gd name="T62" fmla="*/ 100 w 256"/>
                <a:gd name="T63" fmla="*/ 181 h 256"/>
                <a:gd name="T64" fmla="*/ 156 w 256"/>
                <a:gd name="T65" fmla="*/ 181 h 256"/>
                <a:gd name="T66" fmla="*/ 128 w 256"/>
                <a:gd name="T67" fmla="*/ 235 h 256"/>
                <a:gd name="T68" fmla="*/ 160 w 256"/>
                <a:gd name="T69" fmla="*/ 160 h 256"/>
                <a:gd name="T70" fmla="*/ 96 w 256"/>
                <a:gd name="T71" fmla="*/ 160 h 256"/>
                <a:gd name="T72" fmla="*/ 95 w 256"/>
                <a:gd name="T73" fmla="*/ 128 h 256"/>
                <a:gd name="T74" fmla="*/ 96 w 256"/>
                <a:gd name="T75" fmla="*/ 96 h 256"/>
                <a:gd name="T76" fmla="*/ 160 w 256"/>
                <a:gd name="T77" fmla="*/ 96 h 256"/>
                <a:gd name="T78" fmla="*/ 161 w 256"/>
                <a:gd name="T79" fmla="*/ 128 h 256"/>
                <a:gd name="T80" fmla="*/ 160 w 256"/>
                <a:gd name="T81" fmla="*/ 160 h 256"/>
                <a:gd name="T82" fmla="*/ 163 w 256"/>
                <a:gd name="T83" fmla="*/ 229 h 256"/>
                <a:gd name="T84" fmla="*/ 178 w 256"/>
                <a:gd name="T85" fmla="*/ 181 h 256"/>
                <a:gd name="T86" fmla="*/ 220 w 256"/>
                <a:gd name="T87" fmla="*/ 181 h 256"/>
                <a:gd name="T88" fmla="*/ 163 w 256"/>
                <a:gd name="T89" fmla="*/ 229 h 256"/>
                <a:gd name="T90" fmla="*/ 181 w 256"/>
                <a:gd name="T91" fmla="*/ 160 h 256"/>
                <a:gd name="T92" fmla="*/ 183 w 256"/>
                <a:gd name="T93" fmla="*/ 128 h 256"/>
                <a:gd name="T94" fmla="*/ 181 w 256"/>
                <a:gd name="T95" fmla="*/ 96 h 256"/>
                <a:gd name="T96" fmla="*/ 230 w 256"/>
                <a:gd name="T97" fmla="*/ 96 h 256"/>
                <a:gd name="T98" fmla="*/ 235 w 256"/>
                <a:gd name="T99" fmla="*/ 128 h 256"/>
                <a:gd name="T100" fmla="*/ 230 w 256"/>
                <a:gd name="T101" fmla="*/ 160 h 256"/>
                <a:gd name="T102" fmla="*/ 181 w 256"/>
                <a:gd name="T103" fmla="*/ 160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56" h="256">
                  <a:moveTo>
                    <a:pt x="128" y="0"/>
                  </a:moveTo>
                  <a:cubicBezTo>
                    <a:pt x="116" y="0"/>
                    <a:pt x="104" y="2"/>
                    <a:pt x="93" y="5"/>
                  </a:cubicBezTo>
                  <a:cubicBezTo>
                    <a:pt x="87" y="6"/>
                    <a:pt x="84" y="12"/>
                    <a:pt x="86" y="18"/>
                  </a:cubicBezTo>
                  <a:cubicBezTo>
                    <a:pt x="87" y="22"/>
                    <a:pt x="90" y="25"/>
                    <a:pt x="94" y="25"/>
                  </a:cubicBezTo>
                  <a:cubicBezTo>
                    <a:pt x="87" y="39"/>
                    <a:pt x="81" y="56"/>
                    <a:pt x="78" y="75"/>
                  </a:cubicBezTo>
                  <a:cubicBezTo>
                    <a:pt x="75" y="75"/>
                    <a:pt x="75" y="75"/>
                    <a:pt x="75" y="75"/>
                  </a:cubicBezTo>
                  <a:cubicBezTo>
                    <a:pt x="69" y="75"/>
                    <a:pt x="64" y="79"/>
                    <a:pt x="64" y="85"/>
                  </a:cubicBezTo>
                  <a:cubicBezTo>
                    <a:pt x="64" y="91"/>
                    <a:pt x="69" y="96"/>
                    <a:pt x="75" y="96"/>
                  </a:cubicBezTo>
                  <a:cubicBezTo>
                    <a:pt x="75" y="96"/>
                    <a:pt x="75" y="96"/>
                    <a:pt x="75" y="96"/>
                  </a:cubicBezTo>
                  <a:cubicBezTo>
                    <a:pt x="74" y="106"/>
                    <a:pt x="73" y="117"/>
                    <a:pt x="73" y="128"/>
                  </a:cubicBezTo>
                  <a:cubicBezTo>
                    <a:pt x="73" y="139"/>
                    <a:pt x="74" y="150"/>
                    <a:pt x="75" y="160"/>
                  </a:cubicBezTo>
                  <a:cubicBezTo>
                    <a:pt x="26" y="160"/>
                    <a:pt x="26" y="160"/>
                    <a:pt x="26" y="160"/>
                  </a:cubicBezTo>
                  <a:cubicBezTo>
                    <a:pt x="24" y="153"/>
                    <a:pt x="22" y="145"/>
                    <a:pt x="22" y="138"/>
                  </a:cubicBezTo>
                  <a:cubicBezTo>
                    <a:pt x="21" y="132"/>
                    <a:pt x="16" y="127"/>
                    <a:pt x="10" y="128"/>
                  </a:cubicBezTo>
                  <a:cubicBezTo>
                    <a:pt x="4" y="129"/>
                    <a:pt x="0" y="134"/>
                    <a:pt x="1" y="140"/>
                  </a:cubicBezTo>
                  <a:cubicBezTo>
                    <a:pt x="6" y="206"/>
                    <a:pt x="61" y="256"/>
                    <a:pt x="128" y="256"/>
                  </a:cubicBezTo>
                  <a:cubicBezTo>
                    <a:pt x="199" y="256"/>
                    <a:pt x="256" y="199"/>
                    <a:pt x="256" y="128"/>
                  </a:cubicBezTo>
                  <a:cubicBezTo>
                    <a:pt x="256" y="57"/>
                    <a:pt x="199" y="0"/>
                    <a:pt x="128" y="0"/>
                  </a:cubicBezTo>
                  <a:close/>
                  <a:moveTo>
                    <a:pt x="36" y="181"/>
                  </a:moveTo>
                  <a:cubicBezTo>
                    <a:pt x="78" y="181"/>
                    <a:pt x="78" y="181"/>
                    <a:pt x="78" y="181"/>
                  </a:cubicBezTo>
                  <a:cubicBezTo>
                    <a:pt x="81" y="200"/>
                    <a:pt x="86" y="216"/>
                    <a:pt x="93" y="229"/>
                  </a:cubicBezTo>
                  <a:cubicBezTo>
                    <a:pt x="69" y="220"/>
                    <a:pt x="48" y="204"/>
                    <a:pt x="36" y="181"/>
                  </a:cubicBezTo>
                  <a:close/>
                  <a:moveTo>
                    <a:pt x="220" y="75"/>
                  </a:moveTo>
                  <a:cubicBezTo>
                    <a:pt x="178" y="75"/>
                    <a:pt x="178" y="75"/>
                    <a:pt x="178" y="75"/>
                  </a:cubicBezTo>
                  <a:cubicBezTo>
                    <a:pt x="175" y="57"/>
                    <a:pt x="170" y="40"/>
                    <a:pt x="163" y="27"/>
                  </a:cubicBezTo>
                  <a:cubicBezTo>
                    <a:pt x="187" y="36"/>
                    <a:pt x="207" y="53"/>
                    <a:pt x="220" y="75"/>
                  </a:cubicBezTo>
                  <a:close/>
                  <a:moveTo>
                    <a:pt x="128" y="21"/>
                  </a:moveTo>
                  <a:cubicBezTo>
                    <a:pt x="137" y="21"/>
                    <a:pt x="150" y="41"/>
                    <a:pt x="156" y="75"/>
                  </a:cubicBezTo>
                  <a:cubicBezTo>
                    <a:pt x="100" y="75"/>
                    <a:pt x="100" y="75"/>
                    <a:pt x="100" y="75"/>
                  </a:cubicBezTo>
                  <a:cubicBezTo>
                    <a:pt x="106" y="41"/>
                    <a:pt x="119" y="21"/>
                    <a:pt x="128" y="21"/>
                  </a:cubicBezTo>
                  <a:close/>
                  <a:moveTo>
                    <a:pt x="128" y="235"/>
                  </a:moveTo>
                  <a:cubicBezTo>
                    <a:pt x="119" y="235"/>
                    <a:pt x="106" y="215"/>
                    <a:pt x="100" y="181"/>
                  </a:cubicBezTo>
                  <a:cubicBezTo>
                    <a:pt x="156" y="181"/>
                    <a:pt x="156" y="181"/>
                    <a:pt x="156" y="181"/>
                  </a:cubicBezTo>
                  <a:cubicBezTo>
                    <a:pt x="150" y="215"/>
                    <a:pt x="137" y="235"/>
                    <a:pt x="128" y="235"/>
                  </a:cubicBezTo>
                  <a:close/>
                  <a:moveTo>
                    <a:pt x="160" y="160"/>
                  </a:moveTo>
                  <a:cubicBezTo>
                    <a:pt x="96" y="160"/>
                    <a:pt x="96" y="160"/>
                    <a:pt x="96" y="160"/>
                  </a:cubicBezTo>
                  <a:cubicBezTo>
                    <a:pt x="95" y="150"/>
                    <a:pt x="95" y="139"/>
                    <a:pt x="95" y="128"/>
                  </a:cubicBezTo>
                  <a:cubicBezTo>
                    <a:pt x="95" y="117"/>
                    <a:pt x="95" y="106"/>
                    <a:pt x="96" y="96"/>
                  </a:cubicBezTo>
                  <a:cubicBezTo>
                    <a:pt x="160" y="96"/>
                    <a:pt x="160" y="96"/>
                    <a:pt x="160" y="96"/>
                  </a:cubicBezTo>
                  <a:cubicBezTo>
                    <a:pt x="161" y="106"/>
                    <a:pt x="161" y="117"/>
                    <a:pt x="161" y="128"/>
                  </a:cubicBezTo>
                  <a:cubicBezTo>
                    <a:pt x="161" y="139"/>
                    <a:pt x="161" y="150"/>
                    <a:pt x="160" y="160"/>
                  </a:cubicBezTo>
                  <a:close/>
                  <a:moveTo>
                    <a:pt x="163" y="229"/>
                  </a:moveTo>
                  <a:cubicBezTo>
                    <a:pt x="170" y="216"/>
                    <a:pt x="175" y="199"/>
                    <a:pt x="178" y="181"/>
                  </a:cubicBezTo>
                  <a:cubicBezTo>
                    <a:pt x="220" y="181"/>
                    <a:pt x="220" y="181"/>
                    <a:pt x="220" y="181"/>
                  </a:cubicBezTo>
                  <a:cubicBezTo>
                    <a:pt x="207" y="203"/>
                    <a:pt x="187" y="220"/>
                    <a:pt x="163" y="229"/>
                  </a:cubicBezTo>
                  <a:close/>
                  <a:moveTo>
                    <a:pt x="181" y="160"/>
                  </a:moveTo>
                  <a:cubicBezTo>
                    <a:pt x="182" y="150"/>
                    <a:pt x="183" y="139"/>
                    <a:pt x="183" y="128"/>
                  </a:cubicBezTo>
                  <a:cubicBezTo>
                    <a:pt x="183" y="117"/>
                    <a:pt x="182" y="106"/>
                    <a:pt x="181" y="96"/>
                  </a:cubicBezTo>
                  <a:cubicBezTo>
                    <a:pt x="230" y="96"/>
                    <a:pt x="230" y="96"/>
                    <a:pt x="230" y="96"/>
                  </a:cubicBezTo>
                  <a:cubicBezTo>
                    <a:pt x="233" y="106"/>
                    <a:pt x="235" y="117"/>
                    <a:pt x="235" y="128"/>
                  </a:cubicBezTo>
                  <a:cubicBezTo>
                    <a:pt x="235" y="139"/>
                    <a:pt x="233" y="150"/>
                    <a:pt x="230" y="160"/>
                  </a:cubicBezTo>
                  <a:lnTo>
                    <a:pt x="181" y="160"/>
                  </a:lnTo>
                  <a:close/>
                </a:path>
              </a:pathLst>
            </a:custGeom>
            <a:solidFill>
              <a:schemeClr val="tx1"/>
            </a:solidFill>
            <a:ln>
              <a:noFill/>
            </a:ln>
            <a:extLst>
              <a:ext uri="{91240B29-F687-4f45-9708-019B960494DF}">
                <a14:hiddenLine xmlns:lc="http://schemas.openxmlformats.org/drawingml/2006/lockedCanvas"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1042873" rtl="0" eaLnBrk="1" latinLnBrk="0" hangingPunct="1">
                <a:defRPr sz="2053" kern="120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l" defTabSz="1042873" rtl="0" eaLnBrk="1" fontAlgn="auto" latinLnBrk="0" hangingPunct="1">
                <a:lnSpc>
                  <a:spcPct val="100000"/>
                </a:lnSpc>
                <a:spcBef>
                  <a:spcPts val="0"/>
                </a:spcBef>
                <a:spcAft>
                  <a:spcPts val="0"/>
                </a:spcAft>
                <a:buClrTx/>
                <a:buSzTx/>
                <a:buFontTx/>
                <a:buNone/>
                <a:tabLst/>
                <a:defRPr/>
              </a:pPr>
              <a:endParaRPr kumimoji="0" lang="en-GB" sz="2053" b="0" i="0" u="none" strike="noStrike" kern="1200" cap="none" spc="0" normalizeH="0" baseline="0" noProof="0" dirty="0">
                <a:ln>
                  <a:noFill/>
                </a:ln>
                <a:solidFill>
                  <a:prstClr val="black"/>
                </a:solidFill>
                <a:effectLst/>
                <a:uLnTx/>
                <a:uFillTx/>
                <a:latin typeface="Calibri"/>
                <a:ea typeface="+mn-ea"/>
                <a:cs typeface="+mn-cs"/>
              </a:endParaRPr>
            </a:p>
          </p:txBody>
        </p:sp>
        <p:sp>
          <p:nvSpPr>
            <p:cNvPr id="50" name="Freeform 39">
              <a:extLst>
                <a:ext uri="{FF2B5EF4-FFF2-40B4-BE49-F238E27FC236}">
                  <a16:creationId xmlns:a16="http://schemas.microsoft.com/office/drawing/2014/main" id="{35203F77-4CD2-49CD-874F-0C613F3FA0C6}"/>
                </a:ext>
              </a:extLst>
            </p:cNvPr>
            <p:cNvSpPr>
              <a:spLocks noEditPoints="1"/>
            </p:cNvSpPr>
            <p:nvPr/>
          </p:nvSpPr>
          <p:spPr bwMode="auto">
            <a:xfrm>
              <a:off x="2709" y="6"/>
              <a:ext cx="340" cy="340"/>
            </a:xfrm>
            <a:custGeom>
              <a:avLst/>
              <a:gdLst>
                <a:gd name="T0" fmla="*/ 256 w 512"/>
                <a:gd name="T1" fmla="*/ 21 h 512"/>
                <a:gd name="T2" fmla="*/ 490 w 512"/>
                <a:gd name="T3" fmla="*/ 256 h 512"/>
                <a:gd name="T4" fmla="*/ 256 w 512"/>
                <a:gd name="T5" fmla="*/ 490 h 512"/>
                <a:gd name="T6" fmla="*/ 21 w 512"/>
                <a:gd name="T7" fmla="*/ 256 h 512"/>
                <a:gd name="T8" fmla="*/ 256 w 512"/>
                <a:gd name="T9" fmla="*/ 21 h 512"/>
                <a:gd name="T10" fmla="*/ 256 w 512"/>
                <a:gd name="T11" fmla="*/ 0 h 512"/>
                <a:gd name="T12" fmla="*/ 0 w 512"/>
                <a:gd name="T13" fmla="*/ 256 h 512"/>
                <a:gd name="T14" fmla="*/ 256 w 512"/>
                <a:gd name="T15" fmla="*/ 512 h 512"/>
                <a:gd name="T16" fmla="*/ 512 w 512"/>
                <a:gd name="T17" fmla="*/ 256 h 512"/>
                <a:gd name="T18" fmla="*/ 256 w 512"/>
                <a:gd name="T19" fmla="*/ 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2" h="512">
                  <a:moveTo>
                    <a:pt x="256" y="21"/>
                  </a:moveTo>
                  <a:cubicBezTo>
                    <a:pt x="385" y="21"/>
                    <a:pt x="490" y="126"/>
                    <a:pt x="490" y="256"/>
                  </a:cubicBezTo>
                  <a:cubicBezTo>
                    <a:pt x="490" y="385"/>
                    <a:pt x="385" y="490"/>
                    <a:pt x="256" y="490"/>
                  </a:cubicBezTo>
                  <a:cubicBezTo>
                    <a:pt x="126" y="490"/>
                    <a:pt x="21" y="385"/>
                    <a:pt x="21" y="256"/>
                  </a:cubicBezTo>
                  <a:cubicBezTo>
                    <a:pt x="21" y="126"/>
                    <a:pt x="126" y="21"/>
                    <a:pt x="256" y="21"/>
                  </a:cubicBezTo>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path>
              </a:pathLst>
            </a:custGeom>
            <a:solidFill>
              <a:schemeClr val="tx1"/>
            </a:solidFill>
            <a:ln>
              <a:noFill/>
            </a:ln>
            <a:extLst>
              <a:ext uri="{91240B29-F687-4f45-9708-019B960494DF}">
                <a14:hiddenLine xmlns:lc="http://schemas.openxmlformats.org/drawingml/2006/lockedCanvas"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1042873" rtl="0" eaLnBrk="1" latinLnBrk="0" hangingPunct="1">
                <a:defRPr sz="2053" kern="120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l" defTabSz="1042873" rtl="0" eaLnBrk="1" fontAlgn="auto" latinLnBrk="0" hangingPunct="1">
                <a:lnSpc>
                  <a:spcPct val="100000"/>
                </a:lnSpc>
                <a:spcBef>
                  <a:spcPts val="0"/>
                </a:spcBef>
                <a:spcAft>
                  <a:spcPts val="0"/>
                </a:spcAft>
                <a:buClrTx/>
                <a:buSzTx/>
                <a:buFontTx/>
                <a:buNone/>
                <a:tabLst/>
                <a:defRPr/>
              </a:pPr>
              <a:endParaRPr kumimoji="0" lang="en-GB" sz="2053" b="0" i="0" u="none" strike="noStrike" kern="1200" cap="none" spc="0" normalizeH="0" baseline="0" noProof="0" dirty="0">
                <a:ln>
                  <a:noFill/>
                </a:ln>
                <a:solidFill>
                  <a:prstClr val="black"/>
                </a:solidFill>
                <a:effectLst/>
                <a:uLnTx/>
                <a:uFillTx/>
                <a:latin typeface="Calibri"/>
                <a:ea typeface="+mn-ea"/>
                <a:cs typeface="+mn-cs"/>
              </a:endParaRPr>
            </a:p>
          </p:txBody>
        </p:sp>
      </p:grpSp>
      <p:grpSp>
        <p:nvGrpSpPr>
          <p:cNvPr id="51" name="Group 96">
            <a:extLst>
              <a:ext uri="{FF2B5EF4-FFF2-40B4-BE49-F238E27FC236}">
                <a16:creationId xmlns:a16="http://schemas.microsoft.com/office/drawing/2014/main" id="{C3FDB442-1395-448D-B701-0E0151F92B40}"/>
              </a:ext>
            </a:extLst>
          </p:cNvPr>
          <p:cNvGrpSpPr>
            <a:grpSpLocks noChangeAspect="1"/>
          </p:cNvGrpSpPr>
          <p:nvPr/>
        </p:nvGrpSpPr>
        <p:grpSpPr bwMode="auto">
          <a:xfrm>
            <a:off x="1333599" y="4811198"/>
            <a:ext cx="945775" cy="709181"/>
            <a:chOff x="1912" y="1204"/>
            <a:chExt cx="340" cy="340"/>
          </a:xfrm>
          <a:solidFill>
            <a:schemeClr val="accent2">
              <a:lumMod val="50000"/>
            </a:schemeClr>
          </a:solidFill>
        </p:grpSpPr>
        <p:sp>
          <p:nvSpPr>
            <p:cNvPr id="52" name="Freeform 364">
              <a:extLst>
                <a:ext uri="{FF2B5EF4-FFF2-40B4-BE49-F238E27FC236}">
                  <a16:creationId xmlns:a16="http://schemas.microsoft.com/office/drawing/2014/main" id="{1228BA4B-634E-4E06-A0D9-6FD160537CE8}"/>
                </a:ext>
              </a:extLst>
            </p:cNvPr>
            <p:cNvSpPr>
              <a:spLocks noEditPoints="1"/>
            </p:cNvSpPr>
            <p:nvPr/>
          </p:nvSpPr>
          <p:spPr bwMode="auto">
            <a:xfrm>
              <a:off x="1997" y="1289"/>
              <a:ext cx="170" cy="170"/>
            </a:xfrm>
            <a:custGeom>
              <a:avLst/>
              <a:gdLst>
                <a:gd name="T0" fmla="*/ 245 w 256"/>
                <a:gd name="T1" fmla="*/ 117 h 256"/>
                <a:gd name="T2" fmla="*/ 138 w 256"/>
                <a:gd name="T3" fmla="*/ 117 h 256"/>
                <a:gd name="T4" fmla="*/ 138 w 256"/>
                <a:gd name="T5" fmla="*/ 10 h 256"/>
                <a:gd name="T6" fmla="*/ 128 w 256"/>
                <a:gd name="T7" fmla="*/ 0 h 256"/>
                <a:gd name="T8" fmla="*/ 0 w 256"/>
                <a:gd name="T9" fmla="*/ 128 h 256"/>
                <a:gd name="T10" fmla="*/ 128 w 256"/>
                <a:gd name="T11" fmla="*/ 256 h 256"/>
                <a:gd name="T12" fmla="*/ 256 w 256"/>
                <a:gd name="T13" fmla="*/ 128 h 256"/>
                <a:gd name="T14" fmla="*/ 245 w 256"/>
                <a:gd name="T15" fmla="*/ 117 h 256"/>
                <a:gd name="T16" fmla="*/ 128 w 256"/>
                <a:gd name="T17" fmla="*/ 234 h 256"/>
                <a:gd name="T18" fmla="*/ 21 w 256"/>
                <a:gd name="T19" fmla="*/ 128 h 256"/>
                <a:gd name="T20" fmla="*/ 117 w 256"/>
                <a:gd name="T21" fmla="*/ 22 h 256"/>
                <a:gd name="T22" fmla="*/ 117 w 256"/>
                <a:gd name="T23" fmla="*/ 128 h 256"/>
                <a:gd name="T24" fmla="*/ 128 w 256"/>
                <a:gd name="T25" fmla="*/ 138 h 256"/>
                <a:gd name="T26" fmla="*/ 234 w 256"/>
                <a:gd name="T27" fmla="*/ 138 h 256"/>
                <a:gd name="T28" fmla="*/ 128 w 256"/>
                <a:gd name="T29" fmla="*/ 234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56" h="256">
                  <a:moveTo>
                    <a:pt x="245" y="117"/>
                  </a:moveTo>
                  <a:cubicBezTo>
                    <a:pt x="138" y="117"/>
                    <a:pt x="138" y="117"/>
                    <a:pt x="138" y="117"/>
                  </a:cubicBezTo>
                  <a:cubicBezTo>
                    <a:pt x="138" y="10"/>
                    <a:pt x="138" y="10"/>
                    <a:pt x="138" y="10"/>
                  </a:cubicBezTo>
                  <a:cubicBezTo>
                    <a:pt x="138" y="4"/>
                    <a:pt x="134" y="0"/>
                    <a:pt x="128" y="0"/>
                  </a:cubicBezTo>
                  <a:cubicBezTo>
                    <a:pt x="57" y="0"/>
                    <a:pt x="0" y="57"/>
                    <a:pt x="0" y="128"/>
                  </a:cubicBezTo>
                  <a:cubicBezTo>
                    <a:pt x="0" y="198"/>
                    <a:pt x="57" y="256"/>
                    <a:pt x="128" y="256"/>
                  </a:cubicBezTo>
                  <a:cubicBezTo>
                    <a:pt x="198" y="256"/>
                    <a:pt x="256" y="198"/>
                    <a:pt x="256" y="128"/>
                  </a:cubicBezTo>
                  <a:cubicBezTo>
                    <a:pt x="256" y="122"/>
                    <a:pt x="251" y="117"/>
                    <a:pt x="245" y="117"/>
                  </a:cubicBezTo>
                  <a:close/>
                  <a:moveTo>
                    <a:pt x="128" y="234"/>
                  </a:moveTo>
                  <a:cubicBezTo>
                    <a:pt x="69" y="234"/>
                    <a:pt x="21" y="186"/>
                    <a:pt x="21" y="128"/>
                  </a:cubicBezTo>
                  <a:cubicBezTo>
                    <a:pt x="21" y="72"/>
                    <a:pt x="63" y="27"/>
                    <a:pt x="117" y="22"/>
                  </a:cubicBezTo>
                  <a:cubicBezTo>
                    <a:pt x="117" y="128"/>
                    <a:pt x="117" y="128"/>
                    <a:pt x="117" y="128"/>
                  </a:cubicBezTo>
                  <a:cubicBezTo>
                    <a:pt x="117" y="134"/>
                    <a:pt x="122" y="138"/>
                    <a:pt x="128" y="138"/>
                  </a:cubicBezTo>
                  <a:cubicBezTo>
                    <a:pt x="234" y="138"/>
                    <a:pt x="234" y="138"/>
                    <a:pt x="234" y="138"/>
                  </a:cubicBezTo>
                  <a:cubicBezTo>
                    <a:pt x="228" y="192"/>
                    <a:pt x="183" y="234"/>
                    <a:pt x="128" y="234"/>
                  </a:cubicBezTo>
                  <a:close/>
                </a:path>
              </a:pathLst>
            </a:custGeom>
            <a:grpFill/>
            <a:ln>
              <a:noFill/>
            </a:ln>
            <a:extLst>
              <a:ext uri="{91240B29-F687-4f45-9708-019B960494DF}">
                <a14:hiddenLine xmlns:lc="http://schemas.openxmlformats.org/drawingml/2006/lockedCanvas"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1042873" rtl="0" eaLnBrk="1" latinLnBrk="0" hangingPunct="1">
                <a:defRPr sz="2053" kern="120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l" defTabSz="1042873" rtl="0" eaLnBrk="1" fontAlgn="auto" latinLnBrk="0" hangingPunct="1">
                <a:lnSpc>
                  <a:spcPct val="100000"/>
                </a:lnSpc>
                <a:spcBef>
                  <a:spcPts val="0"/>
                </a:spcBef>
                <a:spcAft>
                  <a:spcPts val="0"/>
                </a:spcAft>
                <a:buClrTx/>
                <a:buSzTx/>
                <a:buFontTx/>
                <a:buNone/>
                <a:tabLst/>
                <a:defRPr/>
              </a:pPr>
              <a:endParaRPr kumimoji="0" lang="en-GB" sz="2053" b="0" i="0" u="none" strike="noStrike" kern="1200" cap="none" spc="0" normalizeH="0" baseline="0" noProof="0" dirty="0">
                <a:ln>
                  <a:noFill/>
                </a:ln>
                <a:solidFill>
                  <a:prstClr val="black"/>
                </a:solidFill>
                <a:effectLst/>
                <a:uLnTx/>
                <a:uFillTx/>
                <a:latin typeface="Calibri"/>
                <a:ea typeface="+mn-ea"/>
                <a:cs typeface="+mn-cs"/>
              </a:endParaRPr>
            </a:p>
          </p:txBody>
        </p:sp>
        <p:sp>
          <p:nvSpPr>
            <p:cNvPr id="53" name="Freeform 365">
              <a:extLst>
                <a:ext uri="{FF2B5EF4-FFF2-40B4-BE49-F238E27FC236}">
                  <a16:creationId xmlns:a16="http://schemas.microsoft.com/office/drawing/2014/main" id="{CB156868-2BEA-4F0A-8E3B-205DB0155F73}"/>
                </a:ext>
              </a:extLst>
            </p:cNvPr>
            <p:cNvSpPr>
              <a:spLocks noEditPoints="1"/>
            </p:cNvSpPr>
            <p:nvPr/>
          </p:nvSpPr>
          <p:spPr bwMode="auto">
            <a:xfrm>
              <a:off x="2103" y="1280"/>
              <a:ext cx="73" cy="73"/>
            </a:xfrm>
            <a:custGeom>
              <a:avLst/>
              <a:gdLst>
                <a:gd name="T0" fmla="*/ 109 w 110"/>
                <a:gd name="T1" fmla="*/ 96 h 110"/>
                <a:gd name="T2" fmla="*/ 14 w 110"/>
                <a:gd name="T3" fmla="*/ 1 h 110"/>
                <a:gd name="T4" fmla="*/ 4 w 110"/>
                <a:gd name="T5" fmla="*/ 2 h 110"/>
                <a:gd name="T6" fmla="*/ 0 w 110"/>
                <a:gd name="T7" fmla="*/ 11 h 110"/>
                <a:gd name="T8" fmla="*/ 0 w 110"/>
                <a:gd name="T9" fmla="*/ 99 h 110"/>
                <a:gd name="T10" fmla="*/ 10 w 110"/>
                <a:gd name="T11" fmla="*/ 110 h 110"/>
                <a:gd name="T12" fmla="*/ 98 w 110"/>
                <a:gd name="T13" fmla="*/ 110 h 110"/>
                <a:gd name="T14" fmla="*/ 107 w 110"/>
                <a:gd name="T15" fmla="*/ 105 h 110"/>
                <a:gd name="T16" fmla="*/ 109 w 110"/>
                <a:gd name="T17" fmla="*/ 96 h 110"/>
                <a:gd name="T18" fmla="*/ 21 w 110"/>
                <a:gd name="T19" fmla="*/ 88 h 110"/>
                <a:gd name="T20" fmla="*/ 21 w 110"/>
                <a:gd name="T21" fmla="*/ 26 h 110"/>
                <a:gd name="T22" fmla="*/ 83 w 110"/>
                <a:gd name="T23" fmla="*/ 88 h 110"/>
                <a:gd name="T24" fmla="*/ 21 w 110"/>
                <a:gd name="T25" fmla="*/ 88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0" h="110">
                  <a:moveTo>
                    <a:pt x="109" y="96"/>
                  </a:moveTo>
                  <a:cubicBezTo>
                    <a:pt x="94" y="51"/>
                    <a:pt x="59" y="15"/>
                    <a:pt x="14" y="1"/>
                  </a:cubicBezTo>
                  <a:cubicBezTo>
                    <a:pt x="10" y="0"/>
                    <a:pt x="7" y="0"/>
                    <a:pt x="4" y="2"/>
                  </a:cubicBezTo>
                  <a:cubicBezTo>
                    <a:pt x="1" y="4"/>
                    <a:pt x="0" y="8"/>
                    <a:pt x="0" y="11"/>
                  </a:cubicBezTo>
                  <a:cubicBezTo>
                    <a:pt x="0" y="99"/>
                    <a:pt x="0" y="99"/>
                    <a:pt x="0" y="99"/>
                  </a:cubicBezTo>
                  <a:cubicBezTo>
                    <a:pt x="0" y="105"/>
                    <a:pt x="4" y="110"/>
                    <a:pt x="10" y="110"/>
                  </a:cubicBezTo>
                  <a:cubicBezTo>
                    <a:pt x="98" y="110"/>
                    <a:pt x="98" y="110"/>
                    <a:pt x="98" y="110"/>
                  </a:cubicBezTo>
                  <a:cubicBezTo>
                    <a:pt x="102" y="110"/>
                    <a:pt x="105" y="108"/>
                    <a:pt x="107" y="105"/>
                  </a:cubicBezTo>
                  <a:cubicBezTo>
                    <a:pt x="109" y="103"/>
                    <a:pt x="110" y="99"/>
                    <a:pt x="109" y="96"/>
                  </a:cubicBezTo>
                  <a:close/>
                  <a:moveTo>
                    <a:pt x="21" y="88"/>
                  </a:moveTo>
                  <a:cubicBezTo>
                    <a:pt x="21" y="26"/>
                    <a:pt x="21" y="26"/>
                    <a:pt x="21" y="26"/>
                  </a:cubicBezTo>
                  <a:cubicBezTo>
                    <a:pt x="48" y="39"/>
                    <a:pt x="70" y="61"/>
                    <a:pt x="83" y="88"/>
                  </a:cubicBezTo>
                  <a:lnTo>
                    <a:pt x="21" y="88"/>
                  </a:lnTo>
                  <a:close/>
                </a:path>
              </a:pathLst>
            </a:custGeom>
            <a:grpFill/>
            <a:ln>
              <a:noFill/>
            </a:ln>
            <a:extLst>
              <a:ext uri="{91240B29-F687-4f45-9708-019B960494DF}">
                <a14:hiddenLine xmlns:lc="http://schemas.openxmlformats.org/drawingml/2006/lockedCanvas"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1042873" rtl="0" eaLnBrk="1" latinLnBrk="0" hangingPunct="1">
                <a:defRPr sz="2053" kern="120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l" defTabSz="1042873" rtl="0" eaLnBrk="1" fontAlgn="auto" latinLnBrk="0" hangingPunct="1">
                <a:lnSpc>
                  <a:spcPct val="100000"/>
                </a:lnSpc>
                <a:spcBef>
                  <a:spcPts val="0"/>
                </a:spcBef>
                <a:spcAft>
                  <a:spcPts val="0"/>
                </a:spcAft>
                <a:buClrTx/>
                <a:buSzTx/>
                <a:buFontTx/>
                <a:buNone/>
                <a:tabLst/>
                <a:defRPr/>
              </a:pPr>
              <a:endParaRPr kumimoji="0" lang="en-GB" sz="2053" b="0" i="0" u="none" strike="noStrike" kern="1200" cap="none" spc="0" normalizeH="0" baseline="0" noProof="0" dirty="0">
                <a:ln>
                  <a:noFill/>
                </a:ln>
                <a:solidFill>
                  <a:prstClr val="black"/>
                </a:solidFill>
                <a:effectLst/>
                <a:uLnTx/>
                <a:uFillTx/>
                <a:latin typeface="Calibri"/>
                <a:ea typeface="+mn-ea"/>
                <a:cs typeface="+mn-cs"/>
              </a:endParaRPr>
            </a:p>
          </p:txBody>
        </p:sp>
        <p:sp>
          <p:nvSpPr>
            <p:cNvPr id="54" name="Freeform 366">
              <a:extLst>
                <a:ext uri="{FF2B5EF4-FFF2-40B4-BE49-F238E27FC236}">
                  <a16:creationId xmlns:a16="http://schemas.microsoft.com/office/drawing/2014/main" id="{6A004EB6-89E9-4407-93C6-77BD58122DA9}"/>
                </a:ext>
              </a:extLst>
            </p:cNvPr>
            <p:cNvSpPr>
              <a:spLocks noEditPoints="1"/>
            </p:cNvSpPr>
            <p:nvPr/>
          </p:nvSpPr>
          <p:spPr bwMode="auto">
            <a:xfrm>
              <a:off x="1912" y="1204"/>
              <a:ext cx="340" cy="340"/>
            </a:xfrm>
            <a:custGeom>
              <a:avLst/>
              <a:gdLst>
                <a:gd name="T0" fmla="*/ 256 w 512"/>
                <a:gd name="T1" fmla="*/ 21 h 512"/>
                <a:gd name="T2" fmla="*/ 490 w 512"/>
                <a:gd name="T3" fmla="*/ 256 h 512"/>
                <a:gd name="T4" fmla="*/ 256 w 512"/>
                <a:gd name="T5" fmla="*/ 490 h 512"/>
                <a:gd name="T6" fmla="*/ 21 w 512"/>
                <a:gd name="T7" fmla="*/ 256 h 512"/>
                <a:gd name="T8" fmla="*/ 256 w 512"/>
                <a:gd name="T9" fmla="*/ 21 h 512"/>
                <a:gd name="T10" fmla="*/ 256 w 512"/>
                <a:gd name="T11" fmla="*/ 0 h 512"/>
                <a:gd name="T12" fmla="*/ 0 w 512"/>
                <a:gd name="T13" fmla="*/ 256 h 512"/>
                <a:gd name="T14" fmla="*/ 256 w 512"/>
                <a:gd name="T15" fmla="*/ 512 h 512"/>
                <a:gd name="T16" fmla="*/ 512 w 512"/>
                <a:gd name="T17" fmla="*/ 256 h 512"/>
                <a:gd name="T18" fmla="*/ 256 w 512"/>
                <a:gd name="T19" fmla="*/ 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2" h="512">
                  <a:moveTo>
                    <a:pt x="256" y="21"/>
                  </a:moveTo>
                  <a:cubicBezTo>
                    <a:pt x="385" y="21"/>
                    <a:pt x="490" y="126"/>
                    <a:pt x="490" y="256"/>
                  </a:cubicBezTo>
                  <a:cubicBezTo>
                    <a:pt x="490" y="385"/>
                    <a:pt x="385" y="490"/>
                    <a:pt x="256" y="490"/>
                  </a:cubicBezTo>
                  <a:cubicBezTo>
                    <a:pt x="126" y="490"/>
                    <a:pt x="21" y="385"/>
                    <a:pt x="21" y="256"/>
                  </a:cubicBezTo>
                  <a:cubicBezTo>
                    <a:pt x="21" y="126"/>
                    <a:pt x="126" y="21"/>
                    <a:pt x="256" y="21"/>
                  </a:cubicBezTo>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path>
              </a:pathLst>
            </a:custGeom>
            <a:grpFill/>
            <a:ln>
              <a:noFill/>
            </a:ln>
            <a:extLst>
              <a:ext uri="{91240B29-F687-4f45-9708-019B960494DF}">
                <a14:hiddenLine xmlns:lc="http://schemas.openxmlformats.org/drawingml/2006/lockedCanvas"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1042873" rtl="0" eaLnBrk="1" latinLnBrk="0" hangingPunct="1">
                <a:defRPr sz="2053" kern="120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l" defTabSz="1042873" rtl="0" eaLnBrk="1" fontAlgn="auto" latinLnBrk="0" hangingPunct="1">
                <a:lnSpc>
                  <a:spcPct val="100000"/>
                </a:lnSpc>
                <a:spcBef>
                  <a:spcPts val="0"/>
                </a:spcBef>
                <a:spcAft>
                  <a:spcPts val="0"/>
                </a:spcAft>
                <a:buClrTx/>
                <a:buSzTx/>
                <a:buFontTx/>
                <a:buNone/>
                <a:tabLst/>
                <a:defRPr/>
              </a:pPr>
              <a:endParaRPr kumimoji="0" lang="en-GB" sz="2053" b="0" i="0" u="none" strike="noStrike" kern="1200" cap="none" spc="0" normalizeH="0" baseline="0" noProof="0" dirty="0">
                <a:ln>
                  <a:noFill/>
                </a:ln>
                <a:solidFill>
                  <a:prstClr val="black"/>
                </a:solidFill>
                <a:effectLst/>
                <a:uLnTx/>
                <a:uFillTx/>
                <a:latin typeface="Calibri"/>
                <a:ea typeface="+mn-ea"/>
                <a:cs typeface="+mn-cs"/>
              </a:endParaRPr>
            </a:p>
          </p:txBody>
        </p:sp>
      </p:grpSp>
    </p:spTree>
    <p:extLst>
      <p:ext uri="{BB962C8B-B14F-4D97-AF65-F5344CB8AC3E}">
        <p14:creationId xmlns:p14="http://schemas.microsoft.com/office/powerpoint/2010/main" val="153012025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3"/>
                                        </p:tgtEl>
                                        <p:attrNameLst>
                                          <p:attrName>style.visibility</p:attrName>
                                        </p:attrNameLst>
                                      </p:cBhvr>
                                      <p:to>
                                        <p:strVal val="visible"/>
                                      </p:to>
                                    </p:set>
                                    <p:animEffect transition="in" filter="wipe(down)">
                                      <p:cBhvr>
                                        <p:cTn id="7" dur="500"/>
                                        <p:tgtEl>
                                          <p:spTgt spid="63"/>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64"/>
                                        </p:tgtEl>
                                        <p:attrNameLst>
                                          <p:attrName>style.visibility</p:attrName>
                                        </p:attrNameLst>
                                      </p:cBhvr>
                                      <p:to>
                                        <p:strVal val="visible"/>
                                      </p:to>
                                    </p:set>
                                    <p:animEffect transition="in" filter="wipe(down)">
                                      <p:cBhvr>
                                        <p:cTn id="10" dur="500"/>
                                        <p:tgtEl>
                                          <p:spTgt spid="64"/>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65"/>
                                        </p:tgtEl>
                                        <p:attrNameLst>
                                          <p:attrName>style.visibility</p:attrName>
                                        </p:attrNameLst>
                                      </p:cBhvr>
                                      <p:to>
                                        <p:strVal val="visible"/>
                                      </p:to>
                                    </p:set>
                                    <p:animEffect transition="in" filter="wipe(down)">
                                      <p:cBhvr>
                                        <p:cTn id="13" dur="500"/>
                                        <p:tgtEl>
                                          <p:spTgt spid="65"/>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66"/>
                                        </p:tgtEl>
                                        <p:attrNameLst>
                                          <p:attrName>style.visibility</p:attrName>
                                        </p:attrNameLst>
                                      </p:cBhvr>
                                      <p:to>
                                        <p:strVal val="visible"/>
                                      </p:to>
                                    </p:set>
                                    <p:animEffect transition="in" filter="wipe(down)">
                                      <p:cBhvr>
                                        <p:cTn id="16" dur="500"/>
                                        <p:tgtEl>
                                          <p:spTgt spid="66"/>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67"/>
                                        </p:tgtEl>
                                        <p:attrNameLst>
                                          <p:attrName>style.visibility</p:attrName>
                                        </p:attrNameLst>
                                      </p:cBhvr>
                                      <p:to>
                                        <p:strVal val="visible"/>
                                      </p:to>
                                    </p:set>
                                    <p:animEffect transition="in" filter="wipe(down)">
                                      <p:cBhvr>
                                        <p:cTn id="19" dur="500"/>
                                        <p:tgtEl>
                                          <p:spTgt spid="67"/>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68"/>
                                        </p:tgtEl>
                                        <p:attrNameLst>
                                          <p:attrName>style.visibility</p:attrName>
                                        </p:attrNameLst>
                                      </p:cBhvr>
                                      <p:to>
                                        <p:strVal val="visible"/>
                                      </p:to>
                                    </p:set>
                                    <p:animEffect transition="in" filter="wipe(down)">
                                      <p:cBhvr>
                                        <p:cTn id="22" dur="500"/>
                                        <p:tgtEl>
                                          <p:spTgt spid="68"/>
                                        </p:tgtEl>
                                      </p:cBhvr>
                                    </p:animEffect>
                                  </p:childTnLst>
                                </p:cTn>
                              </p:par>
                              <p:par>
                                <p:cTn id="23" presetID="22" presetClass="entr" presetSubtype="4" fill="hold" grpId="0" nodeType="withEffect">
                                  <p:stCondLst>
                                    <p:cond delay="0"/>
                                  </p:stCondLst>
                                  <p:childTnLst>
                                    <p:set>
                                      <p:cBhvr>
                                        <p:cTn id="24" dur="1" fill="hold">
                                          <p:stCondLst>
                                            <p:cond delay="0"/>
                                          </p:stCondLst>
                                        </p:cTn>
                                        <p:tgtEl>
                                          <p:spTgt spid="87"/>
                                        </p:tgtEl>
                                        <p:attrNameLst>
                                          <p:attrName>style.visibility</p:attrName>
                                        </p:attrNameLst>
                                      </p:cBhvr>
                                      <p:to>
                                        <p:strVal val="visible"/>
                                      </p:to>
                                    </p:set>
                                    <p:animEffect transition="in" filter="wipe(down)">
                                      <p:cBhvr>
                                        <p:cTn id="25" dur="500"/>
                                        <p:tgtEl>
                                          <p:spTgt spid="87"/>
                                        </p:tgtEl>
                                      </p:cBhvr>
                                    </p:animEffect>
                                  </p:childTnLst>
                                </p:cTn>
                              </p:par>
                              <p:par>
                                <p:cTn id="26" presetID="22" presetClass="entr" presetSubtype="4" fill="hold" grpId="0" nodeType="withEffect">
                                  <p:stCondLst>
                                    <p:cond delay="0"/>
                                  </p:stCondLst>
                                  <p:childTnLst>
                                    <p:set>
                                      <p:cBhvr>
                                        <p:cTn id="27" dur="1" fill="hold">
                                          <p:stCondLst>
                                            <p:cond delay="0"/>
                                          </p:stCondLst>
                                        </p:cTn>
                                        <p:tgtEl>
                                          <p:spTgt spid="90"/>
                                        </p:tgtEl>
                                        <p:attrNameLst>
                                          <p:attrName>style.visibility</p:attrName>
                                        </p:attrNameLst>
                                      </p:cBhvr>
                                      <p:to>
                                        <p:strVal val="visible"/>
                                      </p:to>
                                    </p:set>
                                    <p:animEffect transition="in" filter="wipe(down)">
                                      <p:cBhvr>
                                        <p:cTn id="28" dur="500"/>
                                        <p:tgtEl>
                                          <p:spTgt spid="90"/>
                                        </p:tgtEl>
                                      </p:cBhvr>
                                    </p:animEffect>
                                  </p:childTnLst>
                                </p:cTn>
                              </p:par>
                              <p:par>
                                <p:cTn id="29" presetID="22" presetClass="entr" presetSubtype="4" fill="hold" grpId="0" nodeType="withEffect">
                                  <p:stCondLst>
                                    <p:cond delay="0"/>
                                  </p:stCondLst>
                                  <p:childTnLst>
                                    <p:set>
                                      <p:cBhvr>
                                        <p:cTn id="30" dur="1" fill="hold">
                                          <p:stCondLst>
                                            <p:cond delay="0"/>
                                          </p:stCondLst>
                                        </p:cTn>
                                        <p:tgtEl>
                                          <p:spTgt spid="91"/>
                                        </p:tgtEl>
                                        <p:attrNameLst>
                                          <p:attrName>style.visibility</p:attrName>
                                        </p:attrNameLst>
                                      </p:cBhvr>
                                      <p:to>
                                        <p:strVal val="visible"/>
                                      </p:to>
                                    </p:set>
                                    <p:animEffect transition="in" filter="wipe(down)">
                                      <p:cBhvr>
                                        <p:cTn id="31" dur="500"/>
                                        <p:tgtEl>
                                          <p:spTgt spid="91"/>
                                        </p:tgtEl>
                                      </p:cBhvr>
                                    </p:animEffect>
                                  </p:childTnLst>
                                </p:cTn>
                              </p:par>
                              <p:par>
                                <p:cTn id="32" presetID="22" presetClass="entr" presetSubtype="4" fill="hold" grpId="0" nodeType="withEffect">
                                  <p:stCondLst>
                                    <p:cond delay="0"/>
                                  </p:stCondLst>
                                  <p:childTnLst>
                                    <p:set>
                                      <p:cBhvr>
                                        <p:cTn id="33" dur="1" fill="hold">
                                          <p:stCondLst>
                                            <p:cond delay="0"/>
                                          </p:stCondLst>
                                        </p:cTn>
                                        <p:tgtEl>
                                          <p:spTgt spid="92"/>
                                        </p:tgtEl>
                                        <p:attrNameLst>
                                          <p:attrName>style.visibility</p:attrName>
                                        </p:attrNameLst>
                                      </p:cBhvr>
                                      <p:to>
                                        <p:strVal val="visible"/>
                                      </p:to>
                                    </p:set>
                                    <p:animEffect transition="in" filter="wipe(down)">
                                      <p:cBhvr>
                                        <p:cTn id="34" dur="500"/>
                                        <p:tgtEl>
                                          <p:spTgt spid="92"/>
                                        </p:tgtEl>
                                      </p:cBhvr>
                                    </p:animEffect>
                                  </p:childTnLst>
                                </p:cTn>
                              </p:par>
                              <p:par>
                                <p:cTn id="35" presetID="22" presetClass="entr" presetSubtype="4" fill="hold" grpId="0" nodeType="withEffect">
                                  <p:stCondLst>
                                    <p:cond delay="0"/>
                                  </p:stCondLst>
                                  <p:childTnLst>
                                    <p:set>
                                      <p:cBhvr>
                                        <p:cTn id="36" dur="1" fill="hold">
                                          <p:stCondLst>
                                            <p:cond delay="0"/>
                                          </p:stCondLst>
                                        </p:cTn>
                                        <p:tgtEl>
                                          <p:spTgt spid="93"/>
                                        </p:tgtEl>
                                        <p:attrNameLst>
                                          <p:attrName>style.visibility</p:attrName>
                                        </p:attrNameLst>
                                      </p:cBhvr>
                                      <p:to>
                                        <p:strVal val="visible"/>
                                      </p:to>
                                    </p:set>
                                    <p:animEffect transition="in" filter="wipe(down)">
                                      <p:cBhvr>
                                        <p:cTn id="37" dur="500"/>
                                        <p:tgtEl>
                                          <p:spTgt spid="93"/>
                                        </p:tgtEl>
                                      </p:cBhvr>
                                    </p:animEffect>
                                  </p:childTnLst>
                                </p:cTn>
                              </p:par>
                              <p:par>
                                <p:cTn id="38" presetID="22" presetClass="entr" presetSubtype="4" fill="hold" grpId="0" nodeType="withEffect">
                                  <p:stCondLst>
                                    <p:cond delay="0"/>
                                  </p:stCondLst>
                                  <p:childTnLst>
                                    <p:set>
                                      <p:cBhvr>
                                        <p:cTn id="39" dur="1" fill="hold">
                                          <p:stCondLst>
                                            <p:cond delay="0"/>
                                          </p:stCondLst>
                                        </p:cTn>
                                        <p:tgtEl>
                                          <p:spTgt spid="94"/>
                                        </p:tgtEl>
                                        <p:attrNameLst>
                                          <p:attrName>style.visibility</p:attrName>
                                        </p:attrNameLst>
                                      </p:cBhvr>
                                      <p:to>
                                        <p:strVal val="visible"/>
                                      </p:to>
                                    </p:set>
                                    <p:animEffect transition="in" filter="wipe(down)">
                                      <p:cBhvr>
                                        <p:cTn id="40" dur="500"/>
                                        <p:tgtEl>
                                          <p:spTgt spid="94"/>
                                        </p:tgtEl>
                                      </p:cBhvr>
                                    </p:animEffect>
                                  </p:childTnLst>
                                </p:cTn>
                              </p:par>
                              <p:par>
                                <p:cTn id="41" presetID="22" presetClass="entr" presetSubtype="4" fill="hold" grpId="0" nodeType="withEffect">
                                  <p:stCondLst>
                                    <p:cond delay="0"/>
                                  </p:stCondLst>
                                  <p:childTnLst>
                                    <p:set>
                                      <p:cBhvr>
                                        <p:cTn id="42" dur="1" fill="hold">
                                          <p:stCondLst>
                                            <p:cond delay="0"/>
                                          </p:stCondLst>
                                        </p:cTn>
                                        <p:tgtEl>
                                          <p:spTgt spid="35"/>
                                        </p:tgtEl>
                                        <p:attrNameLst>
                                          <p:attrName>style.visibility</p:attrName>
                                        </p:attrNameLst>
                                      </p:cBhvr>
                                      <p:to>
                                        <p:strVal val="visible"/>
                                      </p:to>
                                    </p:set>
                                    <p:animEffect transition="in" filter="wipe(down)">
                                      <p:cBhvr>
                                        <p:cTn id="43" dur="500"/>
                                        <p:tgtEl>
                                          <p:spTgt spid="35"/>
                                        </p:tgtEl>
                                      </p:cBhvr>
                                    </p:animEffect>
                                  </p:childTnLst>
                                </p:cTn>
                              </p:par>
                              <p:par>
                                <p:cTn id="44" presetID="22" presetClass="entr" presetSubtype="4" fill="hold" grpId="0" nodeType="withEffect">
                                  <p:stCondLst>
                                    <p:cond delay="0"/>
                                  </p:stCondLst>
                                  <p:childTnLst>
                                    <p:set>
                                      <p:cBhvr>
                                        <p:cTn id="45" dur="1" fill="hold">
                                          <p:stCondLst>
                                            <p:cond delay="0"/>
                                          </p:stCondLst>
                                        </p:cTn>
                                        <p:tgtEl>
                                          <p:spTgt spid="29"/>
                                        </p:tgtEl>
                                        <p:attrNameLst>
                                          <p:attrName>style.visibility</p:attrName>
                                        </p:attrNameLst>
                                      </p:cBhvr>
                                      <p:to>
                                        <p:strVal val="visible"/>
                                      </p:to>
                                    </p:set>
                                    <p:animEffect transition="in" filter="wipe(down)">
                                      <p:cBhvr>
                                        <p:cTn id="46" dur="500"/>
                                        <p:tgtEl>
                                          <p:spTgt spid="29"/>
                                        </p:tgtEl>
                                      </p:cBhvr>
                                    </p:animEffect>
                                  </p:childTnLst>
                                </p:cTn>
                              </p:par>
                              <p:par>
                                <p:cTn id="47" presetID="22" presetClass="entr" presetSubtype="4" fill="hold" grpId="0" nodeType="withEffect">
                                  <p:stCondLst>
                                    <p:cond delay="0"/>
                                  </p:stCondLst>
                                  <p:childTnLst>
                                    <p:set>
                                      <p:cBhvr>
                                        <p:cTn id="48" dur="1" fill="hold">
                                          <p:stCondLst>
                                            <p:cond delay="0"/>
                                          </p:stCondLst>
                                        </p:cTn>
                                        <p:tgtEl>
                                          <p:spTgt spid="32"/>
                                        </p:tgtEl>
                                        <p:attrNameLst>
                                          <p:attrName>style.visibility</p:attrName>
                                        </p:attrNameLst>
                                      </p:cBhvr>
                                      <p:to>
                                        <p:strVal val="visible"/>
                                      </p:to>
                                    </p:set>
                                    <p:animEffect transition="in" filter="wipe(down)">
                                      <p:cBhvr>
                                        <p:cTn id="49" dur="500"/>
                                        <p:tgtEl>
                                          <p:spTgt spid="32"/>
                                        </p:tgtEl>
                                      </p:cBhvr>
                                    </p:animEffect>
                                  </p:childTnLst>
                                </p:cTn>
                              </p:par>
                              <p:par>
                                <p:cTn id="50" presetID="22" presetClass="entr" presetSubtype="4" fill="hold" nodeType="withEffect">
                                  <p:stCondLst>
                                    <p:cond delay="0"/>
                                  </p:stCondLst>
                                  <p:childTnLst>
                                    <p:set>
                                      <p:cBhvr>
                                        <p:cTn id="51" dur="1" fill="hold">
                                          <p:stCondLst>
                                            <p:cond delay="0"/>
                                          </p:stCondLst>
                                        </p:cTn>
                                        <p:tgtEl>
                                          <p:spTgt spid="28"/>
                                        </p:tgtEl>
                                        <p:attrNameLst>
                                          <p:attrName>style.visibility</p:attrName>
                                        </p:attrNameLst>
                                      </p:cBhvr>
                                      <p:to>
                                        <p:strVal val="visible"/>
                                      </p:to>
                                    </p:set>
                                    <p:animEffect transition="in" filter="wipe(down)">
                                      <p:cBhvr>
                                        <p:cTn id="52" dur="500"/>
                                        <p:tgtEl>
                                          <p:spTgt spid="28"/>
                                        </p:tgtEl>
                                      </p:cBhvr>
                                    </p:animEffect>
                                  </p:childTnLst>
                                </p:cTn>
                              </p:par>
                              <p:par>
                                <p:cTn id="53" presetID="22" presetClass="entr" presetSubtype="4" fill="hold" grpId="0" nodeType="withEffect">
                                  <p:stCondLst>
                                    <p:cond delay="0"/>
                                  </p:stCondLst>
                                  <p:childTnLst>
                                    <p:set>
                                      <p:cBhvr>
                                        <p:cTn id="54" dur="1" fill="hold">
                                          <p:stCondLst>
                                            <p:cond delay="0"/>
                                          </p:stCondLst>
                                        </p:cTn>
                                        <p:tgtEl>
                                          <p:spTgt spid="45"/>
                                        </p:tgtEl>
                                        <p:attrNameLst>
                                          <p:attrName>style.visibility</p:attrName>
                                        </p:attrNameLst>
                                      </p:cBhvr>
                                      <p:to>
                                        <p:strVal val="visible"/>
                                      </p:to>
                                    </p:set>
                                    <p:animEffect transition="in" filter="wipe(down)">
                                      <p:cBhvr>
                                        <p:cTn id="55" dur="500"/>
                                        <p:tgtEl>
                                          <p:spTgt spid="45"/>
                                        </p:tgtEl>
                                      </p:cBhvr>
                                    </p:animEffect>
                                  </p:childTnLst>
                                </p:cTn>
                              </p:par>
                              <p:par>
                                <p:cTn id="56" presetID="22" presetClass="entr" presetSubtype="4" fill="hold" nodeType="withEffect">
                                  <p:stCondLst>
                                    <p:cond delay="0"/>
                                  </p:stCondLst>
                                  <p:childTnLst>
                                    <p:set>
                                      <p:cBhvr>
                                        <p:cTn id="57" dur="1" fill="hold">
                                          <p:stCondLst>
                                            <p:cond delay="0"/>
                                          </p:stCondLst>
                                        </p:cTn>
                                        <p:tgtEl>
                                          <p:spTgt spid="46"/>
                                        </p:tgtEl>
                                        <p:attrNameLst>
                                          <p:attrName>style.visibility</p:attrName>
                                        </p:attrNameLst>
                                      </p:cBhvr>
                                      <p:to>
                                        <p:strVal val="visible"/>
                                      </p:to>
                                    </p:set>
                                    <p:animEffect transition="in" filter="wipe(down)">
                                      <p:cBhvr>
                                        <p:cTn id="58" dur="500"/>
                                        <p:tgtEl>
                                          <p:spTgt spid="46"/>
                                        </p:tgtEl>
                                      </p:cBhvr>
                                    </p:animEffect>
                                  </p:childTnLst>
                                </p:cTn>
                              </p:par>
                              <p:par>
                                <p:cTn id="59" presetID="22" presetClass="entr" presetSubtype="4" fill="hold" nodeType="withEffect">
                                  <p:stCondLst>
                                    <p:cond delay="0"/>
                                  </p:stCondLst>
                                  <p:childTnLst>
                                    <p:set>
                                      <p:cBhvr>
                                        <p:cTn id="60" dur="1" fill="hold">
                                          <p:stCondLst>
                                            <p:cond delay="0"/>
                                          </p:stCondLst>
                                        </p:cTn>
                                        <p:tgtEl>
                                          <p:spTgt spid="51"/>
                                        </p:tgtEl>
                                        <p:attrNameLst>
                                          <p:attrName>style.visibility</p:attrName>
                                        </p:attrNameLst>
                                      </p:cBhvr>
                                      <p:to>
                                        <p:strVal val="visible"/>
                                      </p:to>
                                    </p:set>
                                    <p:animEffect transition="in" filter="wipe(down)">
                                      <p:cBhvr>
                                        <p:cTn id="61" dur="500"/>
                                        <p:tgtEl>
                                          <p:spTgt spid="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 grpId="0" animBg="1"/>
      <p:bldP spid="64" grpId="0" animBg="1"/>
      <p:bldP spid="65" grpId="0" animBg="1"/>
      <p:bldP spid="66" grpId="0" animBg="1"/>
      <p:bldP spid="67" grpId="0" animBg="1"/>
      <p:bldP spid="68" grpId="0"/>
      <p:bldP spid="87" grpId="0"/>
      <p:bldP spid="90" grpId="0" animBg="1"/>
      <p:bldP spid="91" grpId="0"/>
      <p:bldP spid="92" grpId="0"/>
      <p:bldP spid="93" grpId="0"/>
      <p:bldP spid="94" grpId="0"/>
      <p:bldP spid="35" grpId="0"/>
      <p:bldP spid="29" grpId="0"/>
      <p:bldP spid="32" grpId="0" animBg="1"/>
      <p:bldP spid="4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80578" name="Rectangle 2" hidden="1"/>
          <p:cNvGraphicFramePr>
            <a:graphicFrameLocks/>
          </p:cNvGraphicFramePr>
          <p:nvPr>
            <p:custDataLst>
              <p:tags r:id="rId1"/>
            </p:custDataLst>
          </p:nvPr>
        </p:nvGraphicFramePr>
        <p:xfrm>
          <a:off x="1524000" y="0"/>
          <a:ext cx="146050" cy="158750"/>
        </p:xfrm>
        <a:graphic>
          <a:graphicData uri="http://schemas.openxmlformats.org/presentationml/2006/ole">
            <mc:AlternateContent xmlns:mc="http://schemas.openxmlformats.org/markup-compatibility/2006">
              <mc:Choice xmlns:v="urn:schemas-microsoft-com:vml" Requires="v">
                <p:oleObj name="think-cell Slide" r:id="rId9" imgW="0" imgH="0" progId="">
                  <p:embed/>
                </p:oleObj>
              </mc:Choice>
              <mc:Fallback>
                <p:oleObj name="think-cell Slide" r:id="rId9" imgW="0" imgH="0" progId="">
                  <p:embed/>
                  <p:pic>
                    <p:nvPicPr>
                      <p:cNvPr id="280578" name="Rectangle 2" hidden="1"/>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1524000" y="0"/>
                        <a:ext cx="146050" cy="158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 name="Slide Number Placeholder 2"/>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CC1D26-A9BD-4BDE-BDD9-08EDBAE96860}" type="slidenum">
              <a:rPr kumimoji="0" lang="en-GB" sz="800" b="0" i="0" u="none" strike="noStrike" kern="1200" cap="none" spc="0" normalizeH="0" baseline="0" noProof="0" smtClean="0">
                <a:ln>
                  <a:noFill/>
                </a:ln>
                <a:solidFill>
                  <a:srgbClr val="8C8C8C"/>
                </a:solidFill>
                <a:effectLst/>
                <a:uLnTx/>
                <a:uFillTx/>
                <a:latin typeface="Candara" panose="020E0502030303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sz="800" b="0" i="0" u="none" strike="noStrike" kern="1200" cap="none" spc="0" normalizeH="0" baseline="0" noProof="0" dirty="0">
              <a:ln>
                <a:noFill/>
              </a:ln>
              <a:solidFill>
                <a:srgbClr val="8C8C8C"/>
              </a:solidFill>
              <a:effectLst/>
              <a:uLnTx/>
              <a:uFillTx/>
              <a:latin typeface="Candara" panose="020E0502030303020204" pitchFamily="34" charset="0"/>
              <a:ea typeface="+mn-ea"/>
              <a:cs typeface="+mn-cs"/>
            </a:endParaRPr>
          </a:p>
        </p:txBody>
      </p:sp>
      <p:sp>
        <p:nvSpPr>
          <p:cNvPr id="17" name="Freeform 3"/>
          <p:cNvSpPr>
            <a:spLocks/>
          </p:cNvSpPr>
          <p:nvPr>
            <p:custDataLst>
              <p:tags r:id="rId2"/>
            </p:custDataLst>
          </p:nvPr>
        </p:nvSpPr>
        <p:spPr bwMode="blackWhite">
          <a:xfrm rot="10800000">
            <a:off x="6299531" y="2206604"/>
            <a:ext cx="1195240" cy="1133477"/>
          </a:xfrm>
          <a:custGeom>
            <a:avLst/>
            <a:gdLst>
              <a:gd name="T0" fmla="*/ 2147483647 w 671"/>
              <a:gd name="T1" fmla="*/ 2147483647 h 658"/>
              <a:gd name="T2" fmla="*/ 2147483647 w 671"/>
              <a:gd name="T3" fmla="*/ 2147483647 h 658"/>
              <a:gd name="T4" fmla="*/ 0 w 671"/>
              <a:gd name="T5" fmla="*/ 2147483647 h 658"/>
              <a:gd name="T6" fmla="*/ 0 w 671"/>
              <a:gd name="T7" fmla="*/ 2147483647 h 658"/>
              <a:gd name="T8" fmla="*/ 2147483647 w 671"/>
              <a:gd name="T9" fmla="*/ 2147483647 h 658"/>
              <a:gd name="T10" fmla="*/ 2147483647 w 671"/>
              <a:gd name="T11" fmla="*/ 2147483647 h 658"/>
              <a:gd name="T12" fmla="*/ 2147483647 w 671"/>
              <a:gd name="T13" fmla="*/ 0 h 658"/>
              <a:gd name="T14" fmla="*/ 2147483647 w 671"/>
              <a:gd name="T15" fmla="*/ 2147483647 h 658"/>
              <a:gd name="T16" fmla="*/ 2147483647 w 671"/>
              <a:gd name="T17" fmla="*/ 2147483647 h 658"/>
              <a:gd name="T18" fmla="*/ 2147483647 w 671"/>
              <a:gd name="T19" fmla="*/ 2147483647 h 658"/>
              <a:gd name="T20" fmla="*/ 2147483647 w 671"/>
              <a:gd name="T21" fmla="*/ 2147483647 h 658"/>
              <a:gd name="T22" fmla="*/ 2147483647 w 671"/>
              <a:gd name="T23" fmla="*/ 2147483647 h 65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71"/>
              <a:gd name="T37" fmla="*/ 0 h 658"/>
              <a:gd name="T38" fmla="*/ 671 w 671"/>
              <a:gd name="T39" fmla="*/ 658 h 65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71" h="658">
                <a:moveTo>
                  <a:pt x="491" y="578"/>
                </a:moveTo>
                <a:lnTo>
                  <a:pt x="491" y="657"/>
                </a:lnTo>
                <a:lnTo>
                  <a:pt x="0" y="657"/>
                </a:lnTo>
                <a:lnTo>
                  <a:pt x="0" y="166"/>
                </a:lnTo>
                <a:lnTo>
                  <a:pt x="95" y="166"/>
                </a:lnTo>
                <a:lnTo>
                  <a:pt x="95" y="506"/>
                </a:lnTo>
                <a:lnTo>
                  <a:pt x="602" y="0"/>
                </a:lnTo>
                <a:lnTo>
                  <a:pt x="670" y="63"/>
                </a:lnTo>
                <a:lnTo>
                  <a:pt x="166" y="570"/>
                </a:lnTo>
                <a:lnTo>
                  <a:pt x="491" y="570"/>
                </a:lnTo>
                <a:lnTo>
                  <a:pt x="491" y="657"/>
                </a:lnTo>
                <a:lnTo>
                  <a:pt x="491" y="578"/>
                </a:lnTo>
              </a:path>
            </a:pathLst>
          </a:custGeom>
          <a:solidFill>
            <a:schemeClr val="accent6">
              <a:lumMod val="20000"/>
              <a:lumOff val="80000"/>
            </a:schemeClr>
          </a:solidFill>
          <a:ln w="12700" cap="rnd">
            <a:solidFill>
              <a:schemeClr val="bg1"/>
            </a:solidFill>
            <a:round/>
            <a:headEnd/>
            <a:tailEnd/>
          </a:ln>
          <a:effectLst>
            <a:outerShdw blurRad="50800" dist="38100" dir="2700000" algn="tl" rotWithShape="0">
              <a:prstClr val="black">
                <a:alpha val="40000"/>
              </a:prstClr>
            </a:outerShdw>
          </a:effectLst>
        </p:spPr>
        <p:txBody>
          <a:bodyPr lIns="36000" tIns="36000" rIns="36000" bIns="3600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9" name="Freeform 5"/>
          <p:cNvSpPr>
            <a:spLocks/>
          </p:cNvSpPr>
          <p:nvPr>
            <p:custDataLst>
              <p:tags r:id="rId3"/>
            </p:custDataLst>
          </p:nvPr>
        </p:nvSpPr>
        <p:spPr bwMode="blackWhite">
          <a:xfrm rot="7995681">
            <a:off x="5500579" y="3648300"/>
            <a:ext cx="1169004" cy="1130114"/>
          </a:xfrm>
          <a:custGeom>
            <a:avLst/>
            <a:gdLst>
              <a:gd name="T0" fmla="*/ 2147483647 w 680"/>
              <a:gd name="T1" fmla="*/ 2147483647 h 672"/>
              <a:gd name="T2" fmla="*/ 2147483647 w 680"/>
              <a:gd name="T3" fmla="*/ 0 h 672"/>
              <a:gd name="T4" fmla="*/ 2147483647 w 680"/>
              <a:gd name="T5" fmla="*/ 0 h 672"/>
              <a:gd name="T6" fmla="*/ 2147483647 w 680"/>
              <a:gd name="T7" fmla="*/ 2147483647 h 672"/>
              <a:gd name="T8" fmla="*/ 2147483647 w 680"/>
              <a:gd name="T9" fmla="*/ 2147483647 h 672"/>
              <a:gd name="T10" fmla="*/ 2147483647 w 680"/>
              <a:gd name="T11" fmla="*/ 2147483647 h 672"/>
              <a:gd name="T12" fmla="*/ 2147483647 w 680"/>
              <a:gd name="T13" fmla="*/ 2147483647 h 672"/>
              <a:gd name="T14" fmla="*/ 0 w 680"/>
              <a:gd name="T15" fmla="*/ 2147483647 h 672"/>
              <a:gd name="T16" fmla="*/ 2147483647 w 680"/>
              <a:gd name="T17" fmla="*/ 2147483647 h 672"/>
              <a:gd name="T18" fmla="*/ 2147483647 w 680"/>
              <a:gd name="T19" fmla="*/ 2147483647 h 672"/>
              <a:gd name="T20" fmla="*/ 2147483647 w 680"/>
              <a:gd name="T21" fmla="*/ 0 h 67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680"/>
              <a:gd name="T34" fmla="*/ 0 h 672"/>
              <a:gd name="T35" fmla="*/ 680 w 680"/>
              <a:gd name="T36" fmla="*/ 672 h 67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680" h="672">
                <a:moveTo>
                  <a:pt x="184" y="80"/>
                </a:moveTo>
                <a:lnTo>
                  <a:pt x="184" y="0"/>
                </a:lnTo>
                <a:lnTo>
                  <a:pt x="679" y="0"/>
                </a:lnTo>
                <a:lnTo>
                  <a:pt x="679" y="495"/>
                </a:lnTo>
                <a:lnTo>
                  <a:pt x="583" y="495"/>
                </a:lnTo>
                <a:lnTo>
                  <a:pt x="583" y="160"/>
                </a:lnTo>
                <a:lnTo>
                  <a:pt x="72" y="671"/>
                </a:lnTo>
                <a:lnTo>
                  <a:pt x="0" y="599"/>
                </a:lnTo>
                <a:lnTo>
                  <a:pt x="503" y="96"/>
                </a:lnTo>
                <a:lnTo>
                  <a:pt x="184" y="96"/>
                </a:lnTo>
                <a:lnTo>
                  <a:pt x="184" y="0"/>
                </a:lnTo>
              </a:path>
            </a:pathLst>
          </a:custGeom>
          <a:solidFill>
            <a:schemeClr val="accent3">
              <a:lumMod val="40000"/>
              <a:lumOff val="60000"/>
            </a:schemeClr>
          </a:solidFill>
          <a:ln w="12700" cap="rnd">
            <a:solidFill>
              <a:schemeClr val="bg1"/>
            </a:solidFill>
            <a:round/>
            <a:headEnd type="none" w="sm" len="sm"/>
            <a:tailEnd type="none" w="sm" len="sm"/>
          </a:ln>
          <a:effectLst>
            <a:outerShdw blurRad="50800" dist="38100" dir="2700000" algn="tl" rotWithShape="0">
              <a:prstClr val="black">
                <a:alpha val="40000"/>
              </a:prstClr>
            </a:outerShdw>
          </a:effectLst>
        </p:spPr>
        <p:txBody>
          <a:bodyPr lIns="36000" tIns="36000" rIns="36000" bIns="3600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0" name="Freeform 6"/>
          <p:cNvSpPr>
            <a:spLocks/>
          </p:cNvSpPr>
          <p:nvPr>
            <p:custDataLst>
              <p:tags r:id="rId4"/>
            </p:custDataLst>
          </p:nvPr>
        </p:nvSpPr>
        <p:spPr bwMode="blackWhite">
          <a:xfrm rot="10800000">
            <a:off x="4371288" y="2282863"/>
            <a:ext cx="1395953" cy="1109405"/>
          </a:xfrm>
          <a:custGeom>
            <a:avLst/>
            <a:gdLst>
              <a:gd name="T0" fmla="*/ 2147483647 w 680"/>
              <a:gd name="T1" fmla="*/ 2147483647 h 664"/>
              <a:gd name="T2" fmla="*/ 2147483647 w 680"/>
              <a:gd name="T3" fmla="*/ 2147483647 h 664"/>
              <a:gd name="T4" fmla="*/ 2147483647 w 680"/>
              <a:gd name="T5" fmla="*/ 2147483647 h 664"/>
              <a:gd name="T6" fmla="*/ 2147483647 w 680"/>
              <a:gd name="T7" fmla="*/ 2147483647 h 664"/>
              <a:gd name="T8" fmla="*/ 2147483647 w 680"/>
              <a:gd name="T9" fmla="*/ 2147483647 h 664"/>
              <a:gd name="T10" fmla="*/ 2147483647 w 680"/>
              <a:gd name="T11" fmla="*/ 2147483647 h 664"/>
              <a:gd name="T12" fmla="*/ 2147483647 w 680"/>
              <a:gd name="T13" fmla="*/ 0 h 664"/>
              <a:gd name="T14" fmla="*/ 0 w 680"/>
              <a:gd name="T15" fmla="*/ 2147483647 h 664"/>
              <a:gd name="T16" fmla="*/ 2147483647 w 680"/>
              <a:gd name="T17" fmla="*/ 2147483647 h 664"/>
              <a:gd name="T18" fmla="*/ 2147483647 w 680"/>
              <a:gd name="T19" fmla="*/ 2147483647 h 664"/>
              <a:gd name="T20" fmla="*/ 2147483647 w 680"/>
              <a:gd name="T21" fmla="*/ 2147483647 h 66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680"/>
              <a:gd name="T34" fmla="*/ 0 h 664"/>
              <a:gd name="T35" fmla="*/ 680 w 680"/>
              <a:gd name="T36" fmla="*/ 664 h 66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680" h="664">
                <a:moveTo>
                  <a:pt x="184" y="583"/>
                </a:moveTo>
                <a:lnTo>
                  <a:pt x="184" y="663"/>
                </a:lnTo>
                <a:lnTo>
                  <a:pt x="679" y="663"/>
                </a:lnTo>
                <a:lnTo>
                  <a:pt x="679" y="168"/>
                </a:lnTo>
                <a:lnTo>
                  <a:pt x="583" y="168"/>
                </a:lnTo>
                <a:lnTo>
                  <a:pt x="583" y="511"/>
                </a:lnTo>
                <a:lnTo>
                  <a:pt x="72" y="0"/>
                </a:lnTo>
                <a:lnTo>
                  <a:pt x="0" y="72"/>
                </a:lnTo>
                <a:lnTo>
                  <a:pt x="511" y="575"/>
                </a:lnTo>
                <a:lnTo>
                  <a:pt x="184" y="575"/>
                </a:lnTo>
                <a:lnTo>
                  <a:pt x="184" y="663"/>
                </a:lnTo>
              </a:path>
            </a:pathLst>
          </a:custGeom>
          <a:solidFill>
            <a:schemeClr val="accent1">
              <a:lumMod val="20000"/>
              <a:lumOff val="80000"/>
            </a:schemeClr>
          </a:solidFill>
          <a:ln w="12700" cap="rnd">
            <a:solidFill>
              <a:schemeClr val="bg1"/>
            </a:solidFill>
            <a:round/>
            <a:headEnd type="none" w="sm" len="sm"/>
            <a:tailEnd type="none" w="sm" len="sm"/>
          </a:ln>
          <a:effectLst>
            <a:outerShdw blurRad="50800" dist="38100" dir="2700000" algn="tl" rotWithShape="0">
              <a:prstClr val="black">
                <a:alpha val="40000"/>
              </a:prstClr>
            </a:outerShdw>
          </a:effectLst>
        </p:spPr>
        <p:txBody>
          <a:bodyPr lIns="36000" tIns="36000" rIns="36000" bIns="3600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1" name="Text Placeholder 5"/>
          <p:cNvSpPr txBox="1">
            <a:spLocks/>
          </p:cNvSpPr>
          <p:nvPr>
            <p:custDataLst>
              <p:tags r:id="rId5"/>
            </p:custDataLst>
          </p:nvPr>
        </p:nvSpPr>
        <p:spPr>
          <a:xfrm>
            <a:off x="8305800" y="1103574"/>
            <a:ext cx="3238606" cy="3088913"/>
          </a:xfrm>
          <a:prstGeom prst="rect">
            <a:avLst/>
          </a:prstGeom>
        </p:spPr>
        <p:txBody>
          <a:bodyPr wrap="square" lIns="36000" tIns="36000" rIns="36000" bIns="36000">
            <a:spAutoFit/>
          </a:bodyPr>
          <a:lstStyle>
            <a:lvl1pPr marL="0" indent="0" algn="l" defTabSz="957263" rtl="0" eaLnBrk="1" fontAlgn="base" hangingPunct="1">
              <a:lnSpc>
                <a:spcPct val="100000"/>
              </a:lnSpc>
              <a:spcBef>
                <a:spcPts val="400"/>
              </a:spcBef>
              <a:spcAft>
                <a:spcPts val="0"/>
              </a:spcAft>
              <a:buFont typeface="Arial" charset="0"/>
              <a:defRPr lang="en-US" sz="1400" kern="1200">
                <a:solidFill>
                  <a:schemeClr val="tx2"/>
                </a:solidFill>
                <a:latin typeface="+mn-lt"/>
                <a:ea typeface="+mn-ea"/>
                <a:cs typeface="+mn-cs"/>
              </a:defRPr>
            </a:lvl1pPr>
            <a:lvl2pPr marL="180000" indent="-180000" algn="l" defTabSz="957263" rtl="0" eaLnBrk="1" fontAlgn="base" hangingPunct="1">
              <a:lnSpc>
                <a:spcPct val="100000"/>
              </a:lnSpc>
              <a:spcBef>
                <a:spcPts val="400"/>
              </a:spcBef>
              <a:spcAft>
                <a:spcPts val="0"/>
              </a:spcAft>
              <a:buFont typeface="Arial" charset="0"/>
              <a:buChar char="•"/>
              <a:defRPr lang="en-US" sz="1400" kern="1200">
                <a:solidFill>
                  <a:schemeClr val="tx2"/>
                </a:solidFill>
                <a:latin typeface="+mn-lt"/>
                <a:ea typeface="+mj-ea"/>
                <a:cs typeface="+mj-cs"/>
              </a:defRPr>
            </a:lvl2pPr>
            <a:lvl3pPr marL="360000" indent="-180000" algn="l" defTabSz="957263" rtl="0" eaLnBrk="1" fontAlgn="base" hangingPunct="1">
              <a:lnSpc>
                <a:spcPct val="100000"/>
              </a:lnSpc>
              <a:spcBef>
                <a:spcPts val="400"/>
              </a:spcBef>
              <a:spcAft>
                <a:spcPts val="0"/>
              </a:spcAft>
              <a:buFont typeface="Arial" charset="0"/>
              <a:buChar char="‒"/>
              <a:defRPr lang="en-US" sz="1200" kern="1200">
                <a:solidFill>
                  <a:schemeClr val="tx2"/>
                </a:solidFill>
                <a:latin typeface="+mn-lt"/>
                <a:ea typeface="+mj-ea"/>
                <a:cs typeface="+mj-cs"/>
              </a:defRPr>
            </a:lvl3pPr>
            <a:lvl4pPr marL="540000" indent="-180000" algn="l" defTabSz="957263" rtl="0" eaLnBrk="1" fontAlgn="base" hangingPunct="1">
              <a:lnSpc>
                <a:spcPct val="100000"/>
              </a:lnSpc>
              <a:spcBef>
                <a:spcPts val="400"/>
              </a:spcBef>
              <a:spcAft>
                <a:spcPts val="0"/>
              </a:spcAft>
              <a:buFont typeface="Arial" charset="0"/>
              <a:buChar char="•"/>
              <a:defRPr lang="en-US" sz="1200" kern="1200">
                <a:solidFill>
                  <a:schemeClr val="tx2"/>
                </a:solidFill>
                <a:latin typeface="+mn-lt"/>
                <a:ea typeface="+mj-ea"/>
                <a:cs typeface="+mj-cs"/>
              </a:defRPr>
            </a:lvl4pPr>
            <a:lvl5pPr marL="720000" indent="-179388" algn="l" defTabSz="957263" rtl="0" eaLnBrk="1" fontAlgn="base" hangingPunct="1">
              <a:lnSpc>
                <a:spcPct val="100000"/>
              </a:lnSpc>
              <a:spcBef>
                <a:spcPts val="400"/>
              </a:spcBef>
              <a:spcAft>
                <a:spcPts val="0"/>
              </a:spcAft>
              <a:buFont typeface="Arial" charset="0"/>
              <a:buChar char="‒"/>
              <a:defRPr lang="en-GB" sz="1200" kern="1200">
                <a:solidFill>
                  <a:schemeClr val="tx2"/>
                </a:solidFill>
                <a:latin typeface="+mn-lt"/>
                <a:ea typeface="+mj-ea"/>
                <a:cs typeface="+mj-cs"/>
              </a:defRPr>
            </a:lvl5pPr>
            <a:lvl6pPr marL="900000" indent="-180000" algn="l" defTabSz="859512" rtl="0" eaLnBrk="1" latinLnBrk="0" hangingPunct="1">
              <a:lnSpc>
                <a:spcPct val="100000"/>
              </a:lnSpc>
              <a:spcBef>
                <a:spcPts val="400"/>
              </a:spcBef>
              <a:spcAft>
                <a:spcPts val="0"/>
              </a:spcAft>
              <a:buFont typeface="Arial" pitchFamily="34" charset="0"/>
              <a:buChar char="•"/>
              <a:defRPr sz="1200" kern="1200" baseline="0">
                <a:solidFill>
                  <a:schemeClr val="accent1"/>
                </a:solidFill>
                <a:latin typeface="+mn-lt"/>
                <a:ea typeface="+mn-ea"/>
                <a:cs typeface="+mn-cs"/>
              </a:defRPr>
            </a:lvl6pPr>
            <a:lvl7pPr marL="1080000" indent="-180000" algn="l" defTabSz="859512" rtl="0" eaLnBrk="1" latinLnBrk="0" hangingPunct="1">
              <a:lnSpc>
                <a:spcPct val="100000"/>
              </a:lnSpc>
              <a:spcBef>
                <a:spcPts val="400"/>
              </a:spcBef>
              <a:spcAft>
                <a:spcPts val="0"/>
              </a:spcAft>
              <a:buFont typeface="Arial" pitchFamily="34" charset="0"/>
              <a:buChar char="‒"/>
              <a:defRPr sz="1200" kern="1200">
                <a:solidFill>
                  <a:schemeClr val="accent1"/>
                </a:solidFill>
                <a:latin typeface="+mn-lt"/>
                <a:ea typeface="+mn-ea"/>
                <a:cs typeface="+mn-cs"/>
              </a:defRPr>
            </a:lvl7pPr>
            <a:lvl8pPr marL="1260000" indent="-180000" algn="l" defTabSz="859512" rtl="0" eaLnBrk="1" latinLnBrk="0" hangingPunct="1">
              <a:lnSpc>
                <a:spcPct val="100000"/>
              </a:lnSpc>
              <a:spcBef>
                <a:spcPts val="400"/>
              </a:spcBef>
              <a:spcAft>
                <a:spcPts val="0"/>
              </a:spcAft>
              <a:buFont typeface="Arial" pitchFamily="34" charset="0"/>
              <a:buChar char="•"/>
              <a:defRPr sz="1200" kern="1200">
                <a:solidFill>
                  <a:schemeClr val="accent1"/>
                </a:solidFill>
                <a:latin typeface="+mn-lt"/>
                <a:ea typeface="+mn-ea"/>
                <a:cs typeface="+mn-cs"/>
              </a:defRPr>
            </a:lvl8pPr>
            <a:lvl9pPr marL="1440000" indent="-180000" algn="l" defTabSz="859512" rtl="0" eaLnBrk="1" latinLnBrk="0" hangingPunct="1">
              <a:lnSpc>
                <a:spcPct val="100000"/>
              </a:lnSpc>
              <a:spcBef>
                <a:spcPts val="400"/>
              </a:spcBef>
              <a:spcAft>
                <a:spcPts val="0"/>
              </a:spcAft>
              <a:buFont typeface="Arial" pitchFamily="34" charset="0"/>
              <a:buChar char="‒"/>
              <a:defRPr sz="1200" kern="1200">
                <a:solidFill>
                  <a:schemeClr val="accent1"/>
                </a:solidFill>
                <a:latin typeface="+mn-lt"/>
                <a:ea typeface="+mn-ea"/>
                <a:cs typeface="+mn-cs"/>
              </a:defRPr>
            </a:lvl9pPr>
          </a:lstStyle>
          <a:p>
            <a:pPr marL="0" marR="0" lvl="0" indent="0" algn="just" defTabSz="957263" rtl="0" eaLnBrk="1" fontAlgn="base" latinLnBrk="0" hangingPunct="1">
              <a:lnSpc>
                <a:spcPct val="100000"/>
              </a:lnSpc>
              <a:spcBef>
                <a:spcPts val="400"/>
              </a:spcBef>
              <a:spcAft>
                <a:spcPts val="0"/>
              </a:spcAft>
              <a:buClrTx/>
              <a:buSzTx/>
              <a:buFont typeface="Arial" charset="0"/>
              <a:buNone/>
              <a:tabLst/>
              <a:defRPr/>
            </a:pPr>
            <a:r>
              <a:rPr kumimoji="0" lang="en-US" sz="2800" b="1" i="0" u="none" strike="noStrike" kern="1200" cap="none" spc="0" normalizeH="0" baseline="0" noProof="0" dirty="0">
                <a:ln>
                  <a:noFill/>
                </a:ln>
                <a:solidFill>
                  <a:srgbClr val="FF0000"/>
                </a:solidFill>
                <a:effectLst/>
                <a:uLnTx/>
                <a:uFillTx/>
                <a:latin typeface="Candara" pitchFamily="34" charset="0"/>
                <a:ea typeface="+mn-ea"/>
                <a:cs typeface="Times New Roman" pitchFamily="18" charset="0"/>
              </a:rPr>
              <a:t>NPA as at 31.03.25 </a:t>
            </a:r>
            <a:r>
              <a:rPr kumimoji="0" lang="en-IN" sz="2800" b="1" i="0" u="none" strike="noStrike" kern="1200" cap="none" spc="0" normalizeH="0" baseline="0" noProof="0" dirty="0">
                <a:ln>
                  <a:noFill/>
                </a:ln>
                <a:solidFill>
                  <a:srgbClr val="FF0000"/>
                </a:solidFill>
                <a:effectLst/>
                <a:uLnTx/>
                <a:uFillTx/>
                <a:latin typeface="Candara" pitchFamily="34" charset="0"/>
                <a:ea typeface="+mn-ea"/>
                <a:cs typeface="Times New Roman" pitchFamily="18" charset="0"/>
              </a:rPr>
              <a:t>–</a:t>
            </a:r>
            <a:r>
              <a:rPr kumimoji="0" lang="en-US" sz="2800" b="1" i="0" u="none" strike="noStrike" kern="1200" cap="none" spc="0" normalizeH="0" baseline="0" noProof="0" dirty="0">
                <a:ln>
                  <a:noFill/>
                </a:ln>
                <a:solidFill>
                  <a:srgbClr val="FF0000"/>
                </a:solidFill>
                <a:effectLst/>
                <a:uLnTx/>
                <a:uFillTx/>
                <a:latin typeface="Candara" pitchFamily="34" charset="0"/>
                <a:ea typeface="+mn-ea"/>
                <a:cs typeface="Times New Roman" pitchFamily="18" charset="0"/>
              </a:rPr>
              <a:t> </a:t>
            </a:r>
            <a:r>
              <a:rPr kumimoji="0" lang="en-US" sz="2800" b="1" i="0" u="none" strike="noStrike" kern="1200" cap="none" spc="0" normalizeH="0" baseline="0" noProof="0" dirty="0">
                <a:ln>
                  <a:noFill/>
                </a:ln>
                <a:solidFill>
                  <a:srgbClr val="1F497D">
                    <a:lumMod val="60000"/>
                    <a:lumOff val="40000"/>
                  </a:srgbClr>
                </a:solidFill>
                <a:effectLst/>
                <a:uLnTx/>
                <a:uFillTx/>
                <a:latin typeface="Candara" pitchFamily="34" charset="0"/>
                <a:ea typeface="+mn-ea"/>
                <a:cs typeface="Times New Roman" pitchFamily="18" charset="0"/>
              </a:rPr>
              <a:t>If limits have been pending review </a:t>
            </a:r>
            <a:r>
              <a:rPr kumimoji="0" lang="en-US" sz="2800" b="1" i="0" u="none" strike="noStrike" kern="1200" cap="none" spc="0" normalizeH="0" baseline="0" noProof="0" dirty="0">
                <a:ln>
                  <a:noFill/>
                </a:ln>
                <a:solidFill>
                  <a:srgbClr val="1F497D">
                    <a:lumMod val="60000"/>
                    <a:lumOff val="40000"/>
                  </a:srgbClr>
                </a:solidFill>
                <a:effectLst/>
                <a:highlight>
                  <a:srgbClr val="00FFFF"/>
                </a:highlight>
                <a:uLnTx/>
                <a:uFillTx/>
                <a:latin typeface="Candara" pitchFamily="34" charset="0"/>
                <a:ea typeface="+mn-ea"/>
                <a:cs typeface="Times New Roman" pitchFamily="18" charset="0"/>
              </a:rPr>
              <a:t>since 03.10.2024 or before</a:t>
            </a:r>
            <a:r>
              <a:rPr kumimoji="0" lang="en-US" sz="2800" b="1" i="0" u="none" strike="noStrike" kern="1200" cap="none" spc="0" normalizeH="0" baseline="0" noProof="0" dirty="0">
                <a:ln>
                  <a:noFill/>
                </a:ln>
                <a:solidFill>
                  <a:srgbClr val="1F497D">
                    <a:lumMod val="60000"/>
                    <a:lumOff val="40000"/>
                  </a:srgbClr>
                </a:solidFill>
                <a:effectLst/>
                <a:uLnTx/>
                <a:uFillTx/>
                <a:latin typeface="Candara" pitchFamily="34" charset="0"/>
                <a:ea typeface="+mn-ea"/>
                <a:cs typeface="Times New Roman" pitchFamily="18" charset="0"/>
              </a:rPr>
              <a:t>. </a:t>
            </a:r>
            <a:r>
              <a:rPr kumimoji="0" lang="en-US" sz="2800" b="1" i="0" u="none" strike="noStrike" kern="1200" cap="none" spc="0" normalizeH="0" baseline="0" noProof="0" dirty="0">
                <a:ln>
                  <a:noFill/>
                </a:ln>
                <a:solidFill>
                  <a:srgbClr val="FF0000"/>
                </a:solidFill>
                <a:effectLst/>
                <a:uLnTx/>
                <a:uFillTx/>
                <a:latin typeface="Candara" pitchFamily="34" charset="0"/>
                <a:ea typeface="+mn-ea"/>
                <a:cs typeface="Times New Roman" pitchFamily="18" charset="0"/>
              </a:rPr>
              <a:t>Also ad hoc sanctions made </a:t>
            </a:r>
            <a:r>
              <a:rPr kumimoji="0" lang="en-US" sz="2800" b="1" i="0" u="none" strike="noStrike" kern="1200" cap="none" spc="0" normalizeH="0" baseline="0" noProof="0" dirty="0">
                <a:ln>
                  <a:noFill/>
                </a:ln>
                <a:solidFill>
                  <a:srgbClr val="FF0000"/>
                </a:solidFill>
                <a:effectLst/>
                <a:highlight>
                  <a:srgbClr val="00FFFF"/>
                </a:highlight>
                <a:uLnTx/>
                <a:uFillTx/>
                <a:latin typeface="Candara" pitchFamily="34" charset="0"/>
                <a:ea typeface="+mn-ea"/>
                <a:cs typeface="Times New Roman" pitchFamily="18" charset="0"/>
              </a:rPr>
              <a:t>on or before 02.10.2024</a:t>
            </a:r>
            <a:r>
              <a:rPr kumimoji="0" lang="en-US" sz="2800" b="1" i="0" u="none" strike="noStrike" kern="1200" cap="none" spc="0" normalizeH="0" baseline="0" noProof="0" dirty="0">
                <a:ln>
                  <a:noFill/>
                </a:ln>
                <a:solidFill>
                  <a:srgbClr val="1F497D">
                    <a:lumMod val="60000"/>
                    <a:lumOff val="40000"/>
                  </a:srgbClr>
                </a:solidFill>
                <a:effectLst/>
                <a:highlight>
                  <a:srgbClr val="00FFFF"/>
                </a:highlight>
                <a:uLnTx/>
                <a:uFillTx/>
                <a:latin typeface="Candara" pitchFamily="34" charset="0"/>
                <a:ea typeface="+mn-ea"/>
                <a:cs typeface="Times New Roman" pitchFamily="18" charset="0"/>
              </a:rPr>
              <a:t> </a:t>
            </a:r>
          </a:p>
        </p:txBody>
      </p:sp>
      <p:sp>
        <p:nvSpPr>
          <p:cNvPr id="24" name="Text Placeholder 5"/>
          <p:cNvSpPr txBox="1">
            <a:spLocks/>
          </p:cNvSpPr>
          <p:nvPr>
            <p:custDataLst>
              <p:tags r:id="rId6"/>
            </p:custDataLst>
          </p:nvPr>
        </p:nvSpPr>
        <p:spPr>
          <a:xfrm>
            <a:off x="571835" y="1103574"/>
            <a:ext cx="3238606" cy="2227139"/>
          </a:xfrm>
          <a:prstGeom prst="rect">
            <a:avLst/>
          </a:prstGeom>
        </p:spPr>
        <p:txBody>
          <a:bodyPr wrap="square" lIns="36000" tIns="36000" rIns="36000" bIns="36000">
            <a:spAutoFit/>
          </a:bodyPr>
          <a:lstStyle>
            <a:lvl1pPr marL="0" indent="0" algn="l" defTabSz="957263" rtl="0" eaLnBrk="1" fontAlgn="base" hangingPunct="1">
              <a:lnSpc>
                <a:spcPct val="100000"/>
              </a:lnSpc>
              <a:spcBef>
                <a:spcPts val="400"/>
              </a:spcBef>
              <a:spcAft>
                <a:spcPts val="0"/>
              </a:spcAft>
              <a:buFont typeface="Arial" charset="0"/>
              <a:defRPr lang="en-US" sz="1400" kern="1200">
                <a:solidFill>
                  <a:schemeClr val="tx2"/>
                </a:solidFill>
                <a:latin typeface="+mn-lt"/>
                <a:ea typeface="+mn-ea"/>
                <a:cs typeface="+mn-cs"/>
              </a:defRPr>
            </a:lvl1pPr>
            <a:lvl2pPr marL="180000" indent="-180000" algn="l" defTabSz="957263" rtl="0" eaLnBrk="1" fontAlgn="base" hangingPunct="1">
              <a:lnSpc>
                <a:spcPct val="100000"/>
              </a:lnSpc>
              <a:spcBef>
                <a:spcPts val="400"/>
              </a:spcBef>
              <a:spcAft>
                <a:spcPts val="0"/>
              </a:spcAft>
              <a:buFont typeface="Arial" charset="0"/>
              <a:buChar char="•"/>
              <a:defRPr lang="en-US" sz="1400" kern="1200">
                <a:solidFill>
                  <a:schemeClr val="tx2"/>
                </a:solidFill>
                <a:latin typeface="+mn-lt"/>
                <a:ea typeface="+mj-ea"/>
                <a:cs typeface="+mj-cs"/>
              </a:defRPr>
            </a:lvl2pPr>
            <a:lvl3pPr marL="360000" indent="-180000" algn="l" defTabSz="957263" rtl="0" eaLnBrk="1" fontAlgn="base" hangingPunct="1">
              <a:lnSpc>
                <a:spcPct val="100000"/>
              </a:lnSpc>
              <a:spcBef>
                <a:spcPts val="400"/>
              </a:spcBef>
              <a:spcAft>
                <a:spcPts val="0"/>
              </a:spcAft>
              <a:buFont typeface="Arial" charset="0"/>
              <a:buChar char="‒"/>
              <a:defRPr lang="en-US" sz="1200" kern="1200">
                <a:solidFill>
                  <a:schemeClr val="tx2"/>
                </a:solidFill>
                <a:latin typeface="+mn-lt"/>
                <a:ea typeface="+mj-ea"/>
                <a:cs typeface="+mj-cs"/>
              </a:defRPr>
            </a:lvl3pPr>
            <a:lvl4pPr marL="540000" indent="-180000" algn="l" defTabSz="957263" rtl="0" eaLnBrk="1" fontAlgn="base" hangingPunct="1">
              <a:lnSpc>
                <a:spcPct val="100000"/>
              </a:lnSpc>
              <a:spcBef>
                <a:spcPts val="400"/>
              </a:spcBef>
              <a:spcAft>
                <a:spcPts val="0"/>
              </a:spcAft>
              <a:buFont typeface="Arial" charset="0"/>
              <a:buChar char="•"/>
              <a:defRPr lang="en-US" sz="1200" kern="1200">
                <a:solidFill>
                  <a:schemeClr val="tx2"/>
                </a:solidFill>
                <a:latin typeface="+mn-lt"/>
                <a:ea typeface="+mj-ea"/>
                <a:cs typeface="+mj-cs"/>
              </a:defRPr>
            </a:lvl4pPr>
            <a:lvl5pPr marL="720000" indent="-179388" algn="l" defTabSz="957263" rtl="0" eaLnBrk="1" fontAlgn="base" hangingPunct="1">
              <a:lnSpc>
                <a:spcPct val="100000"/>
              </a:lnSpc>
              <a:spcBef>
                <a:spcPts val="400"/>
              </a:spcBef>
              <a:spcAft>
                <a:spcPts val="0"/>
              </a:spcAft>
              <a:buFont typeface="Arial" charset="0"/>
              <a:buChar char="‒"/>
              <a:defRPr lang="en-GB" sz="1200" kern="1200">
                <a:solidFill>
                  <a:schemeClr val="tx2"/>
                </a:solidFill>
                <a:latin typeface="+mn-lt"/>
                <a:ea typeface="+mj-ea"/>
                <a:cs typeface="+mj-cs"/>
              </a:defRPr>
            </a:lvl5pPr>
            <a:lvl6pPr marL="900000" indent="-180000" algn="l" defTabSz="859512" rtl="0" eaLnBrk="1" latinLnBrk="0" hangingPunct="1">
              <a:lnSpc>
                <a:spcPct val="100000"/>
              </a:lnSpc>
              <a:spcBef>
                <a:spcPts val="400"/>
              </a:spcBef>
              <a:spcAft>
                <a:spcPts val="0"/>
              </a:spcAft>
              <a:buFont typeface="Arial" pitchFamily="34" charset="0"/>
              <a:buChar char="•"/>
              <a:defRPr sz="1200" kern="1200" baseline="0">
                <a:solidFill>
                  <a:schemeClr val="accent1"/>
                </a:solidFill>
                <a:latin typeface="+mn-lt"/>
                <a:ea typeface="+mn-ea"/>
                <a:cs typeface="+mn-cs"/>
              </a:defRPr>
            </a:lvl6pPr>
            <a:lvl7pPr marL="1080000" indent="-180000" algn="l" defTabSz="859512" rtl="0" eaLnBrk="1" latinLnBrk="0" hangingPunct="1">
              <a:lnSpc>
                <a:spcPct val="100000"/>
              </a:lnSpc>
              <a:spcBef>
                <a:spcPts val="400"/>
              </a:spcBef>
              <a:spcAft>
                <a:spcPts val="0"/>
              </a:spcAft>
              <a:buFont typeface="Arial" pitchFamily="34" charset="0"/>
              <a:buChar char="‒"/>
              <a:defRPr sz="1200" kern="1200">
                <a:solidFill>
                  <a:schemeClr val="accent1"/>
                </a:solidFill>
                <a:latin typeface="+mn-lt"/>
                <a:ea typeface="+mn-ea"/>
                <a:cs typeface="+mn-cs"/>
              </a:defRPr>
            </a:lvl7pPr>
            <a:lvl8pPr marL="1260000" indent="-180000" algn="l" defTabSz="859512" rtl="0" eaLnBrk="1" latinLnBrk="0" hangingPunct="1">
              <a:lnSpc>
                <a:spcPct val="100000"/>
              </a:lnSpc>
              <a:spcBef>
                <a:spcPts val="400"/>
              </a:spcBef>
              <a:spcAft>
                <a:spcPts val="0"/>
              </a:spcAft>
              <a:buFont typeface="Arial" pitchFamily="34" charset="0"/>
              <a:buChar char="•"/>
              <a:defRPr sz="1200" kern="1200">
                <a:solidFill>
                  <a:schemeClr val="accent1"/>
                </a:solidFill>
                <a:latin typeface="+mn-lt"/>
                <a:ea typeface="+mn-ea"/>
                <a:cs typeface="+mn-cs"/>
              </a:defRPr>
            </a:lvl8pPr>
            <a:lvl9pPr marL="1440000" indent="-180000" algn="l" defTabSz="859512" rtl="0" eaLnBrk="1" latinLnBrk="0" hangingPunct="1">
              <a:lnSpc>
                <a:spcPct val="100000"/>
              </a:lnSpc>
              <a:spcBef>
                <a:spcPts val="400"/>
              </a:spcBef>
              <a:spcAft>
                <a:spcPts val="0"/>
              </a:spcAft>
              <a:buFont typeface="Arial" pitchFamily="34" charset="0"/>
              <a:buChar char="‒"/>
              <a:defRPr sz="1200" kern="1200">
                <a:solidFill>
                  <a:schemeClr val="accent1"/>
                </a:solidFill>
                <a:latin typeface="+mn-lt"/>
                <a:ea typeface="+mn-ea"/>
                <a:cs typeface="+mn-cs"/>
              </a:defRPr>
            </a:lvl9pPr>
          </a:lstStyle>
          <a:p>
            <a:pPr marL="0" marR="0" lvl="1" indent="0" algn="just" defTabSz="957263" rtl="0" eaLnBrk="1" fontAlgn="base" latinLnBrk="0" hangingPunct="1">
              <a:lnSpc>
                <a:spcPct val="100000"/>
              </a:lnSpc>
              <a:spcBef>
                <a:spcPts val="600"/>
              </a:spcBef>
              <a:spcAft>
                <a:spcPts val="0"/>
              </a:spcAft>
              <a:buClrTx/>
              <a:buSzTx/>
              <a:buFont typeface="Arial" charset="0"/>
              <a:buNone/>
              <a:tabLst/>
              <a:defRPr/>
            </a:pPr>
            <a:r>
              <a:rPr kumimoji="0" lang="en-US" sz="2800" b="1" i="0" u="none" strike="noStrike" kern="1200" cap="none" spc="0" normalizeH="0" baseline="0" noProof="0" dirty="0">
                <a:ln>
                  <a:noFill/>
                </a:ln>
                <a:solidFill>
                  <a:srgbClr val="002060"/>
                </a:solidFill>
                <a:effectLst/>
                <a:uLnTx/>
                <a:uFillTx/>
                <a:latin typeface="Rupee Foradian"/>
                <a:ea typeface="+mj-ea"/>
                <a:cs typeface="Times New Roman" pitchFamily="18" charset="0"/>
              </a:rPr>
              <a:t>Regular/ Ad hoc limits </a:t>
            </a:r>
            <a:r>
              <a:rPr kumimoji="0" lang="en-US" sz="2800" b="1" i="0" u="none" strike="noStrike" kern="1200" cap="none" spc="0" normalizeH="0" baseline="0" noProof="0" dirty="0">
                <a:ln>
                  <a:noFill/>
                </a:ln>
                <a:solidFill>
                  <a:srgbClr val="1F497D">
                    <a:lumMod val="60000"/>
                    <a:lumOff val="40000"/>
                  </a:srgbClr>
                </a:solidFill>
                <a:effectLst/>
                <a:uLnTx/>
                <a:uFillTx/>
                <a:latin typeface="Rupee Foradian"/>
                <a:ea typeface="+mj-ea"/>
                <a:cs typeface="Times New Roman" pitchFamily="18" charset="0"/>
              </a:rPr>
              <a:t>not reviewed/ renewed within 180 days </a:t>
            </a:r>
            <a:r>
              <a:rPr kumimoji="0" lang="en-US" sz="2800" b="1" i="0" u="none" strike="noStrike" kern="1200" cap="none" spc="0" normalizeH="0" baseline="0" noProof="0" dirty="0">
                <a:ln>
                  <a:noFill/>
                </a:ln>
                <a:solidFill>
                  <a:srgbClr val="002060"/>
                </a:solidFill>
                <a:effectLst/>
                <a:uLnTx/>
                <a:uFillTx/>
                <a:latin typeface="Rupee Foradian"/>
                <a:ea typeface="+mj-ea"/>
                <a:cs typeface="Times New Roman" pitchFamily="18" charset="0"/>
              </a:rPr>
              <a:t>from the due date - </a:t>
            </a:r>
            <a:r>
              <a:rPr kumimoji="0" lang="en-US" sz="2800" b="1" i="0" u="none" strike="noStrike" kern="1200" cap="none" spc="0" normalizeH="0" baseline="0" noProof="0" dirty="0">
                <a:ln>
                  <a:noFill/>
                </a:ln>
                <a:solidFill>
                  <a:srgbClr val="FF0000"/>
                </a:solidFill>
                <a:effectLst/>
                <a:uLnTx/>
                <a:uFillTx/>
                <a:latin typeface="Rupee Foradian"/>
                <a:ea typeface="+mj-ea"/>
                <a:cs typeface="Times New Roman" pitchFamily="18" charset="0"/>
              </a:rPr>
              <a:t>NPA</a:t>
            </a:r>
            <a:endParaRPr kumimoji="0" lang="en-US" sz="2800" b="1" i="0" u="none" strike="noStrike" kern="1200" cap="none" spc="0" normalizeH="0" baseline="0" noProof="0" dirty="0">
              <a:ln>
                <a:noFill/>
              </a:ln>
              <a:solidFill>
                <a:srgbClr val="313131"/>
              </a:solidFill>
              <a:effectLst/>
              <a:uLnTx/>
              <a:uFillTx/>
              <a:latin typeface="Calibri"/>
              <a:ea typeface="+mj-ea"/>
              <a:cs typeface="+mj-cs"/>
            </a:endParaRPr>
          </a:p>
        </p:txBody>
      </p:sp>
      <p:sp>
        <p:nvSpPr>
          <p:cNvPr id="27" name="Rectangle 26"/>
          <p:cNvSpPr/>
          <p:nvPr/>
        </p:nvSpPr>
        <p:spPr>
          <a:xfrm>
            <a:off x="761999" y="5410200"/>
            <a:ext cx="10782407" cy="95410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1F497D">
                    <a:lumMod val="60000"/>
                    <a:lumOff val="40000"/>
                  </a:srgbClr>
                </a:solidFill>
                <a:effectLst/>
                <a:uLnTx/>
                <a:uFillTx/>
                <a:latin typeface="Candara" pitchFamily="34" charset="0"/>
                <a:ea typeface="+mn-ea"/>
                <a:cs typeface="Times New Roman" pitchFamily="18" charset="0"/>
              </a:rPr>
              <a:t>Short reviews/ Quick reviews – Maximum “twice” – cannot be beyond overall limits of 180 days</a:t>
            </a:r>
          </a:p>
        </p:txBody>
      </p:sp>
      <p:sp>
        <p:nvSpPr>
          <p:cNvPr id="11" name="Title 1">
            <a:extLst>
              <a:ext uri="{FF2B5EF4-FFF2-40B4-BE49-F238E27FC236}">
                <a16:creationId xmlns:a16="http://schemas.microsoft.com/office/drawing/2014/main" id="{1EEED16E-EE97-4C49-9275-17B694791BF7}"/>
              </a:ext>
            </a:extLst>
          </p:cNvPr>
          <p:cNvSpPr txBox="1">
            <a:spLocks/>
          </p:cNvSpPr>
          <p:nvPr/>
        </p:nvSpPr>
        <p:spPr>
          <a:xfrm>
            <a:off x="712645" y="227812"/>
            <a:ext cx="10972800" cy="728497"/>
          </a:xfrm>
          <a:prstGeom prst="rect">
            <a:avLst/>
          </a:prstGeom>
        </p:spPr>
        <p:txBody>
          <a:bodyPr>
            <a:normAutofit/>
          </a:bodyPr>
          <a:lstStyle>
            <a:lvl1pPr algn="l" defTabSz="914400" rtl="0" eaLnBrk="1" latinLnBrk="0" hangingPunct="1">
              <a:spcBef>
                <a:spcPct val="0"/>
              </a:spcBef>
              <a:buNone/>
              <a:defRPr sz="3200" kern="1200">
                <a:solidFill>
                  <a:schemeClr val="tx1"/>
                </a:solidFill>
                <a:latin typeface="Candara" panose="020E0502030303020204" pitchFamily="34" charset="0"/>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000" b="1" i="0" u="none" strike="noStrike" kern="1200" cap="none" spc="0" normalizeH="0" baseline="0" noProof="0" dirty="0">
                <a:ln>
                  <a:noFill/>
                </a:ln>
                <a:solidFill>
                  <a:srgbClr val="0070C0"/>
                </a:solidFill>
                <a:effectLst/>
                <a:uLnTx/>
                <a:uFillTx/>
                <a:latin typeface="Candara" panose="020E0502030303020204" pitchFamily="34" charset="0"/>
                <a:ea typeface="+mj-ea"/>
                <a:cs typeface="+mj-cs"/>
              </a:rPr>
              <a:t>NPA – “Review/ Renewal</a:t>
            </a:r>
          </a:p>
        </p:txBody>
      </p:sp>
    </p:spTree>
    <p:extLst>
      <p:ext uri="{BB962C8B-B14F-4D97-AF65-F5344CB8AC3E}">
        <p14:creationId xmlns:p14="http://schemas.microsoft.com/office/powerpoint/2010/main" val="316676434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barn(inVertical)">
                                      <p:cBhvr>
                                        <p:cTn id="10" dur="500"/>
                                        <p:tgtEl>
                                          <p:spTgt spid="17"/>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barn(inVertical)">
                                      <p:cBhvr>
                                        <p:cTn id="13" dur="500"/>
                                        <p:tgtEl>
                                          <p:spTgt spid="19"/>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barn(inVertical)">
                                      <p:cBhvr>
                                        <p:cTn id="16" dur="500"/>
                                        <p:tgtEl>
                                          <p:spTgt spid="20"/>
                                        </p:tgtEl>
                                      </p:cBhvr>
                                    </p:animEffect>
                                  </p:childTnLst>
                                </p:cTn>
                              </p:par>
                              <p:par>
                                <p:cTn id="17" presetID="16" presetClass="entr" presetSubtype="21" fill="hold" grpId="0" nodeType="with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barn(inVertical)">
                                      <p:cBhvr>
                                        <p:cTn id="19" dur="500"/>
                                        <p:tgtEl>
                                          <p:spTgt spid="21"/>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barn(inVertical)">
                                      <p:cBhvr>
                                        <p:cTn id="22" dur="500"/>
                                        <p:tgtEl>
                                          <p:spTgt spid="24"/>
                                        </p:tgtEl>
                                      </p:cBhvr>
                                    </p:animEffect>
                                  </p:childTnLst>
                                </p:cTn>
                              </p:par>
                              <p:par>
                                <p:cTn id="23" presetID="16" presetClass="entr" presetSubtype="21" fill="hold" grpId="0" nodeType="withEffect">
                                  <p:stCondLst>
                                    <p:cond delay="0"/>
                                  </p:stCondLst>
                                  <p:childTnLst>
                                    <p:set>
                                      <p:cBhvr>
                                        <p:cTn id="24" dur="1" fill="hold">
                                          <p:stCondLst>
                                            <p:cond delay="0"/>
                                          </p:stCondLst>
                                        </p:cTn>
                                        <p:tgtEl>
                                          <p:spTgt spid="27"/>
                                        </p:tgtEl>
                                        <p:attrNameLst>
                                          <p:attrName>style.visibility</p:attrName>
                                        </p:attrNameLst>
                                      </p:cBhvr>
                                      <p:to>
                                        <p:strVal val="visible"/>
                                      </p:to>
                                    </p:set>
                                    <p:animEffect transition="in" filter="barn(inVertical)">
                                      <p:cBhvr>
                                        <p:cTn id="25" dur="500"/>
                                        <p:tgtEl>
                                          <p:spTgt spid="27"/>
                                        </p:tgtEl>
                                      </p:cBhvr>
                                    </p:animEffect>
                                  </p:childTnLst>
                                </p:cTn>
                              </p:par>
                              <p:par>
                                <p:cTn id="26" presetID="16" presetClass="entr" presetSubtype="21" fill="hold" grpId="0" nodeType="with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barn(inVertical)">
                                      <p:cBhvr>
                                        <p:cTn id="28"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7" grpId="0" animBg="1"/>
      <p:bldP spid="19" grpId="0" animBg="1"/>
      <p:bldP spid="20" grpId="0" animBg="1"/>
      <p:bldP spid="21" grpId="0"/>
      <p:bldP spid="24" grpId="0"/>
      <p:bldP spid="27" grpId="0"/>
      <p:bldP spid="1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25B269E-B493-4CBD-97BF-7470F4B717BF}"/>
              </a:ext>
            </a:extLst>
          </p:cNvPr>
          <p:cNvSpPr>
            <a:spLocks noGrp="1"/>
          </p:cNvSpPr>
          <p:nvPr>
            <p:ph type="sldNum" sz="quarter" idx="12"/>
          </p:nvPr>
        </p:nvSpPr>
        <p:spPr/>
        <p:txBody>
          <a:bodyPr/>
          <a:lstStyle/>
          <a:p>
            <a:fld id="{B6F15528-21DE-4FAA-801E-634DDDAF4B2B}" type="slidenum">
              <a:rPr lang="en-US" smtClean="0"/>
              <a:pPr/>
              <a:t>2</a:t>
            </a:fld>
            <a:endParaRPr lang="en-US" dirty="0"/>
          </a:p>
        </p:txBody>
      </p:sp>
      <p:sp>
        <p:nvSpPr>
          <p:cNvPr id="6" name="Rectangle 5">
            <a:extLst>
              <a:ext uri="{FF2B5EF4-FFF2-40B4-BE49-F238E27FC236}">
                <a16:creationId xmlns:a16="http://schemas.microsoft.com/office/drawing/2014/main" id="{50D36BEE-685C-4E6F-A427-ED6144D76180}"/>
              </a:ext>
            </a:extLst>
          </p:cNvPr>
          <p:cNvSpPr/>
          <p:nvPr/>
        </p:nvSpPr>
        <p:spPr>
          <a:xfrm>
            <a:off x="545286" y="1032147"/>
            <a:ext cx="11170505" cy="4801314"/>
          </a:xfrm>
          <a:prstGeom prst="rect">
            <a:avLst/>
          </a:prstGeom>
          <a:solidFill>
            <a:schemeClr val="bg1"/>
          </a:solidFill>
        </p:spPr>
        <p:txBody>
          <a:bodyPr wrap="square" lIns="91440" tIns="45720" rIns="91440" bIns="4572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endParaRPr lang="en-US" b="1" i="1" dirty="0">
              <a:solidFill>
                <a:schemeClr val="tx2">
                  <a:lumMod val="50000"/>
                </a:schemeClr>
              </a:solidFill>
              <a:latin typeface="Cambria" panose="02040503050406030204" pitchFamily="18" charset="0"/>
              <a:ea typeface="Cambria" panose="02040503050406030204" pitchFamily="18" charset="0"/>
            </a:endParaRPr>
          </a:p>
          <a:p>
            <a:pPr algn="ctr"/>
            <a:r>
              <a:rPr lang="en-US" altLang="en-US" sz="3200" i="1" dirty="0">
                <a:latin typeface="Cambria" panose="02040503050406030204" pitchFamily="18" charset="0"/>
                <a:ea typeface="Cambria" panose="02040503050406030204" pitchFamily="18" charset="0"/>
                <a:cs typeface="Times New Roman" pitchFamily="18" charset="0"/>
              </a:rPr>
              <a:t>The views expressed in this presentation are my personal views and should not be construed to be the views of either the ICAI or my firm Agarwal &amp; Saxena, Chartered Accountants.</a:t>
            </a:r>
          </a:p>
          <a:p>
            <a:pPr algn="ctr"/>
            <a:br>
              <a:rPr lang="en-US" altLang="en-US" sz="3200" i="1" dirty="0">
                <a:latin typeface="Cambria" panose="02040503050406030204" pitchFamily="18" charset="0"/>
                <a:ea typeface="Cambria" panose="02040503050406030204" pitchFamily="18" charset="0"/>
                <a:cs typeface="Times New Roman" pitchFamily="18" charset="0"/>
              </a:rPr>
            </a:br>
            <a:r>
              <a:rPr lang="en-US" altLang="en-US" sz="3200" i="1" dirty="0">
                <a:latin typeface="Cambria" panose="02040503050406030204" pitchFamily="18" charset="0"/>
                <a:ea typeface="Cambria" panose="02040503050406030204" pitchFamily="18" charset="0"/>
                <a:cs typeface="Times New Roman" pitchFamily="18" charset="0"/>
              </a:rPr>
              <a:t>These views do not and shall not be considered as a professional advice.</a:t>
            </a:r>
          </a:p>
          <a:p>
            <a:pPr algn="ctr"/>
            <a:br>
              <a:rPr lang="en-US" altLang="en-US" sz="3200" i="1" dirty="0">
                <a:latin typeface="Cambria" panose="02040503050406030204" pitchFamily="18" charset="0"/>
                <a:ea typeface="Cambria" panose="02040503050406030204" pitchFamily="18" charset="0"/>
                <a:cs typeface="Times New Roman" pitchFamily="18" charset="0"/>
              </a:rPr>
            </a:br>
            <a:r>
              <a:rPr lang="en-US" altLang="en-US" sz="3200" b="1" i="1" u="sng" dirty="0">
                <a:solidFill>
                  <a:srgbClr val="0070C0"/>
                </a:solidFill>
                <a:latin typeface="Cambria" panose="02040503050406030204" pitchFamily="18" charset="0"/>
                <a:ea typeface="Cambria" panose="02040503050406030204" pitchFamily="18" charset="0"/>
                <a:cs typeface="Times New Roman" pitchFamily="18" charset="0"/>
              </a:rPr>
              <a:t>No part of this presentation maybe reproduced or copied in any form or by any means without my written permission.</a:t>
            </a:r>
            <a:endParaRPr lang="en-US" sz="3200" b="1" i="1" u="sng" dirty="0">
              <a:solidFill>
                <a:srgbClr val="0070C0"/>
              </a:solidFill>
              <a:latin typeface="Cambria" panose="02040503050406030204" pitchFamily="18" charset="0"/>
              <a:ea typeface="Cambria" panose="02040503050406030204" pitchFamily="18" charset="0"/>
            </a:endParaRPr>
          </a:p>
        </p:txBody>
      </p:sp>
      <p:sp>
        <p:nvSpPr>
          <p:cNvPr id="5" name="Title 1">
            <a:extLst>
              <a:ext uri="{FF2B5EF4-FFF2-40B4-BE49-F238E27FC236}">
                <a16:creationId xmlns:a16="http://schemas.microsoft.com/office/drawing/2014/main" id="{1CA0AE55-EB5E-415A-B3D3-6579F3238EE2}"/>
              </a:ext>
            </a:extLst>
          </p:cNvPr>
          <p:cNvSpPr txBox="1">
            <a:spLocks/>
          </p:cNvSpPr>
          <p:nvPr/>
        </p:nvSpPr>
        <p:spPr>
          <a:xfrm>
            <a:off x="545286" y="239255"/>
            <a:ext cx="11029990" cy="792892"/>
          </a:xfrm>
          <a:prstGeom prst="rect">
            <a:avLst/>
          </a:prstGeom>
        </p:spPr>
        <p:txBody>
          <a:bodyPr>
            <a:normAutofit/>
          </a:bodyPr>
          <a:lstStyle>
            <a:lvl1pPr algn="l" defTabSz="914400" rtl="0" eaLnBrk="1" latinLnBrk="0" hangingPunct="1">
              <a:spcBef>
                <a:spcPct val="0"/>
              </a:spcBef>
              <a:buNone/>
              <a:defRPr sz="3200" kern="1200">
                <a:solidFill>
                  <a:schemeClr val="tx1"/>
                </a:solidFill>
                <a:latin typeface="Candara" panose="020E0502030303020204" pitchFamily="34" charset="0"/>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4400" b="1" i="0" u="none" strike="noStrike" kern="1200" cap="none" spc="0" normalizeH="0" baseline="0" noProof="0" dirty="0">
                <a:ln>
                  <a:noFill/>
                </a:ln>
                <a:solidFill>
                  <a:schemeClr val="accent1"/>
                </a:solidFill>
                <a:effectLst/>
                <a:uLnTx/>
                <a:uFillTx/>
                <a:latin typeface="Candara" panose="020E0502030303020204" pitchFamily="34" charset="0"/>
                <a:ea typeface="+mj-ea"/>
                <a:cs typeface="+mj-cs"/>
              </a:rPr>
              <a:t>DISCLAIMER</a:t>
            </a:r>
            <a:endParaRPr kumimoji="0" lang="en-US" sz="5400" b="1" i="0" u="none" strike="noStrike" kern="1200" cap="none" spc="0" normalizeH="0" baseline="0" noProof="0" dirty="0">
              <a:ln>
                <a:noFill/>
              </a:ln>
              <a:solidFill>
                <a:schemeClr val="accent1"/>
              </a:solidFill>
              <a:effectLst/>
              <a:uLnTx/>
              <a:uFillTx/>
              <a:latin typeface="Candara" panose="020E0502030303020204" pitchFamily="34" charset="0"/>
              <a:ea typeface="+mj-ea"/>
              <a:cs typeface="+mj-cs"/>
            </a:endParaRPr>
          </a:p>
        </p:txBody>
      </p:sp>
    </p:spTree>
    <p:extLst>
      <p:ext uri="{BB962C8B-B14F-4D97-AF65-F5344CB8AC3E}">
        <p14:creationId xmlns:p14="http://schemas.microsoft.com/office/powerpoint/2010/main" val="2971140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P spid="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6AA0D86-08D1-46D7-BCE6-B9ECD68F87C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srgbClr val="002060"/>
                </a:solidFill>
                <a:effectLst/>
                <a:uLnTx/>
                <a:uFillTx/>
                <a:latin typeface="Candara" panose="020E0502030303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dirty="0">
              <a:ln>
                <a:noFill/>
              </a:ln>
              <a:solidFill>
                <a:srgbClr val="002060"/>
              </a:solidFill>
              <a:effectLst/>
              <a:uLnTx/>
              <a:uFillTx/>
              <a:latin typeface="Candara" panose="020E0502030303020204" pitchFamily="34" charset="0"/>
              <a:ea typeface="+mn-ea"/>
              <a:cs typeface="+mn-cs"/>
            </a:endParaRPr>
          </a:p>
        </p:txBody>
      </p:sp>
      <p:sp>
        <p:nvSpPr>
          <p:cNvPr id="3" name="Title 1">
            <a:extLst>
              <a:ext uri="{FF2B5EF4-FFF2-40B4-BE49-F238E27FC236}">
                <a16:creationId xmlns:a16="http://schemas.microsoft.com/office/drawing/2014/main" id="{1B212BCF-F413-4145-8E39-2E3475129477}"/>
              </a:ext>
            </a:extLst>
          </p:cNvPr>
          <p:cNvSpPr txBox="1">
            <a:spLocks/>
          </p:cNvSpPr>
          <p:nvPr/>
        </p:nvSpPr>
        <p:spPr>
          <a:xfrm>
            <a:off x="670054" y="70086"/>
            <a:ext cx="10972800" cy="916790"/>
          </a:xfrm>
          <a:prstGeom prst="rect">
            <a:avLst/>
          </a:prstGeom>
        </p:spPr>
        <p:txBody>
          <a:bodyPr>
            <a:normAutofit fontScale="77500" lnSpcReduction="20000"/>
          </a:bodyPr>
          <a:lstStyle>
            <a:lvl1pPr algn="l" defTabSz="914400" rtl="0" eaLnBrk="1" latinLnBrk="0" hangingPunct="1">
              <a:spcBef>
                <a:spcPct val="0"/>
              </a:spcBef>
              <a:buNone/>
              <a:defRPr sz="3200" kern="1200">
                <a:solidFill>
                  <a:schemeClr val="tx1"/>
                </a:solidFill>
                <a:latin typeface="Candara" panose="020E0502030303020204" pitchFamily="34" charset="0"/>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000" b="1" i="0" u="none" strike="noStrike" kern="1200" cap="none" spc="0" normalizeH="0" baseline="0" noProof="0" dirty="0">
                <a:ln>
                  <a:noFill/>
                </a:ln>
                <a:solidFill>
                  <a:srgbClr val="0070C0"/>
                </a:solidFill>
                <a:effectLst/>
                <a:uLnTx/>
                <a:uFillTx/>
                <a:latin typeface="Candara" panose="020E0502030303020204" pitchFamily="34" charset="0"/>
                <a:ea typeface="+mj-ea"/>
                <a:cs typeface="+mj-cs"/>
              </a:rPr>
              <a:t>What if NPA is </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000" b="1" i="0" u="none" strike="noStrike" kern="1200" cap="none" spc="0" normalizeH="0" baseline="0" noProof="0" dirty="0">
                <a:ln>
                  <a:noFill/>
                </a:ln>
                <a:solidFill>
                  <a:srgbClr val="0070C0"/>
                </a:solidFill>
                <a:effectLst/>
                <a:uLnTx/>
                <a:uFillTx/>
                <a:latin typeface="Candara" panose="020E0502030303020204" pitchFamily="34" charset="0"/>
                <a:ea typeface="+mj-ea"/>
                <a:cs typeface="+mj-cs"/>
              </a:rPr>
              <a:t>closed/ </a:t>
            </a:r>
            <a:r>
              <a:rPr kumimoji="0" lang="en-US" sz="4000" b="1" i="0" u="none" strike="noStrike" kern="1200" cap="none" spc="0" normalizeH="0" baseline="0" noProof="0" dirty="0" err="1">
                <a:ln>
                  <a:noFill/>
                </a:ln>
                <a:solidFill>
                  <a:srgbClr val="0070C0"/>
                </a:solidFill>
                <a:effectLst/>
                <a:uLnTx/>
                <a:uFillTx/>
                <a:latin typeface="Candara" panose="020E0502030303020204" pitchFamily="34" charset="0"/>
                <a:ea typeface="+mj-ea"/>
                <a:cs typeface="+mj-cs"/>
              </a:rPr>
              <a:t>regularised</a:t>
            </a:r>
            <a:r>
              <a:rPr kumimoji="0" lang="en-US" sz="4000" b="1" i="0" u="none" strike="noStrike" kern="1200" cap="none" spc="0" normalizeH="0" baseline="0" noProof="0" dirty="0">
                <a:ln>
                  <a:noFill/>
                </a:ln>
                <a:solidFill>
                  <a:srgbClr val="0070C0"/>
                </a:solidFill>
                <a:effectLst/>
                <a:uLnTx/>
                <a:uFillTx/>
                <a:latin typeface="Candara" panose="020E0502030303020204" pitchFamily="34" charset="0"/>
                <a:ea typeface="+mj-ea"/>
                <a:cs typeface="+mj-cs"/>
              </a:rPr>
              <a:t> after year end ? </a:t>
            </a:r>
          </a:p>
        </p:txBody>
      </p:sp>
      <p:sp>
        <p:nvSpPr>
          <p:cNvPr id="8" name="Rectangle 7">
            <a:extLst>
              <a:ext uri="{FF2B5EF4-FFF2-40B4-BE49-F238E27FC236}">
                <a16:creationId xmlns:a16="http://schemas.microsoft.com/office/drawing/2014/main" id="{0A5241EA-908E-4415-A516-7DC05184E4AA}"/>
              </a:ext>
            </a:extLst>
          </p:cNvPr>
          <p:cNvSpPr/>
          <p:nvPr/>
        </p:nvSpPr>
        <p:spPr>
          <a:xfrm>
            <a:off x="5638800" y="2308301"/>
            <a:ext cx="11041127" cy="890115"/>
          </a:xfrm>
          <a:prstGeom prst="rect">
            <a:avLst/>
          </a:prstGeom>
        </p:spPr>
        <p:txBody>
          <a:bodyPr wrap="square">
            <a:spAutoFit/>
          </a:bodyPr>
          <a:lstStyle/>
          <a:p>
            <a:pPr marL="0" marR="0" lvl="0" indent="0" algn="just" defTabSz="914400" rtl="0" eaLnBrk="1" fontAlgn="auto" latinLnBrk="0" hangingPunct="1">
              <a:lnSpc>
                <a:spcPct val="80000"/>
              </a:lnSpc>
              <a:spcBef>
                <a:spcPts val="0"/>
              </a:spcBef>
              <a:spcAft>
                <a:spcPts val="0"/>
              </a:spcAft>
              <a:buClrTx/>
              <a:buSzTx/>
              <a:buFontTx/>
              <a:buNone/>
              <a:tabLst/>
              <a:defRPr/>
            </a:pPr>
            <a:endParaRPr kumimoji="0" lang="en-US" sz="3200" b="1" i="0" u="none" strike="noStrike" kern="1200" cap="none" spc="0" normalizeH="0" baseline="0" noProof="0" dirty="0">
              <a:ln>
                <a:noFill/>
              </a:ln>
              <a:solidFill>
                <a:srgbClr val="0000FF"/>
              </a:solidFill>
              <a:effectLst/>
              <a:uLnTx/>
              <a:uFillTx/>
              <a:latin typeface="Candara" pitchFamily="34" charset="0"/>
              <a:ea typeface="+mn-ea"/>
              <a:cs typeface="+mn-cs"/>
            </a:endParaRPr>
          </a:p>
          <a:p>
            <a:pPr marL="0" marR="0" lvl="0" indent="0" algn="just" defTabSz="914400" rtl="0" eaLnBrk="1" fontAlgn="auto" latinLnBrk="0" hangingPunct="1">
              <a:lnSpc>
                <a:spcPct val="80000"/>
              </a:lnSpc>
              <a:spcBef>
                <a:spcPts val="0"/>
              </a:spcBef>
              <a:spcAft>
                <a:spcPts val="0"/>
              </a:spcAft>
              <a:buClrTx/>
              <a:buSzTx/>
              <a:buFontTx/>
              <a:buNone/>
              <a:tabLst/>
              <a:defRPr/>
            </a:pPr>
            <a:endParaRPr kumimoji="0" lang="en-US" sz="3200" b="1" i="0" u="none" strike="noStrike" kern="1200" cap="none" spc="0" normalizeH="0" baseline="0" noProof="0" dirty="0">
              <a:ln>
                <a:noFill/>
              </a:ln>
              <a:solidFill>
                <a:srgbClr val="FF0000"/>
              </a:solidFill>
              <a:effectLst/>
              <a:uLnTx/>
              <a:uFillTx/>
              <a:latin typeface="Candara" pitchFamily="34" charset="0"/>
              <a:ea typeface="+mn-ea"/>
              <a:cs typeface="Tahoma" pitchFamily="34" charset="0"/>
            </a:endParaRPr>
          </a:p>
        </p:txBody>
      </p:sp>
      <p:cxnSp>
        <p:nvCxnSpPr>
          <p:cNvPr id="5" name="Straight Connector 4">
            <a:extLst>
              <a:ext uri="{FF2B5EF4-FFF2-40B4-BE49-F238E27FC236}">
                <a16:creationId xmlns:a16="http://schemas.microsoft.com/office/drawing/2014/main" id="{B9CA58B2-4B75-9933-CCF9-BA696F79042E}"/>
              </a:ext>
            </a:extLst>
          </p:cNvPr>
          <p:cNvCxnSpPr>
            <a:cxnSpLocks/>
          </p:cNvCxnSpPr>
          <p:nvPr/>
        </p:nvCxnSpPr>
        <p:spPr>
          <a:xfrm>
            <a:off x="6156454" y="1219200"/>
            <a:ext cx="0" cy="4735261"/>
          </a:xfrm>
          <a:prstGeom prst="line">
            <a:avLst/>
          </a:prstGeom>
          <a:ln w="28575"/>
        </p:spPr>
        <p:style>
          <a:lnRef idx="1">
            <a:schemeClr val="dk1"/>
          </a:lnRef>
          <a:fillRef idx="0">
            <a:schemeClr val="dk1"/>
          </a:fillRef>
          <a:effectRef idx="0">
            <a:schemeClr val="dk1"/>
          </a:effectRef>
          <a:fontRef idx="minor">
            <a:schemeClr val="tx1"/>
          </a:fontRef>
        </p:style>
      </p:cxnSp>
      <p:cxnSp>
        <p:nvCxnSpPr>
          <p:cNvPr id="7" name="Straight Connector 6">
            <a:extLst>
              <a:ext uri="{FF2B5EF4-FFF2-40B4-BE49-F238E27FC236}">
                <a16:creationId xmlns:a16="http://schemas.microsoft.com/office/drawing/2014/main" id="{B7C3FF05-1770-3A4C-6F46-1A387D0A6C9B}"/>
              </a:ext>
            </a:extLst>
          </p:cNvPr>
          <p:cNvCxnSpPr>
            <a:cxnSpLocks/>
          </p:cNvCxnSpPr>
          <p:nvPr/>
        </p:nvCxnSpPr>
        <p:spPr>
          <a:xfrm flipV="1">
            <a:off x="670054" y="3586830"/>
            <a:ext cx="10972800" cy="43530"/>
          </a:xfrm>
          <a:prstGeom prst="line">
            <a:avLst/>
          </a:prstGeom>
          <a:ln w="28575"/>
        </p:spPr>
        <p:style>
          <a:lnRef idx="1">
            <a:schemeClr val="dk1"/>
          </a:lnRef>
          <a:fillRef idx="0">
            <a:schemeClr val="dk1"/>
          </a:fillRef>
          <a:effectRef idx="0">
            <a:schemeClr val="dk1"/>
          </a:effectRef>
          <a:fontRef idx="minor">
            <a:schemeClr val="tx1"/>
          </a:fontRef>
        </p:style>
      </p:cxnSp>
      <p:sp>
        <p:nvSpPr>
          <p:cNvPr id="13" name="TextBox 12">
            <a:extLst>
              <a:ext uri="{FF2B5EF4-FFF2-40B4-BE49-F238E27FC236}">
                <a16:creationId xmlns:a16="http://schemas.microsoft.com/office/drawing/2014/main" id="{DA51C676-D1BD-7E9A-F26E-ECAABB4B97A0}"/>
              </a:ext>
            </a:extLst>
          </p:cNvPr>
          <p:cNvSpPr txBox="1"/>
          <p:nvPr/>
        </p:nvSpPr>
        <p:spPr>
          <a:xfrm>
            <a:off x="1036573" y="1815249"/>
            <a:ext cx="4343400" cy="1135054"/>
          </a:xfrm>
          <a:prstGeom prst="rect">
            <a:avLst/>
          </a:prstGeom>
          <a:noFill/>
          <a:ln>
            <a:noFill/>
          </a:ln>
        </p:spPr>
        <p:txBody>
          <a:bodyPr wrap="square">
            <a:spAutoFit/>
          </a:body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2060"/>
                </a:solidFill>
                <a:effectLst/>
                <a:uLnTx/>
                <a:uFillTx/>
                <a:latin typeface="Candara" pitchFamily="34" charset="0"/>
                <a:ea typeface="+mn-ea"/>
                <a:cs typeface="+mn-cs"/>
              </a:rPr>
              <a:t>Status of account needs to be assessed </a:t>
            </a:r>
            <a:r>
              <a:rPr kumimoji="0" lang="en-US" sz="2800" b="1" i="0" u="none" strike="noStrike" kern="1200" cap="none" spc="0" normalizeH="0" baseline="0" noProof="0" dirty="0">
                <a:ln>
                  <a:noFill/>
                </a:ln>
                <a:solidFill>
                  <a:srgbClr val="1F497D">
                    <a:lumMod val="60000"/>
                    <a:lumOff val="40000"/>
                  </a:srgbClr>
                </a:solidFill>
                <a:effectLst/>
                <a:uLnTx/>
                <a:uFillTx/>
                <a:latin typeface="Candara" pitchFamily="34" charset="0"/>
                <a:ea typeface="+mn-ea"/>
                <a:cs typeface="+mn-cs"/>
              </a:rPr>
              <a:t>as on the Balance Sheet date</a:t>
            </a:r>
          </a:p>
        </p:txBody>
      </p:sp>
      <p:sp>
        <p:nvSpPr>
          <p:cNvPr id="15" name="TextBox 14">
            <a:extLst>
              <a:ext uri="{FF2B5EF4-FFF2-40B4-BE49-F238E27FC236}">
                <a16:creationId xmlns:a16="http://schemas.microsoft.com/office/drawing/2014/main" id="{E37FE160-58E1-9883-4C5F-592D658629F3}"/>
              </a:ext>
            </a:extLst>
          </p:cNvPr>
          <p:cNvSpPr txBox="1"/>
          <p:nvPr/>
        </p:nvSpPr>
        <p:spPr>
          <a:xfrm>
            <a:off x="6499355" y="1762831"/>
            <a:ext cx="4800599" cy="445635"/>
          </a:xfrm>
          <a:prstGeom prst="rect">
            <a:avLst/>
          </a:prstGeom>
          <a:noFill/>
          <a:ln>
            <a:noFill/>
          </a:ln>
        </p:spPr>
        <p:txBody>
          <a:bodyPr wrap="square">
            <a:spAutoFit/>
          </a:body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C00000"/>
                </a:solidFill>
                <a:effectLst/>
                <a:uLnTx/>
                <a:uFillTx/>
                <a:latin typeface="Candara" pitchFamily="34" charset="0"/>
                <a:ea typeface="+mn-ea"/>
                <a:cs typeface="+mn-cs"/>
              </a:rPr>
              <a:t>AS-4 </a:t>
            </a:r>
            <a:r>
              <a:rPr kumimoji="0" lang="en-US" sz="2800" b="1" i="0" u="none" strike="noStrike" kern="1200" cap="none" spc="0" normalizeH="0" baseline="0" noProof="0" dirty="0">
                <a:ln>
                  <a:noFill/>
                </a:ln>
                <a:solidFill>
                  <a:srgbClr val="000000"/>
                </a:solidFill>
                <a:effectLst/>
                <a:uLnTx/>
                <a:uFillTx/>
                <a:latin typeface="Candara" pitchFamily="34" charset="0"/>
                <a:ea typeface="+mn-ea"/>
                <a:cs typeface="+mn-cs"/>
              </a:rPr>
              <a:t>– Not applicable</a:t>
            </a:r>
          </a:p>
        </p:txBody>
      </p:sp>
      <p:sp>
        <p:nvSpPr>
          <p:cNvPr id="17" name="TextBox 16">
            <a:extLst>
              <a:ext uri="{FF2B5EF4-FFF2-40B4-BE49-F238E27FC236}">
                <a16:creationId xmlns:a16="http://schemas.microsoft.com/office/drawing/2014/main" id="{08010CB9-BB26-F07C-33ED-9FA59F964801}"/>
              </a:ext>
            </a:extLst>
          </p:cNvPr>
          <p:cNvSpPr txBox="1"/>
          <p:nvPr/>
        </p:nvSpPr>
        <p:spPr>
          <a:xfrm>
            <a:off x="1036573" y="3974595"/>
            <a:ext cx="4114799" cy="2169184"/>
          </a:xfrm>
          <a:prstGeom prst="rect">
            <a:avLst/>
          </a:prstGeom>
          <a:noFill/>
          <a:ln>
            <a:noFill/>
          </a:ln>
        </p:spPr>
        <p:txBody>
          <a:bodyPr wrap="square">
            <a:spAutoFit/>
          </a:body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Candara" pitchFamily="34" charset="0"/>
                <a:ea typeface="+mn-ea"/>
                <a:cs typeface="+mn-cs"/>
              </a:rPr>
              <a:t>Theoretically</a:t>
            </a:r>
            <a:r>
              <a:rPr kumimoji="0" lang="en-US" sz="2800" b="1" i="0" u="none" strike="noStrike" kern="1200" cap="none" spc="0" normalizeH="0" baseline="0" noProof="0" dirty="0">
                <a:ln>
                  <a:noFill/>
                </a:ln>
                <a:solidFill>
                  <a:srgbClr val="002060"/>
                </a:solidFill>
                <a:effectLst/>
                <a:uLnTx/>
                <a:uFillTx/>
                <a:latin typeface="Candara" pitchFamily="34" charset="0"/>
                <a:ea typeface="+mn-ea"/>
                <a:cs typeface="+mn-cs"/>
              </a:rPr>
              <a:t> - Closure/ regularisation need not be considered for upgradation and existing </a:t>
            </a:r>
            <a:r>
              <a:rPr kumimoji="0" lang="en-US" sz="2800" b="1" i="0" u="none" strike="noStrike" kern="1200" cap="none" spc="0" normalizeH="0" baseline="0" noProof="0" dirty="0">
                <a:ln>
                  <a:noFill/>
                </a:ln>
                <a:solidFill>
                  <a:srgbClr val="FF0000"/>
                </a:solidFill>
                <a:effectLst/>
                <a:uLnTx/>
                <a:uFillTx/>
                <a:latin typeface="Candara" pitchFamily="34" charset="0"/>
                <a:ea typeface="+mn-ea"/>
                <a:cs typeface="+mn-cs"/>
              </a:rPr>
              <a:t>provision need not be reversed. </a:t>
            </a:r>
          </a:p>
        </p:txBody>
      </p:sp>
      <p:sp>
        <p:nvSpPr>
          <p:cNvPr id="19" name="TextBox 18">
            <a:extLst>
              <a:ext uri="{FF2B5EF4-FFF2-40B4-BE49-F238E27FC236}">
                <a16:creationId xmlns:a16="http://schemas.microsoft.com/office/drawing/2014/main" id="{670E8FFD-9C16-B1CE-01B7-77F9EE6199D8}"/>
              </a:ext>
            </a:extLst>
          </p:cNvPr>
          <p:cNvSpPr txBox="1"/>
          <p:nvPr/>
        </p:nvSpPr>
        <p:spPr>
          <a:xfrm>
            <a:off x="6702684" y="4065879"/>
            <a:ext cx="4724399" cy="1135054"/>
          </a:xfrm>
          <a:prstGeom prst="rect">
            <a:avLst/>
          </a:prstGeom>
          <a:noFill/>
          <a:ln>
            <a:noFill/>
          </a:ln>
        </p:spPr>
        <p:txBody>
          <a:bodyPr wrap="square">
            <a:spAutoFit/>
          </a:body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1F497D">
                    <a:lumMod val="60000"/>
                    <a:lumOff val="40000"/>
                  </a:srgbClr>
                </a:solidFill>
                <a:effectLst/>
                <a:uLnTx/>
                <a:uFillTx/>
                <a:latin typeface="Candara" pitchFamily="34" charset="0"/>
                <a:ea typeface="+mn-ea"/>
                <a:cs typeface="+mn-cs"/>
              </a:rPr>
              <a:t>For TLs, RBI </a:t>
            </a:r>
            <a:r>
              <a:rPr kumimoji="0" lang="en-US" sz="2800" b="1" i="0" u="none" strike="noStrike" kern="1200" cap="none" spc="0" normalizeH="0" baseline="0" noProof="0" dirty="0">
                <a:ln>
                  <a:noFill/>
                </a:ln>
                <a:solidFill>
                  <a:srgbClr val="FF0000"/>
                </a:solidFill>
                <a:effectLst/>
                <a:uLnTx/>
                <a:uFillTx/>
                <a:latin typeface="Candara" pitchFamily="34" charset="0"/>
                <a:ea typeface="+mn-ea"/>
                <a:cs typeface="+mn-cs"/>
              </a:rPr>
              <a:t>reportedly </a:t>
            </a:r>
            <a:r>
              <a:rPr kumimoji="0" lang="en-US" sz="2800" b="1" i="0" u="none" strike="noStrike" kern="1200" cap="none" spc="0" normalizeH="0" baseline="0" noProof="0" dirty="0">
                <a:ln>
                  <a:noFill/>
                </a:ln>
                <a:solidFill>
                  <a:srgbClr val="1F497D">
                    <a:lumMod val="60000"/>
                    <a:lumOff val="40000"/>
                  </a:srgbClr>
                </a:solidFill>
                <a:effectLst/>
                <a:uLnTx/>
                <a:uFillTx/>
                <a:latin typeface="Candara" pitchFamily="34" charset="0"/>
                <a:ea typeface="+mn-ea"/>
                <a:cs typeface="+mn-cs"/>
              </a:rPr>
              <a:t>does not consider upgraded accounts as “divergence” </a:t>
            </a:r>
            <a:endParaRPr kumimoji="0" lang="en-US" sz="2400" b="1"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Candara" pitchFamily="34" charset="0"/>
              <a:ea typeface="+mn-ea"/>
              <a:cs typeface="+mn-cs"/>
            </a:endParaRPr>
          </a:p>
        </p:txBody>
      </p:sp>
    </p:spTree>
    <p:extLst>
      <p:ext uri="{BB962C8B-B14F-4D97-AF65-F5344CB8AC3E}">
        <p14:creationId xmlns:p14="http://schemas.microsoft.com/office/powerpoint/2010/main" val="1591398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down)">
                                      <p:cBhvr>
                                        <p:cTn id="10" dur="500"/>
                                        <p:tgtEl>
                                          <p:spTgt spid="3"/>
                                        </p:tgtEl>
                                      </p:cBhvr>
                                    </p:animEffect>
                                  </p:childTnLst>
                                </p:cTn>
                              </p:par>
                              <p:par>
                                <p:cTn id="11" presetID="22" presetClass="entr" presetSubtype="4" fill="hold" grpId="0" nodeType="withEffect" nodePh="1">
                                  <p:stCondLst>
                                    <p:cond delay="0"/>
                                  </p:stCondLst>
                                  <p:endCondLst>
                                    <p:cond evt="begin" delay="0">
                                      <p:tn val="11"/>
                                    </p:cond>
                                  </p:endCondLst>
                                  <p:childTnLst>
                                    <p:set>
                                      <p:cBhvr>
                                        <p:cTn id="12" dur="1" fill="hold">
                                          <p:stCondLst>
                                            <p:cond delay="0"/>
                                          </p:stCondLst>
                                        </p:cTn>
                                        <p:tgtEl>
                                          <p:spTgt spid="8"/>
                                        </p:tgtEl>
                                        <p:attrNameLst>
                                          <p:attrName>style.visibility</p:attrName>
                                        </p:attrNameLst>
                                      </p:cBhvr>
                                      <p:to>
                                        <p:strVal val="visible"/>
                                      </p:to>
                                    </p:set>
                                    <p:animEffect transition="in" filter="wipe(down)">
                                      <p:cBhvr>
                                        <p:cTn id="13" dur="500"/>
                                        <p:tgtEl>
                                          <p:spTgt spid="8"/>
                                        </p:tgtEl>
                                      </p:cBhvr>
                                    </p:animEffect>
                                  </p:childTnLst>
                                </p:cTn>
                              </p:par>
                              <p:par>
                                <p:cTn id="14" presetID="22" presetClass="entr" presetSubtype="4" fill="hold"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down)">
                                      <p:cBhvr>
                                        <p:cTn id="16" dur="500"/>
                                        <p:tgtEl>
                                          <p:spTgt spid="5"/>
                                        </p:tgtEl>
                                      </p:cBhvr>
                                    </p:animEffect>
                                  </p:childTnLst>
                                </p:cTn>
                              </p:par>
                              <p:par>
                                <p:cTn id="17" presetID="22" presetClass="entr" presetSubtype="4" fill="hold"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ipe(down)">
                                      <p:cBhvr>
                                        <p:cTn id="19" dur="500"/>
                                        <p:tgtEl>
                                          <p:spTgt spid="7"/>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wipe(down)">
                                      <p:cBhvr>
                                        <p:cTn id="22" dur="500"/>
                                        <p:tgtEl>
                                          <p:spTgt spid="13"/>
                                        </p:tgtEl>
                                      </p:cBhvr>
                                    </p:animEffect>
                                  </p:childTnLst>
                                </p:cTn>
                              </p:par>
                              <p:par>
                                <p:cTn id="23" presetID="22" presetClass="entr" presetSubtype="4" fill="hold" grpId="0" nodeType="with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wipe(down)">
                                      <p:cBhvr>
                                        <p:cTn id="25" dur="500"/>
                                        <p:tgtEl>
                                          <p:spTgt spid="15"/>
                                        </p:tgtEl>
                                      </p:cBhvr>
                                    </p:animEffect>
                                  </p:childTnLst>
                                </p:cTn>
                              </p:par>
                              <p:par>
                                <p:cTn id="26" presetID="22" presetClass="entr" presetSubtype="4" fill="hold" grpId="0" nodeType="with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wipe(down)">
                                      <p:cBhvr>
                                        <p:cTn id="28" dur="500"/>
                                        <p:tgtEl>
                                          <p:spTgt spid="17"/>
                                        </p:tgtEl>
                                      </p:cBhvr>
                                    </p:animEffect>
                                  </p:childTnLst>
                                </p:cTn>
                              </p:par>
                              <p:par>
                                <p:cTn id="29" presetID="22" presetClass="entr" presetSubtype="4" fill="hold" grpId="0" nodeType="with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wipe(down)">
                                      <p:cBhvr>
                                        <p:cTn id="31"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8" grpId="0"/>
      <p:bldP spid="13" grpId="0"/>
      <p:bldP spid="15" grpId="0"/>
      <p:bldP spid="17" grpId="0"/>
      <p:bldP spid="19"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srgbClr val="002060"/>
                </a:solidFill>
                <a:effectLst/>
                <a:uLnTx/>
                <a:uFillTx/>
                <a:latin typeface="Candara" panose="020E0502030303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dirty="0">
              <a:ln>
                <a:noFill/>
              </a:ln>
              <a:solidFill>
                <a:srgbClr val="002060"/>
              </a:solidFill>
              <a:effectLst/>
              <a:uLnTx/>
              <a:uFillTx/>
              <a:latin typeface="Candara" panose="020E0502030303020204" pitchFamily="34" charset="0"/>
              <a:ea typeface="+mn-ea"/>
              <a:cs typeface="+mn-cs"/>
            </a:endParaRPr>
          </a:p>
        </p:txBody>
      </p:sp>
      <p:sp>
        <p:nvSpPr>
          <p:cNvPr id="7" name="Rectangle 6"/>
          <p:cNvSpPr/>
          <p:nvPr/>
        </p:nvSpPr>
        <p:spPr>
          <a:xfrm>
            <a:off x="609599" y="1214422"/>
            <a:ext cx="10972799" cy="4786346"/>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Candara" pitchFamily="34" charset="0"/>
                <a:ea typeface="+mn-ea"/>
                <a:cs typeface="+mn-cs"/>
              </a:rPr>
              <a:t>Para 4.2.7.3 -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1" i="0" u="none" strike="noStrike" kern="1200" cap="none" spc="0" normalizeH="0" baseline="0" noProof="0" dirty="0">
              <a:ln>
                <a:noFill/>
              </a:ln>
              <a:solidFill>
                <a:prstClr val="black"/>
              </a:solidFill>
              <a:effectLst/>
              <a:uLnTx/>
              <a:uFillTx/>
              <a:latin typeface="Candara"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E3391D"/>
                </a:solidFill>
                <a:effectLst/>
                <a:uLnTx/>
                <a:uFillTx/>
                <a:latin typeface="Candara" pitchFamily="34" charset="0"/>
                <a:ea typeface="+mn-ea"/>
                <a:cs typeface="+mn-cs"/>
              </a:rPr>
              <a:t>Bills discounted under LC </a:t>
            </a:r>
            <a:r>
              <a:rPr kumimoji="0" lang="en-US" sz="3600" b="1" i="0" u="none" strike="noStrike" kern="1200" cap="none" spc="0" normalizeH="0" baseline="0" noProof="0" dirty="0">
                <a:ln>
                  <a:noFill/>
                </a:ln>
                <a:solidFill>
                  <a:srgbClr val="002060"/>
                </a:solidFill>
                <a:effectLst/>
                <a:uLnTx/>
                <a:uFillTx/>
                <a:latin typeface="Candara" pitchFamily="34" charset="0"/>
                <a:ea typeface="+mn-ea"/>
                <a:cs typeface="+mn-cs"/>
              </a:rPr>
              <a:t>of a borrower </a:t>
            </a:r>
            <a:r>
              <a:rPr kumimoji="0" lang="en-US" sz="3600" b="1" i="0" u="none" strike="noStrike" kern="1200" cap="none" spc="0" normalizeH="0" baseline="0" noProof="0" dirty="0">
                <a:ln>
                  <a:noFill/>
                </a:ln>
                <a:solidFill>
                  <a:srgbClr val="E3391D"/>
                </a:solidFill>
                <a:effectLst/>
                <a:uLnTx/>
                <a:uFillTx/>
                <a:latin typeface="Candara" pitchFamily="34" charset="0"/>
                <a:ea typeface="+mn-ea"/>
                <a:cs typeface="+mn-cs"/>
              </a:rPr>
              <a:t>not NPA </a:t>
            </a:r>
            <a:r>
              <a:rPr kumimoji="0" lang="en-US" sz="3600" b="1" i="0" u="none" strike="noStrike" kern="1200" cap="none" spc="0" normalizeH="0" baseline="0" noProof="0" dirty="0">
                <a:ln>
                  <a:noFill/>
                </a:ln>
                <a:solidFill>
                  <a:srgbClr val="002060"/>
                </a:solidFill>
                <a:effectLst/>
                <a:uLnTx/>
                <a:uFillTx/>
                <a:latin typeface="Candara" pitchFamily="34" charset="0"/>
                <a:ea typeface="+mn-ea"/>
                <a:cs typeface="+mn-cs"/>
              </a:rPr>
              <a:t>even when</a:t>
            </a:r>
            <a:r>
              <a:rPr kumimoji="0" lang="en-US" sz="3600" b="1" i="0" u="none" strike="noStrike" kern="1200" cap="none" spc="0" normalizeH="0" baseline="0" noProof="0" dirty="0">
                <a:ln>
                  <a:noFill/>
                </a:ln>
                <a:solidFill>
                  <a:prstClr val="white"/>
                </a:solidFill>
                <a:effectLst/>
                <a:uLnTx/>
                <a:uFillTx/>
                <a:latin typeface="Candara" pitchFamily="34" charset="0"/>
                <a:ea typeface="+mn-ea"/>
                <a:cs typeface="+mn-cs"/>
              </a:rPr>
              <a:t> </a:t>
            </a:r>
            <a:r>
              <a:rPr kumimoji="0" lang="en-US" sz="3600" b="1" i="0" u="none" strike="noStrike" kern="1200" cap="none" spc="0" normalizeH="0" baseline="0" noProof="0" dirty="0">
                <a:ln>
                  <a:noFill/>
                </a:ln>
                <a:solidFill>
                  <a:srgbClr val="1F497D">
                    <a:lumMod val="60000"/>
                    <a:lumOff val="40000"/>
                  </a:srgbClr>
                </a:solidFill>
                <a:effectLst/>
                <a:uLnTx/>
                <a:uFillTx/>
                <a:latin typeface="Candara" pitchFamily="34" charset="0"/>
                <a:ea typeface="+mn-ea"/>
                <a:cs typeface="+mn-cs"/>
              </a:rPr>
              <a:t>other facilities are NPA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1F497D">
                    <a:lumMod val="50000"/>
                  </a:srgbClr>
                </a:solidFill>
                <a:effectLst/>
                <a:uLnTx/>
                <a:uFillTx/>
                <a:latin typeface="Candara" pitchFamily="34" charset="0"/>
                <a:ea typeface="+mn-ea"/>
                <a:cs typeface="+mn-cs"/>
              </a:rPr>
              <a:t> </a:t>
            </a:r>
            <a:endParaRPr kumimoji="0" lang="en-US" sz="3600" b="0" i="0" u="none" strike="noStrike" kern="1200" cap="none" spc="0" normalizeH="0" baseline="0" noProof="0" dirty="0">
              <a:ln>
                <a:noFill/>
              </a:ln>
              <a:solidFill>
                <a:srgbClr val="1F497D">
                  <a:lumMod val="50000"/>
                </a:srgbClr>
              </a:solidFill>
              <a:effectLst/>
              <a:uLnTx/>
              <a:uFillTx/>
              <a:latin typeface="Candara"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002060"/>
                </a:solidFill>
                <a:effectLst/>
                <a:uLnTx/>
                <a:uFillTx/>
                <a:latin typeface="Candara" pitchFamily="34" charset="0"/>
                <a:ea typeface="+mn-ea"/>
                <a:cs typeface="+mn-cs"/>
              </a:rPr>
              <a:t>(However, if documents are not accepted and </a:t>
            </a:r>
            <a:r>
              <a:rPr kumimoji="0" lang="en-US" sz="3600" b="1" i="0" u="none" strike="noStrike" kern="1200" cap="none" spc="0" normalizeH="0" baseline="0" noProof="0" dirty="0">
                <a:ln>
                  <a:noFill/>
                </a:ln>
                <a:solidFill>
                  <a:srgbClr val="1F497D">
                    <a:lumMod val="60000"/>
                    <a:lumOff val="40000"/>
                  </a:srgbClr>
                </a:solidFill>
                <a:effectLst/>
                <a:uLnTx/>
                <a:uFillTx/>
                <a:latin typeface="Candara" pitchFamily="34" charset="0"/>
                <a:ea typeface="+mn-ea"/>
                <a:cs typeface="+mn-cs"/>
              </a:rPr>
              <a:t>payment not made by bank </a:t>
            </a:r>
            <a:r>
              <a:rPr kumimoji="0" lang="en-US" sz="3600" b="1" i="0" u="none" strike="noStrike" kern="1200" cap="none" spc="0" normalizeH="0" baseline="0" noProof="0" dirty="0">
                <a:ln>
                  <a:noFill/>
                </a:ln>
                <a:solidFill>
                  <a:srgbClr val="1F497D">
                    <a:lumMod val="50000"/>
                  </a:srgbClr>
                </a:solidFill>
                <a:effectLst/>
                <a:uLnTx/>
                <a:uFillTx/>
                <a:latin typeface="Candara" pitchFamily="34" charset="0"/>
                <a:ea typeface="+mn-ea"/>
                <a:cs typeface="+mn-cs"/>
              </a:rPr>
              <a:t>-</a:t>
            </a:r>
            <a:r>
              <a:rPr kumimoji="0" lang="en-US" sz="3600" b="1" i="0" u="none" strike="noStrike" kern="1200" cap="none" spc="0" normalizeH="0" baseline="0" noProof="0" dirty="0">
                <a:ln>
                  <a:noFill/>
                </a:ln>
                <a:solidFill>
                  <a:prstClr val="white"/>
                </a:solidFill>
                <a:effectLst/>
                <a:uLnTx/>
                <a:uFillTx/>
                <a:latin typeface="Candara" pitchFamily="34" charset="0"/>
                <a:ea typeface="+mn-ea"/>
                <a:cs typeface="+mn-cs"/>
              </a:rPr>
              <a:t> </a:t>
            </a:r>
            <a:r>
              <a:rPr kumimoji="0" lang="en-US" sz="3600" b="1" i="0" u="none" strike="noStrike" kern="1200" cap="none" spc="0" normalizeH="0" baseline="0" noProof="0" dirty="0">
                <a:ln>
                  <a:noFill/>
                </a:ln>
                <a:solidFill>
                  <a:srgbClr val="FF0000"/>
                </a:solidFill>
                <a:effectLst/>
                <a:uLnTx/>
                <a:uFillTx/>
                <a:latin typeface="Candara" pitchFamily="34" charset="0"/>
                <a:ea typeface="+mn-ea"/>
                <a:cs typeface="+mn-cs"/>
              </a:rPr>
              <a:t>NPA since the date when other limits were NPA</a:t>
            </a:r>
            <a:r>
              <a:rPr kumimoji="0" lang="en-US" sz="3600" b="1" i="0" u="none" strike="noStrike" kern="1200" cap="none" spc="0" normalizeH="0" baseline="0" noProof="0" dirty="0">
                <a:ln>
                  <a:noFill/>
                </a:ln>
                <a:solidFill>
                  <a:srgbClr val="1F497D">
                    <a:lumMod val="50000"/>
                  </a:srgbClr>
                </a:solidFill>
                <a:effectLst/>
                <a:uLnTx/>
                <a:uFillTx/>
                <a:latin typeface="Candara" pitchFamily="34" charset="0"/>
                <a:ea typeface="+mn-ea"/>
                <a:cs typeface="+mn-cs"/>
              </a:rPr>
              <a:t>)</a:t>
            </a:r>
          </a:p>
        </p:txBody>
      </p:sp>
      <p:sp>
        <p:nvSpPr>
          <p:cNvPr id="5" name="Title 1">
            <a:extLst>
              <a:ext uri="{FF2B5EF4-FFF2-40B4-BE49-F238E27FC236}">
                <a16:creationId xmlns:a16="http://schemas.microsoft.com/office/drawing/2014/main" id="{8EB3CC8C-2E76-4E98-B85B-122F6E2D23C5}"/>
              </a:ext>
            </a:extLst>
          </p:cNvPr>
          <p:cNvSpPr txBox="1">
            <a:spLocks/>
          </p:cNvSpPr>
          <p:nvPr/>
        </p:nvSpPr>
        <p:spPr>
          <a:xfrm>
            <a:off x="733051" y="136645"/>
            <a:ext cx="10972800" cy="728497"/>
          </a:xfrm>
          <a:prstGeom prst="rect">
            <a:avLst/>
          </a:prstGeom>
        </p:spPr>
        <p:txBody>
          <a:bodyPr>
            <a:normAutofit/>
          </a:bodyPr>
          <a:lstStyle>
            <a:lvl1pPr algn="l" defTabSz="914400" rtl="0" eaLnBrk="1" latinLnBrk="0" hangingPunct="1">
              <a:spcBef>
                <a:spcPct val="0"/>
              </a:spcBef>
              <a:buNone/>
              <a:defRPr sz="3200" kern="1200">
                <a:solidFill>
                  <a:schemeClr val="tx1"/>
                </a:solidFill>
                <a:latin typeface="Candara" panose="020E0502030303020204" pitchFamily="34" charset="0"/>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000" b="1" i="0" u="none" strike="noStrike" kern="1200" cap="none" spc="0" normalizeH="0" baseline="0" noProof="0" dirty="0">
                <a:ln>
                  <a:noFill/>
                </a:ln>
                <a:solidFill>
                  <a:srgbClr val="0070C0"/>
                </a:solidFill>
                <a:effectLst/>
                <a:uLnTx/>
                <a:uFillTx/>
                <a:latin typeface="Candara" panose="020E0502030303020204" pitchFamily="34" charset="0"/>
                <a:ea typeface="+mj-ea"/>
                <a:cs typeface="+mj-cs"/>
              </a:rPr>
              <a:t>Exception to “Borrower – Wise” NPA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P spid="5" grpId="0"/>
    </p:bld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0771" name="Rectangle 3"/>
          <p:cNvSpPr>
            <a:spLocks noGrp="1"/>
          </p:cNvSpPr>
          <p:nvPr>
            <p:ph idx="1"/>
          </p:nvPr>
        </p:nvSpPr>
        <p:spPr>
          <a:xfrm>
            <a:off x="571500" y="1295400"/>
            <a:ext cx="10972800" cy="4724400"/>
          </a:xfrm>
          <a:solidFill>
            <a:schemeClr val="bg1"/>
          </a:solidFill>
        </p:spPr>
        <p:txBody>
          <a:bodyPr>
            <a:normAutofit fontScale="92500" lnSpcReduction="10000"/>
          </a:bodyPr>
          <a:lstStyle/>
          <a:p>
            <a:pPr>
              <a:lnSpc>
                <a:spcPct val="90000"/>
              </a:lnSpc>
              <a:buFont typeface="Wingdings 2" pitchFamily="18" charset="2"/>
              <a:buNone/>
            </a:pPr>
            <a:r>
              <a:rPr lang="en-US" sz="4000" dirty="0">
                <a:effectLst>
                  <a:outerShdw blurRad="38100" dist="38100" dir="2700000" algn="tl">
                    <a:srgbClr val="000000">
                      <a:alpha val="43137"/>
                    </a:srgbClr>
                  </a:outerShdw>
                </a:effectLst>
                <a:latin typeface="Rupee Foradian"/>
              </a:rPr>
              <a:t> </a:t>
            </a:r>
          </a:p>
          <a:p>
            <a:pPr algn="ctr">
              <a:lnSpc>
                <a:spcPct val="90000"/>
              </a:lnSpc>
              <a:buFont typeface="Wingdings 2" pitchFamily="18" charset="2"/>
              <a:buNone/>
            </a:pPr>
            <a:r>
              <a:rPr lang="en-US" sz="28700" b="1" dirty="0">
                <a:solidFill>
                  <a:srgbClr val="0000FF"/>
                </a:solidFill>
                <a:effectLst>
                  <a:outerShdw blurRad="38100" dist="38100" dir="2700000" algn="tl">
                    <a:srgbClr val="000000">
                      <a:alpha val="43137"/>
                    </a:srgbClr>
                  </a:outerShdw>
                </a:effectLst>
                <a:latin typeface="Rupee Foradian" pitchFamily="34" charset="0"/>
              </a:rPr>
              <a:t>?</a:t>
            </a:r>
            <a:r>
              <a:rPr lang="en-US" sz="2000" dirty="0">
                <a:latin typeface="Comic Sans MS" pitchFamily="66" charset="0"/>
              </a:rPr>
              <a:t> </a:t>
            </a:r>
          </a:p>
        </p:txBody>
      </p:sp>
      <p:sp>
        <p:nvSpPr>
          <p:cNvPr id="9" name="Slide Number Placeholder 17"/>
          <p:cNvSpPr txBox="1">
            <a:spLocks/>
          </p:cNvSpPr>
          <p:nvPr/>
        </p:nvSpPr>
        <p:spPr>
          <a:xfrm>
            <a:off x="11239500" y="6477000"/>
            <a:ext cx="609600" cy="304800"/>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0176C1F2-587E-42C9-B506-53C0D6E30F46}" type="slidenum">
              <a:rPr kumimoji="0" lang="en-US" sz="1600" b="1"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l" defTabSz="914400" rtl="0" eaLnBrk="1" fontAlgn="base" latinLnBrk="0" hangingPunct="1">
                <a:lnSpc>
                  <a:spcPct val="100000"/>
                </a:lnSpc>
                <a:spcBef>
                  <a:spcPct val="0"/>
                </a:spcBef>
                <a:spcAft>
                  <a:spcPct val="0"/>
                </a:spcAft>
                <a:buClrTx/>
                <a:buSzTx/>
                <a:buFontTx/>
                <a:buNone/>
                <a:tabLst/>
                <a:defRPr/>
              </a:pPr>
              <a:t>22</a:t>
            </a:fld>
            <a:endParaRPr kumimoji="0" lang="en-US" sz="1600" b="1" i="0" u="none" strike="noStrike" kern="1200" cap="none" spc="0" normalizeH="0" baseline="0" noProof="0" dirty="0">
              <a:ln>
                <a:noFill/>
              </a:ln>
              <a:solidFill>
                <a:srgbClr val="000000"/>
              </a:solidFill>
              <a:effectLst/>
              <a:uLnTx/>
              <a:uFillTx/>
              <a:latin typeface="Arial" pitchFamily="34" charset="0"/>
              <a:ea typeface="+mn-ea"/>
              <a:cs typeface="Arial" pitchFamily="34" charset="0"/>
            </a:endParaRPr>
          </a:p>
        </p:txBody>
      </p:sp>
      <p:sp>
        <p:nvSpPr>
          <p:cNvPr id="5" name="Title 1">
            <a:extLst>
              <a:ext uri="{FF2B5EF4-FFF2-40B4-BE49-F238E27FC236}">
                <a16:creationId xmlns:a16="http://schemas.microsoft.com/office/drawing/2014/main" id="{A8F5359A-045E-40DF-9B36-ED3021A46319}"/>
              </a:ext>
            </a:extLst>
          </p:cNvPr>
          <p:cNvSpPr txBox="1">
            <a:spLocks/>
          </p:cNvSpPr>
          <p:nvPr/>
        </p:nvSpPr>
        <p:spPr>
          <a:xfrm>
            <a:off x="571500" y="228600"/>
            <a:ext cx="10972800" cy="728497"/>
          </a:xfrm>
          <a:prstGeom prst="rect">
            <a:avLst/>
          </a:prstGeom>
        </p:spPr>
        <p:txBody>
          <a:bodyPr>
            <a:normAutofit fontScale="62500" lnSpcReduction="20000"/>
          </a:bodyPr>
          <a:lstStyle>
            <a:lvl1pPr algn="l" defTabSz="914400" rtl="0" eaLnBrk="1" latinLnBrk="0" hangingPunct="1">
              <a:spcBef>
                <a:spcPct val="0"/>
              </a:spcBef>
              <a:buNone/>
              <a:defRPr sz="3200" kern="1200">
                <a:solidFill>
                  <a:schemeClr val="tx1"/>
                </a:solidFill>
                <a:latin typeface="Candara" panose="020E0502030303020204" pitchFamily="34" charset="0"/>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000" b="1" i="0" u="none" strike="noStrike" kern="1200" cap="none" spc="0" normalizeH="0" baseline="0" noProof="0" dirty="0">
                <a:ln>
                  <a:noFill/>
                </a:ln>
                <a:solidFill>
                  <a:srgbClr val="0070C0"/>
                </a:solidFill>
                <a:effectLst/>
                <a:uLnTx/>
                <a:uFillTx/>
                <a:latin typeface="Candara" panose="020E0502030303020204" pitchFamily="34" charset="0"/>
                <a:ea typeface="+mj-ea"/>
                <a:cs typeface="+mj-cs"/>
              </a:rPr>
              <a:t>Classification of </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000" b="1" i="0" u="none" strike="noStrike" kern="1200" cap="none" spc="0" normalizeH="0" baseline="0" noProof="0" dirty="0">
                <a:ln>
                  <a:noFill/>
                </a:ln>
                <a:solidFill>
                  <a:srgbClr val="0070C0"/>
                </a:solidFill>
                <a:effectLst/>
                <a:uLnTx/>
                <a:uFillTx/>
                <a:latin typeface="Candara" panose="020E0502030303020204" pitchFamily="34" charset="0"/>
                <a:ea typeface="+mj-ea"/>
                <a:cs typeface="+mj-cs"/>
              </a:rPr>
              <a:t>Associate/ Related Parties</a:t>
            </a:r>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60771">
                                            <p:bg/>
                                          </p:spTgt>
                                        </p:tgtEl>
                                        <p:attrNameLst>
                                          <p:attrName>style.visibility</p:attrName>
                                        </p:attrNameLst>
                                      </p:cBhvr>
                                      <p:to>
                                        <p:strVal val="visible"/>
                                      </p:to>
                                    </p:set>
                                    <p:animEffect transition="in" filter="randombar(horizontal)">
                                      <p:cBhvr>
                                        <p:cTn id="7" dur="500"/>
                                        <p:tgtEl>
                                          <p:spTgt spid="160771">
                                            <p:bg/>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60771">
                                            <p:txEl>
                                              <p:pRg st="0" end="0"/>
                                            </p:txEl>
                                          </p:spTgt>
                                        </p:tgtEl>
                                        <p:attrNameLst>
                                          <p:attrName>style.visibility</p:attrName>
                                        </p:attrNameLst>
                                      </p:cBhvr>
                                      <p:to>
                                        <p:strVal val="visible"/>
                                      </p:to>
                                    </p:set>
                                    <p:animEffect transition="in" filter="randombar(horizontal)">
                                      <p:cBhvr>
                                        <p:cTn id="12" dur="500"/>
                                        <p:tgtEl>
                                          <p:spTgt spid="160771">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60771">
                                            <p:txEl>
                                              <p:pRg st="1" end="1"/>
                                            </p:txEl>
                                          </p:spTgt>
                                        </p:tgtEl>
                                        <p:attrNameLst>
                                          <p:attrName>style.visibility</p:attrName>
                                        </p:attrNameLst>
                                      </p:cBhvr>
                                      <p:to>
                                        <p:strVal val="visible"/>
                                      </p:to>
                                    </p:set>
                                    <p:animEffect transition="in" filter="randombar(horizontal)">
                                      <p:cBhvr>
                                        <p:cTn id="17" dur="500"/>
                                        <p:tgtEl>
                                          <p:spTgt spid="160771">
                                            <p:txEl>
                                              <p:pRg st="1" end="1"/>
                                            </p:txEl>
                                          </p:spTgt>
                                        </p:tgtEl>
                                      </p:cBhvr>
                                    </p:animEffect>
                                  </p:childTnLst>
                                </p:cTn>
                              </p:par>
                              <p:par>
                                <p:cTn id="18" presetID="14" presetClass="entr" presetSubtype="10" fill="hold" grpId="0" nodeType="with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randombar(horizontal)">
                                      <p:cBhvr>
                                        <p:cTn id="20" dur="500"/>
                                        <p:tgtEl>
                                          <p:spTgt spid="9"/>
                                        </p:tgtEl>
                                      </p:cBhvr>
                                    </p:animEffect>
                                  </p:childTnLst>
                                </p:cTn>
                              </p:par>
                              <p:par>
                                <p:cTn id="21" presetID="14" presetClass="entr" presetSubtype="10"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randombar(horizontal)">
                                      <p:cBhvr>
                                        <p:cTn id="2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0771" grpId="0" build="p" animBg="1"/>
      <p:bldP spid="9" grpId="0"/>
      <p:bldP spid="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5"/>
          <p:cNvSpPr txBox="1">
            <a:spLocks/>
          </p:cNvSpPr>
          <p:nvPr/>
        </p:nvSpPr>
        <p:spPr>
          <a:xfrm>
            <a:off x="762000" y="2057400"/>
            <a:ext cx="4800600" cy="2743200"/>
          </a:xfrm>
          <a:prstGeom prst="rect">
            <a:avLst/>
          </a:prstGeom>
          <a:solidFill>
            <a:schemeClr val="bg1"/>
          </a:solidFill>
          <a:ln w="12700">
            <a:solidFill>
              <a:srgbClr val="B4B4B4"/>
            </a:solidFill>
          </a:ln>
        </p:spPr>
        <p:txBody>
          <a:bodyPr wrap="square" lIns="91440" tIns="91440" rIns="91440" bIns="36000"/>
          <a:lstStyle>
            <a:lvl1pPr marL="0" indent="0" algn="l" defTabSz="957263" rtl="0" eaLnBrk="1" fontAlgn="base" hangingPunct="1">
              <a:lnSpc>
                <a:spcPct val="100000"/>
              </a:lnSpc>
              <a:spcBef>
                <a:spcPts val="400"/>
              </a:spcBef>
              <a:spcAft>
                <a:spcPts val="0"/>
              </a:spcAft>
              <a:buFont typeface="Arial" charset="0"/>
              <a:defRPr lang="en-US" sz="1400" kern="1200">
                <a:solidFill>
                  <a:schemeClr val="tx2"/>
                </a:solidFill>
                <a:latin typeface="+mn-lt"/>
                <a:ea typeface="+mn-ea"/>
                <a:cs typeface="+mn-cs"/>
              </a:defRPr>
            </a:lvl1pPr>
            <a:lvl2pPr marL="180000" indent="-180000" algn="l" defTabSz="957263" rtl="0" eaLnBrk="1" fontAlgn="base" hangingPunct="1">
              <a:lnSpc>
                <a:spcPct val="100000"/>
              </a:lnSpc>
              <a:spcBef>
                <a:spcPts val="400"/>
              </a:spcBef>
              <a:spcAft>
                <a:spcPts val="0"/>
              </a:spcAft>
              <a:buFont typeface="Arial" charset="0"/>
              <a:buChar char="•"/>
              <a:defRPr lang="en-US" sz="1400" kern="1200">
                <a:solidFill>
                  <a:schemeClr val="tx2"/>
                </a:solidFill>
                <a:latin typeface="+mn-lt"/>
                <a:ea typeface="+mj-ea"/>
                <a:cs typeface="+mj-cs"/>
              </a:defRPr>
            </a:lvl2pPr>
            <a:lvl3pPr marL="360000" indent="-180000" algn="l" defTabSz="957263" rtl="0" eaLnBrk="1" fontAlgn="base" hangingPunct="1">
              <a:lnSpc>
                <a:spcPct val="100000"/>
              </a:lnSpc>
              <a:spcBef>
                <a:spcPts val="400"/>
              </a:spcBef>
              <a:spcAft>
                <a:spcPts val="0"/>
              </a:spcAft>
              <a:buFont typeface="Arial" charset="0"/>
              <a:buChar char="‒"/>
              <a:defRPr lang="en-US" sz="1200" kern="1200">
                <a:solidFill>
                  <a:schemeClr val="tx2"/>
                </a:solidFill>
                <a:latin typeface="+mn-lt"/>
                <a:ea typeface="+mj-ea"/>
                <a:cs typeface="+mj-cs"/>
              </a:defRPr>
            </a:lvl3pPr>
            <a:lvl4pPr marL="540000" indent="-180000" algn="l" defTabSz="957263" rtl="0" eaLnBrk="1" fontAlgn="base" hangingPunct="1">
              <a:lnSpc>
                <a:spcPct val="100000"/>
              </a:lnSpc>
              <a:spcBef>
                <a:spcPts val="400"/>
              </a:spcBef>
              <a:spcAft>
                <a:spcPts val="0"/>
              </a:spcAft>
              <a:buFont typeface="Arial" charset="0"/>
              <a:buChar char="•"/>
              <a:defRPr lang="en-US" sz="1200" kern="1200">
                <a:solidFill>
                  <a:schemeClr val="tx2"/>
                </a:solidFill>
                <a:latin typeface="+mn-lt"/>
                <a:ea typeface="+mj-ea"/>
                <a:cs typeface="+mj-cs"/>
              </a:defRPr>
            </a:lvl4pPr>
            <a:lvl5pPr marL="720000" indent="-179388" algn="l" defTabSz="957263" rtl="0" eaLnBrk="1" fontAlgn="base" hangingPunct="1">
              <a:lnSpc>
                <a:spcPct val="100000"/>
              </a:lnSpc>
              <a:spcBef>
                <a:spcPts val="400"/>
              </a:spcBef>
              <a:spcAft>
                <a:spcPts val="0"/>
              </a:spcAft>
              <a:buFont typeface="Arial" charset="0"/>
              <a:buChar char="‒"/>
              <a:defRPr lang="en-GB" sz="1200" kern="1200">
                <a:solidFill>
                  <a:schemeClr val="tx2"/>
                </a:solidFill>
                <a:latin typeface="+mn-lt"/>
                <a:ea typeface="+mj-ea"/>
                <a:cs typeface="+mj-cs"/>
              </a:defRPr>
            </a:lvl5pPr>
            <a:lvl6pPr marL="900000" indent="-180000" algn="l" defTabSz="859512" rtl="0" eaLnBrk="1" latinLnBrk="0" hangingPunct="1">
              <a:lnSpc>
                <a:spcPct val="100000"/>
              </a:lnSpc>
              <a:spcBef>
                <a:spcPts val="400"/>
              </a:spcBef>
              <a:spcAft>
                <a:spcPts val="0"/>
              </a:spcAft>
              <a:buFont typeface="Arial" pitchFamily="34" charset="0"/>
              <a:buChar char="•"/>
              <a:defRPr sz="1200" kern="1200" baseline="0">
                <a:solidFill>
                  <a:schemeClr val="accent1"/>
                </a:solidFill>
                <a:latin typeface="+mn-lt"/>
                <a:ea typeface="+mn-ea"/>
                <a:cs typeface="+mn-cs"/>
              </a:defRPr>
            </a:lvl6pPr>
            <a:lvl7pPr marL="1080000" indent="-180000" algn="l" defTabSz="859512" rtl="0" eaLnBrk="1" latinLnBrk="0" hangingPunct="1">
              <a:lnSpc>
                <a:spcPct val="100000"/>
              </a:lnSpc>
              <a:spcBef>
                <a:spcPts val="400"/>
              </a:spcBef>
              <a:spcAft>
                <a:spcPts val="0"/>
              </a:spcAft>
              <a:buFont typeface="Arial" pitchFamily="34" charset="0"/>
              <a:buChar char="‒"/>
              <a:defRPr sz="1200" kern="1200">
                <a:solidFill>
                  <a:schemeClr val="accent1"/>
                </a:solidFill>
                <a:latin typeface="+mn-lt"/>
                <a:ea typeface="+mn-ea"/>
                <a:cs typeface="+mn-cs"/>
              </a:defRPr>
            </a:lvl7pPr>
            <a:lvl8pPr marL="1260000" indent="-180000" algn="l" defTabSz="859512" rtl="0" eaLnBrk="1" latinLnBrk="0" hangingPunct="1">
              <a:lnSpc>
                <a:spcPct val="100000"/>
              </a:lnSpc>
              <a:spcBef>
                <a:spcPts val="400"/>
              </a:spcBef>
              <a:spcAft>
                <a:spcPts val="0"/>
              </a:spcAft>
              <a:buFont typeface="Arial" pitchFamily="34" charset="0"/>
              <a:buChar char="•"/>
              <a:defRPr sz="1200" kern="1200">
                <a:solidFill>
                  <a:schemeClr val="accent1"/>
                </a:solidFill>
                <a:latin typeface="+mn-lt"/>
                <a:ea typeface="+mn-ea"/>
                <a:cs typeface="+mn-cs"/>
              </a:defRPr>
            </a:lvl8pPr>
            <a:lvl9pPr marL="1440000" indent="-180000" algn="l" defTabSz="859512" rtl="0" eaLnBrk="1" latinLnBrk="0" hangingPunct="1">
              <a:lnSpc>
                <a:spcPct val="100000"/>
              </a:lnSpc>
              <a:spcBef>
                <a:spcPts val="400"/>
              </a:spcBef>
              <a:spcAft>
                <a:spcPts val="0"/>
              </a:spcAft>
              <a:buFont typeface="Arial" pitchFamily="34" charset="0"/>
              <a:buChar char="‒"/>
              <a:defRPr sz="1200" kern="1200">
                <a:solidFill>
                  <a:schemeClr val="accent1"/>
                </a:solidFill>
                <a:latin typeface="+mn-lt"/>
                <a:ea typeface="+mn-ea"/>
                <a:cs typeface="+mn-cs"/>
              </a:defRPr>
            </a:lvl9pPr>
          </a:lstStyle>
          <a:p>
            <a:pPr marL="0" marR="0" lvl="0" indent="0" algn="ctr" defTabSz="957263" rtl="0" eaLnBrk="1" fontAlgn="base" latinLnBrk="0" hangingPunct="1">
              <a:lnSpc>
                <a:spcPct val="100000"/>
              </a:lnSpc>
              <a:spcBef>
                <a:spcPts val="400"/>
              </a:spcBef>
              <a:spcAft>
                <a:spcPts val="0"/>
              </a:spcAft>
              <a:buClrTx/>
              <a:buSzTx/>
              <a:buFont typeface="Arial" charset="0"/>
              <a:buNone/>
              <a:tabLst/>
              <a:defRPr/>
            </a:pPr>
            <a:r>
              <a:rPr kumimoji="0" lang="en-US" sz="2800" b="1" i="0" u="none" strike="noStrike" kern="1200" cap="none" spc="0" normalizeH="0" baseline="0" noProof="0" dirty="0">
                <a:ln>
                  <a:noFill/>
                </a:ln>
                <a:solidFill>
                  <a:srgbClr val="0000FF"/>
                </a:solidFill>
                <a:effectLst/>
                <a:uLnTx/>
                <a:uFillTx/>
                <a:latin typeface="Candara" pitchFamily="34" charset="0"/>
                <a:ea typeface="+mn-ea"/>
                <a:cs typeface="Times New Roman" pitchFamily="18" charset="0"/>
              </a:rPr>
              <a:t>Misconception</a:t>
            </a:r>
            <a:r>
              <a:rPr kumimoji="0" lang="en-US" sz="2800" b="0" i="0" u="none" strike="noStrike" kern="1200" cap="none" spc="0" normalizeH="0" baseline="0" noProof="0" dirty="0">
                <a:ln>
                  <a:noFill/>
                </a:ln>
                <a:solidFill>
                  <a:srgbClr val="1F497D"/>
                </a:solidFill>
                <a:effectLst/>
                <a:uLnTx/>
                <a:uFillTx/>
                <a:latin typeface="Candara" pitchFamily="34" charset="0"/>
                <a:ea typeface="+mn-ea"/>
                <a:cs typeface="Times New Roman" pitchFamily="18" charset="0"/>
              </a:rPr>
              <a:t> </a:t>
            </a:r>
            <a:r>
              <a:rPr kumimoji="0" lang="en-US" sz="2800" b="0" i="0" u="none" strike="noStrike" kern="1200" cap="none" spc="0" normalizeH="0" baseline="0" noProof="0" dirty="0">
                <a:ln>
                  <a:noFill/>
                </a:ln>
                <a:solidFill>
                  <a:srgbClr val="002060"/>
                </a:solidFill>
                <a:effectLst/>
                <a:uLnTx/>
                <a:uFillTx/>
                <a:latin typeface="Candara" pitchFamily="34" charset="0"/>
                <a:ea typeface="+mn-ea"/>
                <a:cs typeface="Times New Roman" pitchFamily="18" charset="0"/>
              </a:rPr>
              <a:t>that an account cannot be classified as </a:t>
            </a:r>
            <a:r>
              <a:rPr kumimoji="0" lang="en-US" sz="2800" b="1" i="0" u="none" strike="noStrike" kern="1200" cap="none" spc="0" normalizeH="0" baseline="0" noProof="0" dirty="0">
                <a:ln>
                  <a:noFill/>
                </a:ln>
                <a:solidFill>
                  <a:srgbClr val="0000FF"/>
                </a:solidFill>
                <a:effectLst/>
                <a:uLnTx/>
                <a:uFillTx/>
                <a:latin typeface="Candara" pitchFamily="34" charset="0"/>
                <a:ea typeface="+mn-ea"/>
                <a:cs typeface="Times New Roman" pitchFamily="18" charset="0"/>
              </a:rPr>
              <a:t>STANDARD prior to one year</a:t>
            </a:r>
            <a:r>
              <a:rPr kumimoji="0" lang="en-US" sz="2800" b="0" i="0" u="none" strike="noStrike" kern="1200" cap="none" spc="0" normalizeH="0" baseline="0" noProof="0" dirty="0">
                <a:ln>
                  <a:noFill/>
                </a:ln>
                <a:solidFill>
                  <a:srgbClr val="1F497D"/>
                </a:solidFill>
                <a:effectLst/>
                <a:uLnTx/>
                <a:uFillTx/>
                <a:latin typeface="Candara" pitchFamily="34" charset="0"/>
                <a:ea typeface="+mn-ea"/>
                <a:cs typeface="Times New Roman" pitchFamily="18" charset="0"/>
              </a:rPr>
              <a:t> </a:t>
            </a:r>
            <a:r>
              <a:rPr kumimoji="0" lang="en-US" sz="2800" b="0" i="0" u="none" strike="noStrike" kern="1200" cap="none" spc="0" normalizeH="0" baseline="0" noProof="0" dirty="0">
                <a:ln>
                  <a:noFill/>
                </a:ln>
                <a:solidFill>
                  <a:srgbClr val="002060"/>
                </a:solidFill>
                <a:effectLst/>
                <a:uLnTx/>
                <a:uFillTx/>
                <a:latin typeface="Candara" pitchFamily="34" charset="0"/>
                <a:ea typeface="+mn-ea"/>
                <a:cs typeface="Times New Roman" pitchFamily="18" charset="0"/>
              </a:rPr>
              <a:t>of satisfactory performance</a:t>
            </a:r>
            <a:r>
              <a:rPr kumimoji="0" lang="en-IN" sz="2800" b="1" i="0" u="none" strike="noStrike" kern="1200" cap="none" spc="0" normalizeH="0" baseline="0" noProof="0" dirty="0">
                <a:ln>
                  <a:noFill/>
                </a:ln>
                <a:solidFill>
                  <a:srgbClr val="1F497D"/>
                </a:solidFill>
                <a:effectLst/>
                <a:uLnTx/>
                <a:uFillTx/>
                <a:latin typeface="Candara" pitchFamily="34" charset="0"/>
                <a:ea typeface="+mn-ea"/>
                <a:cs typeface="+mn-cs"/>
              </a:rPr>
              <a:t>.</a:t>
            </a:r>
          </a:p>
        </p:txBody>
      </p:sp>
      <p:sp>
        <p:nvSpPr>
          <p:cNvPr id="12" name="Trapezoid 11"/>
          <p:cNvSpPr/>
          <p:nvPr/>
        </p:nvSpPr>
        <p:spPr>
          <a:xfrm rot="16200000">
            <a:off x="3879900" y="3130500"/>
            <a:ext cx="3975000" cy="609600"/>
          </a:xfrm>
          <a:prstGeom prst="trapezoid">
            <a:avLst>
              <a:gd name="adj" fmla="val 98866"/>
            </a:avLst>
          </a:prstGeom>
          <a:solidFill>
            <a:srgbClr val="D6F5F6"/>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prstClr val="white"/>
              </a:solidFill>
              <a:effectLst/>
              <a:uLnTx/>
              <a:uFillTx/>
              <a:latin typeface="Calibri"/>
              <a:ea typeface="+mn-ea"/>
              <a:cs typeface="+mn-cs"/>
            </a:endParaRPr>
          </a:p>
        </p:txBody>
      </p:sp>
      <p:sp>
        <p:nvSpPr>
          <p:cNvPr id="13" name="Text Placeholder 5"/>
          <p:cNvSpPr txBox="1">
            <a:spLocks/>
          </p:cNvSpPr>
          <p:nvPr/>
        </p:nvSpPr>
        <p:spPr>
          <a:xfrm>
            <a:off x="6155635" y="1447800"/>
            <a:ext cx="5350565" cy="3975000"/>
          </a:xfrm>
          <a:prstGeom prst="rect">
            <a:avLst/>
          </a:prstGeom>
          <a:solidFill>
            <a:schemeClr val="bg1"/>
          </a:solidFill>
          <a:ln w="12700">
            <a:solidFill>
              <a:srgbClr val="B4B4B4"/>
            </a:solidFill>
          </a:ln>
        </p:spPr>
        <p:txBody>
          <a:bodyPr wrap="square" lIns="91440" tIns="91440" rIns="0" bIns="36000"/>
          <a:lstStyle>
            <a:lvl1pPr marL="0" indent="0" algn="l" defTabSz="957263" rtl="0" eaLnBrk="1" fontAlgn="base" hangingPunct="1">
              <a:lnSpc>
                <a:spcPct val="100000"/>
              </a:lnSpc>
              <a:spcBef>
                <a:spcPts val="400"/>
              </a:spcBef>
              <a:spcAft>
                <a:spcPts val="0"/>
              </a:spcAft>
              <a:buFont typeface="Arial" charset="0"/>
              <a:defRPr lang="en-US" sz="1400" kern="1200">
                <a:solidFill>
                  <a:schemeClr val="tx2"/>
                </a:solidFill>
                <a:latin typeface="+mn-lt"/>
                <a:ea typeface="+mn-ea"/>
                <a:cs typeface="+mn-cs"/>
              </a:defRPr>
            </a:lvl1pPr>
            <a:lvl2pPr marL="180000" indent="-180000" algn="l" defTabSz="957263" rtl="0" eaLnBrk="1" fontAlgn="base" hangingPunct="1">
              <a:lnSpc>
                <a:spcPct val="100000"/>
              </a:lnSpc>
              <a:spcBef>
                <a:spcPts val="400"/>
              </a:spcBef>
              <a:spcAft>
                <a:spcPts val="0"/>
              </a:spcAft>
              <a:buFont typeface="Arial" charset="0"/>
              <a:buChar char="•"/>
              <a:defRPr lang="en-US" sz="1400" kern="1200">
                <a:solidFill>
                  <a:schemeClr val="tx2"/>
                </a:solidFill>
                <a:latin typeface="+mn-lt"/>
                <a:ea typeface="+mj-ea"/>
                <a:cs typeface="+mj-cs"/>
              </a:defRPr>
            </a:lvl2pPr>
            <a:lvl3pPr marL="360000" indent="-180000" algn="l" defTabSz="957263" rtl="0" eaLnBrk="1" fontAlgn="base" hangingPunct="1">
              <a:lnSpc>
                <a:spcPct val="100000"/>
              </a:lnSpc>
              <a:spcBef>
                <a:spcPts val="400"/>
              </a:spcBef>
              <a:spcAft>
                <a:spcPts val="0"/>
              </a:spcAft>
              <a:buFont typeface="Arial" charset="0"/>
              <a:buChar char="‒"/>
              <a:defRPr lang="en-US" sz="1200" kern="1200">
                <a:solidFill>
                  <a:schemeClr val="tx2"/>
                </a:solidFill>
                <a:latin typeface="+mn-lt"/>
                <a:ea typeface="+mj-ea"/>
                <a:cs typeface="+mj-cs"/>
              </a:defRPr>
            </a:lvl3pPr>
            <a:lvl4pPr marL="540000" indent="-180000" algn="l" defTabSz="957263" rtl="0" eaLnBrk="1" fontAlgn="base" hangingPunct="1">
              <a:lnSpc>
                <a:spcPct val="100000"/>
              </a:lnSpc>
              <a:spcBef>
                <a:spcPts val="400"/>
              </a:spcBef>
              <a:spcAft>
                <a:spcPts val="0"/>
              </a:spcAft>
              <a:buFont typeface="Arial" charset="0"/>
              <a:buChar char="•"/>
              <a:defRPr lang="en-US" sz="1200" kern="1200">
                <a:solidFill>
                  <a:schemeClr val="tx2"/>
                </a:solidFill>
                <a:latin typeface="+mn-lt"/>
                <a:ea typeface="+mj-ea"/>
                <a:cs typeface="+mj-cs"/>
              </a:defRPr>
            </a:lvl4pPr>
            <a:lvl5pPr marL="720000" indent="-179388" algn="l" defTabSz="957263" rtl="0" eaLnBrk="1" fontAlgn="base" hangingPunct="1">
              <a:lnSpc>
                <a:spcPct val="100000"/>
              </a:lnSpc>
              <a:spcBef>
                <a:spcPts val="400"/>
              </a:spcBef>
              <a:spcAft>
                <a:spcPts val="0"/>
              </a:spcAft>
              <a:buFont typeface="Arial" charset="0"/>
              <a:buChar char="‒"/>
              <a:defRPr lang="en-GB" sz="1200" kern="1200">
                <a:solidFill>
                  <a:schemeClr val="tx2"/>
                </a:solidFill>
                <a:latin typeface="+mn-lt"/>
                <a:ea typeface="+mj-ea"/>
                <a:cs typeface="+mj-cs"/>
              </a:defRPr>
            </a:lvl5pPr>
            <a:lvl6pPr marL="900000" indent="-180000" algn="l" defTabSz="859512" rtl="0" eaLnBrk="1" latinLnBrk="0" hangingPunct="1">
              <a:lnSpc>
                <a:spcPct val="100000"/>
              </a:lnSpc>
              <a:spcBef>
                <a:spcPts val="400"/>
              </a:spcBef>
              <a:spcAft>
                <a:spcPts val="0"/>
              </a:spcAft>
              <a:buFont typeface="Arial" pitchFamily="34" charset="0"/>
              <a:buChar char="•"/>
              <a:defRPr sz="1200" kern="1200" baseline="0">
                <a:solidFill>
                  <a:schemeClr val="accent1"/>
                </a:solidFill>
                <a:latin typeface="+mn-lt"/>
                <a:ea typeface="+mn-ea"/>
                <a:cs typeface="+mn-cs"/>
              </a:defRPr>
            </a:lvl6pPr>
            <a:lvl7pPr marL="1080000" indent="-180000" algn="l" defTabSz="859512" rtl="0" eaLnBrk="1" latinLnBrk="0" hangingPunct="1">
              <a:lnSpc>
                <a:spcPct val="100000"/>
              </a:lnSpc>
              <a:spcBef>
                <a:spcPts val="400"/>
              </a:spcBef>
              <a:spcAft>
                <a:spcPts val="0"/>
              </a:spcAft>
              <a:buFont typeface="Arial" pitchFamily="34" charset="0"/>
              <a:buChar char="‒"/>
              <a:defRPr sz="1200" kern="1200">
                <a:solidFill>
                  <a:schemeClr val="accent1"/>
                </a:solidFill>
                <a:latin typeface="+mn-lt"/>
                <a:ea typeface="+mn-ea"/>
                <a:cs typeface="+mn-cs"/>
              </a:defRPr>
            </a:lvl7pPr>
            <a:lvl8pPr marL="1260000" indent="-180000" algn="l" defTabSz="859512" rtl="0" eaLnBrk="1" latinLnBrk="0" hangingPunct="1">
              <a:lnSpc>
                <a:spcPct val="100000"/>
              </a:lnSpc>
              <a:spcBef>
                <a:spcPts val="400"/>
              </a:spcBef>
              <a:spcAft>
                <a:spcPts val="0"/>
              </a:spcAft>
              <a:buFont typeface="Arial" pitchFamily="34" charset="0"/>
              <a:buChar char="•"/>
              <a:defRPr sz="1200" kern="1200">
                <a:solidFill>
                  <a:schemeClr val="accent1"/>
                </a:solidFill>
                <a:latin typeface="+mn-lt"/>
                <a:ea typeface="+mn-ea"/>
                <a:cs typeface="+mn-cs"/>
              </a:defRPr>
            </a:lvl8pPr>
            <a:lvl9pPr marL="1440000" indent="-180000" algn="l" defTabSz="859512" rtl="0" eaLnBrk="1" latinLnBrk="0" hangingPunct="1">
              <a:lnSpc>
                <a:spcPct val="100000"/>
              </a:lnSpc>
              <a:spcBef>
                <a:spcPts val="400"/>
              </a:spcBef>
              <a:spcAft>
                <a:spcPts val="0"/>
              </a:spcAft>
              <a:buFont typeface="Arial" pitchFamily="34" charset="0"/>
              <a:buChar char="‒"/>
              <a:defRPr sz="1200" kern="1200">
                <a:solidFill>
                  <a:schemeClr val="accent1"/>
                </a:solidFill>
                <a:latin typeface="+mn-lt"/>
                <a:ea typeface="+mn-ea"/>
                <a:cs typeface="+mn-cs"/>
              </a:defRPr>
            </a:lvl9pPr>
          </a:lstStyle>
          <a:p>
            <a:pPr marL="0" marR="0" lvl="0" indent="0" algn="ctr" defTabSz="957263" rtl="0" eaLnBrk="1" fontAlgn="base" latinLnBrk="0" hangingPunct="1">
              <a:lnSpc>
                <a:spcPct val="100000"/>
              </a:lnSpc>
              <a:spcBef>
                <a:spcPts val="400"/>
              </a:spcBef>
              <a:spcAft>
                <a:spcPts val="0"/>
              </a:spcAft>
              <a:buClrTx/>
              <a:buSzTx/>
              <a:buFont typeface="Arial" charset="0"/>
              <a:buNone/>
              <a:tabLst/>
              <a:defRPr/>
            </a:pPr>
            <a:endParaRPr kumimoji="0" lang="en-US" sz="2800" b="0"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Candara" pitchFamily="34" charset="0"/>
              <a:ea typeface="+mn-ea"/>
              <a:cs typeface="Times New Roman" pitchFamily="18" charset="0"/>
            </a:endParaRPr>
          </a:p>
          <a:p>
            <a:pPr marL="0" marR="0" lvl="0" indent="0" algn="ctr" defTabSz="957263" rtl="0" eaLnBrk="1" fontAlgn="base" latinLnBrk="0" hangingPunct="1">
              <a:lnSpc>
                <a:spcPct val="100000"/>
              </a:lnSpc>
              <a:spcBef>
                <a:spcPts val="400"/>
              </a:spcBef>
              <a:spcAft>
                <a:spcPts val="0"/>
              </a:spcAft>
              <a:buClrTx/>
              <a:buSzTx/>
              <a:buFont typeface="Arial" charset="0"/>
              <a:buNone/>
              <a:tabLst/>
              <a:defRPr/>
            </a:pPr>
            <a:r>
              <a:rPr kumimoji="0" lang="en-US" sz="3800" b="1" i="0" u="none" strike="noStrike" kern="1200" cap="none" spc="0" normalizeH="0" baseline="0" noProof="0" dirty="0">
                <a:ln>
                  <a:noFill/>
                </a:ln>
                <a:solidFill>
                  <a:srgbClr val="E3391D"/>
                </a:solidFill>
                <a:effectLst/>
                <a:uLnTx/>
                <a:uFillTx/>
                <a:latin typeface="Candara" pitchFamily="34" charset="0"/>
                <a:ea typeface="+mn-ea"/>
                <a:cs typeface="Times New Roman" pitchFamily="18" charset="0"/>
              </a:rPr>
              <a:t>Only applicable to restructured/ rescheduled accounts after "specified period"</a:t>
            </a:r>
            <a:endParaRPr kumimoji="0" lang="en-IN" sz="3800" b="1" i="0" u="none" strike="noStrike" kern="1200" cap="none" spc="0" normalizeH="0" baseline="0" noProof="0" dirty="0">
              <a:ln>
                <a:noFill/>
              </a:ln>
              <a:solidFill>
                <a:srgbClr val="E3391D"/>
              </a:solidFill>
              <a:effectLst/>
              <a:uLnTx/>
              <a:uFillTx/>
              <a:latin typeface="Candara" pitchFamily="34" charset="0"/>
              <a:ea typeface="+mn-ea"/>
              <a:cs typeface="+mn-cs"/>
            </a:endParaRPr>
          </a:p>
        </p:txBody>
      </p:sp>
      <p:sp>
        <p:nvSpPr>
          <p:cNvPr id="8" name="Slide Number Placeholder 17"/>
          <p:cNvSpPr txBox="1">
            <a:spLocks/>
          </p:cNvSpPr>
          <p:nvPr/>
        </p:nvSpPr>
        <p:spPr>
          <a:xfrm>
            <a:off x="11355511" y="6407737"/>
            <a:ext cx="609600" cy="304800"/>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0176C1F2-587E-42C9-B506-53C0D6E30F46}" type="slidenum">
              <a:rPr kumimoji="0" lang="en-US" sz="1600" b="1"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l" defTabSz="914400" rtl="0" eaLnBrk="1" fontAlgn="base" latinLnBrk="0" hangingPunct="1">
                <a:lnSpc>
                  <a:spcPct val="100000"/>
                </a:lnSpc>
                <a:spcBef>
                  <a:spcPct val="0"/>
                </a:spcBef>
                <a:spcAft>
                  <a:spcPct val="0"/>
                </a:spcAft>
                <a:buClrTx/>
                <a:buSzTx/>
                <a:buFontTx/>
                <a:buNone/>
                <a:tabLst/>
                <a:defRPr/>
              </a:pPr>
              <a:t>23</a:t>
            </a:fld>
            <a:endParaRPr kumimoji="0" lang="en-US" sz="1600" b="1" i="0" u="none" strike="noStrike" kern="1200" cap="none" spc="0" normalizeH="0" baseline="0" noProof="0" dirty="0">
              <a:ln>
                <a:noFill/>
              </a:ln>
              <a:solidFill>
                <a:srgbClr val="000000"/>
              </a:solidFill>
              <a:effectLst/>
              <a:uLnTx/>
              <a:uFillTx/>
              <a:latin typeface="Arial" pitchFamily="34" charset="0"/>
              <a:ea typeface="+mn-ea"/>
              <a:cs typeface="Arial" pitchFamily="34" charset="0"/>
            </a:endParaRPr>
          </a:p>
        </p:txBody>
      </p:sp>
      <p:sp>
        <p:nvSpPr>
          <p:cNvPr id="7" name="Title 1">
            <a:extLst>
              <a:ext uri="{FF2B5EF4-FFF2-40B4-BE49-F238E27FC236}">
                <a16:creationId xmlns:a16="http://schemas.microsoft.com/office/drawing/2014/main" id="{F03D9E86-FB08-4028-B818-19AF54587541}"/>
              </a:ext>
            </a:extLst>
          </p:cNvPr>
          <p:cNvSpPr txBox="1">
            <a:spLocks/>
          </p:cNvSpPr>
          <p:nvPr/>
        </p:nvSpPr>
        <p:spPr>
          <a:xfrm>
            <a:off x="687511" y="297863"/>
            <a:ext cx="10972800" cy="728497"/>
          </a:xfrm>
          <a:prstGeom prst="rect">
            <a:avLst/>
          </a:prstGeom>
        </p:spPr>
        <p:txBody>
          <a:bodyPr>
            <a:normAutofit/>
          </a:bodyPr>
          <a:lstStyle>
            <a:lvl1pPr algn="l" defTabSz="914400" rtl="0" eaLnBrk="1" latinLnBrk="0" hangingPunct="1">
              <a:spcBef>
                <a:spcPct val="0"/>
              </a:spcBef>
              <a:buNone/>
              <a:defRPr sz="3200" kern="1200">
                <a:solidFill>
                  <a:schemeClr val="tx1"/>
                </a:solidFill>
                <a:latin typeface="Candara" panose="020E0502030303020204" pitchFamily="34" charset="0"/>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000" b="1" i="0" u="none" strike="noStrike" kern="1200" cap="none" spc="0" normalizeH="0" baseline="0" noProof="0" dirty="0">
                <a:ln>
                  <a:noFill/>
                </a:ln>
                <a:solidFill>
                  <a:srgbClr val="0070C0"/>
                </a:solidFill>
                <a:effectLst/>
                <a:uLnTx/>
                <a:uFillTx/>
                <a:latin typeface="Candara" panose="020E0502030303020204" pitchFamily="34" charset="0"/>
                <a:ea typeface="+mj-ea"/>
                <a:cs typeface="+mj-cs"/>
              </a:rPr>
              <a:t>Time Limit for upgradation</a:t>
            </a:r>
          </a:p>
        </p:txBody>
      </p:sp>
    </p:spTree>
  </p:cSld>
  <p:clrMapOvr>
    <a:masterClrMapping/>
  </p:clrMapOvr>
  <p:transition spd="med">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randombar(horizontal)">
                                      <p:cBhvr>
                                        <p:cTn id="7" dur="500"/>
                                        <p:tgtEl>
                                          <p:spTgt spid="11"/>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randombar(horizontal)">
                                      <p:cBhvr>
                                        <p:cTn id="10" dur="500"/>
                                        <p:tgtEl>
                                          <p:spTgt spid="12"/>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randombar(horizontal)">
                                      <p:cBhvr>
                                        <p:cTn id="13" dur="500"/>
                                        <p:tgtEl>
                                          <p:spTgt spid="13"/>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randombar(horizontal)">
                                      <p:cBhvr>
                                        <p:cTn id="16" dur="500"/>
                                        <p:tgtEl>
                                          <p:spTgt spid="8"/>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randombar(horizontal)">
                                      <p:cBhvr>
                                        <p:cTn id="1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P spid="8" grpId="0"/>
      <p:bldP spid="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txBox="1">
            <a:spLocks/>
          </p:cNvSpPr>
          <p:nvPr>
            <p:custDataLst>
              <p:tags r:id="rId1"/>
            </p:custDataLst>
          </p:nvPr>
        </p:nvSpPr>
        <p:spPr>
          <a:xfrm>
            <a:off x="609600" y="1065611"/>
            <a:ext cx="5072098" cy="839166"/>
          </a:xfrm>
          <a:prstGeom prst="rect">
            <a:avLst/>
          </a:prstGeom>
          <a:solidFill>
            <a:srgbClr val="F3FEFF"/>
          </a:solidFill>
          <a:ln>
            <a:solidFill>
              <a:schemeClr val="bg1"/>
            </a:solidFill>
          </a:ln>
          <a:effectLst>
            <a:outerShdw blurRad="50800" dist="38100" dir="5400000" algn="t" rotWithShape="0">
              <a:prstClr val="black">
                <a:alpha val="40000"/>
              </a:prstClr>
            </a:outerShdw>
          </a:effectLst>
        </p:spPr>
        <p:txBody>
          <a:bodyPr wrap="square" lIns="91440" tIns="36000" rIns="36000" bIns="36000" anchor="ctr"/>
          <a:lstStyle>
            <a:lvl1pPr marL="0" indent="0" algn="l" defTabSz="957263" rtl="0" eaLnBrk="1" fontAlgn="base" hangingPunct="1">
              <a:lnSpc>
                <a:spcPct val="100000"/>
              </a:lnSpc>
              <a:spcBef>
                <a:spcPts val="400"/>
              </a:spcBef>
              <a:spcAft>
                <a:spcPts val="0"/>
              </a:spcAft>
              <a:buFont typeface="Arial" charset="0"/>
              <a:defRPr lang="en-US" sz="1400" kern="1200">
                <a:solidFill>
                  <a:schemeClr val="tx2"/>
                </a:solidFill>
                <a:latin typeface="+mn-lt"/>
                <a:ea typeface="+mn-ea"/>
                <a:cs typeface="+mn-cs"/>
              </a:defRPr>
            </a:lvl1pPr>
            <a:lvl2pPr marL="180000" indent="-180000" algn="l" defTabSz="957263" rtl="0" eaLnBrk="1" fontAlgn="base" hangingPunct="1">
              <a:lnSpc>
                <a:spcPct val="100000"/>
              </a:lnSpc>
              <a:spcBef>
                <a:spcPts val="400"/>
              </a:spcBef>
              <a:spcAft>
                <a:spcPts val="0"/>
              </a:spcAft>
              <a:buFont typeface="Arial" charset="0"/>
              <a:buChar char="•"/>
              <a:defRPr lang="en-US" sz="1400" kern="1200">
                <a:solidFill>
                  <a:schemeClr val="tx2"/>
                </a:solidFill>
                <a:latin typeface="+mn-lt"/>
                <a:ea typeface="+mj-ea"/>
                <a:cs typeface="+mj-cs"/>
              </a:defRPr>
            </a:lvl2pPr>
            <a:lvl3pPr marL="360000" indent="-180000" algn="l" defTabSz="957263" rtl="0" eaLnBrk="1" fontAlgn="base" hangingPunct="1">
              <a:lnSpc>
                <a:spcPct val="100000"/>
              </a:lnSpc>
              <a:spcBef>
                <a:spcPts val="400"/>
              </a:spcBef>
              <a:spcAft>
                <a:spcPts val="0"/>
              </a:spcAft>
              <a:buFont typeface="Arial" charset="0"/>
              <a:buChar char="‒"/>
              <a:defRPr lang="en-US" sz="1200" kern="1200">
                <a:solidFill>
                  <a:schemeClr val="tx2"/>
                </a:solidFill>
                <a:latin typeface="+mn-lt"/>
                <a:ea typeface="+mj-ea"/>
                <a:cs typeface="+mj-cs"/>
              </a:defRPr>
            </a:lvl3pPr>
            <a:lvl4pPr marL="540000" indent="-180000" algn="l" defTabSz="957263" rtl="0" eaLnBrk="1" fontAlgn="base" hangingPunct="1">
              <a:lnSpc>
                <a:spcPct val="100000"/>
              </a:lnSpc>
              <a:spcBef>
                <a:spcPts val="400"/>
              </a:spcBef>
              <a:spcAft>
                <a:spcPts val="0"/>
              </a:spcAft>
              <a:buFont typeface="Arial" charset="0"/>
              <a:buChar char="•"/>
              <a:defRPr lang="en-US" sz="1200" kern="1200">
                <a:solidFill>
                  <a:schemeClr val="tx2"/>
                </a:solidFill>
                <a:latin typeface="+mn-lt"/>
                <a:ea typeface="+mj-ea"/>
                <a:cs typeface="+mj-cs"/>
              </a:defRPr>
            </a:lvl4pPr>
            <a:lvl5pPr marL="720000" indent="-179388" algn="l" defTabSz="957263" rtl="0" eaLnBrk="1" fontAlgn="base" hangingPunct="1">
              <a:lnSpc>
                <a:spcPct val="100000"/>
              </a:lnSpc>
              <a:spcBef>
                <a:spcPts val="400"/>
              </a:spcBef>
              <a:spcAft>
                <a:spcPts val="0"/>
              </a:spcAft>
              <a:buFont typeface="Arial" charset="0"/>
              <a:buChar char="‒"/>
              <a:defRPr lang="en-GB" sz="1200" kern="1200">
                <a:solidFill>
                  <a:schemeClr val="tx2"/>
                </a:solidFill>
                <a:latin typeface="+mn-lt"/>
                <a:ea typeface="+mj-ea"/>
                <a:cs typeface="+mj-cs"/>
              </a:defRPr>
            </a:lvl5pPr>
            <a:lvl6pPr marL="900000" indent="-180000" algn="l" defTabSz="859512" rtl="0" eaLnBrk="1" latinLnBrk="0" hangingPunct="1">
              <a:lnSpc>
                <a:spcPct val="100000"/>
              </a:lnSpc>
              <a:spcBef>
                <a:spcPts val="400"/>
              </a:spcBef>
              <a:spcAft>
                <a:spcPts val="0"/>
              </a:spcAft>
              <a:buFont typeface="Arial" pitchFamily="34" charset="0"/>
              <a:buChar char="•"/>
              <a:defRPr sz="1200" kern="1200" baseline="0">
                <a:solidFill>
                  <a:schemeClr val="accent1"/>
                </a:solidFill>
                <a:latin typeface="+mn-lt"/>
                <a:ea typeface="+mn-ea"/>
                <a:cs typeface="+mn-cs"/>
              </a:defRPr>
            </a:lvl6pPr>
            <a:lvl7pPr marL="1080000" indent="-180000" algn="l" defTabSz="859512" rtl="0" eaLnBrk="1" latinLnBrk="0" hangingPunct="1">
              <a:lnSpc>
                <a:spcPct val="100000"/>
              </a:lnSpc>
              <a:spcBef>
                <a:spcPts val="400"/>
              </a:spcBef>
              <a:spcAft>
                <a:spcPts val="0"/>
              </a:spcAft>
              <a:buFont typeface="Arial" pitchFamily="34" charset="0"/>
              <a:buChar char="‒"/>
              <a:defRPr sz="1200" kern="1200">
                <a:solidFill>
                  <a:schemeClr val="accent1"/>
                </a:solidFill>
                <a:latin typeface="+mn-lt"/>
                <a:ea typeface="+mn-ea"/>
                <a:cs typeface="+mn-cs"/>
              </a:defRPr>
            </a:lvl7pPr>
            <a:lvl8pPr marL="1260000" indent="-180000" algn="l" defTabSz="859512" rtl="0" eaLnBrk="1" latinLnBrk="0" hangingPunct="1">
              <a:lnSpc>
                <a:spcPct val="100000"/>
              </a:lnSpc>
              <a:spcBef>
                <a:spcPts val="400"/>
              </a:spcBef>
              <a:spcAft>
                <a:spcPts val="0"/>
              </a:spcAft>
              <a:buFont typeface="Arial" pitchFamily="34" charset="0"/>
              <a:buChar char="•"/>
              <a:defRPr sz="1200" kern="1200">
                <a:solidFill>
                  <a:schemeClr val="accent1"/>
                </a:solidFill>
                <a:latin typeface="+mn-lt"/>
                <a:ea typeface="+mn-ea"/>
                <a:cs typeface="+mn-cs"/>
              </a:defRPr>
            </a:lvl8pPr>
            <a:lvl9pPr marL="1440000" indent="-180000" algn="l" defTabSz="859512" rtl="0" eaLnBrk="1" latinLnBrk="0" hangingPunct="1">
              <a:lnSpc>
                <a:spcPct val="100000"/>
              </a:lnSpc>
              <a:spcBef>
                <a:spcPts val="400"/>
              </a:spcBef>
              <a:spcAft>
                <a:spcPts val="0"/>
              </a:spcAft>
              <a:buFont typeface="Arial" pitchFamily="34" charset="0"/>
              <a:buChar char="‒"/>
              <a:defRPr sz="1200" kern="1200">
                <a:solidFill>
                  <a:schemeClr val="accent1"/>
                </a:solidFill>
                <a:latin typeface="+mn-lt"/>
                <a:ea typeface="+mn-ea"/>
                <a:cs typeface="+mn-cs"/>
              </a:defRPr>
            </a:lvl9pPr>
          </a:lstStyle>
          <a:p>
            <a:pPr marL="0" marR="0" lvl="0" indent="0" algn="just" defTabSz="957263" rtl="0" eaLnBrk="1" fontAlgn="base" latinLnBrk="0" hangingPunct="1">
              <a:lnSpc>
                <a:spcPct val="90000"/>
              </a:lnSpc>
              <a:spcBef>
                <a:spcPts val="400"/>
              </a:spcBef>
              <a:spcAft>
                <a:spcPts val="0"/>
              </a:spcAft>
              <a:buClrTx/>
              <a:buSzTx/>
              <a:buFont typeface="Arial" charset="0"/>
              <a:buNone/>
              <a:tabLst/>
              <a:defRPr/>
            </a:pPr>
            <a:r>
              <a:rPr kumimoji="0" lang="en-US" sz="2800" b="1" i="0" u="none" strike="noStrike" kern="1200" cap="none" spc="0" normalizeH="0" baseline="0" noProof="0" dirty="0">
                <a:ln>
                  <a:noFill/>
                </a:ln>
                <a:solidFill>
                  <a:srgbClr val="1F497D">
                    <a:lumMod val="60000"/>
                    <a:lumOff val="40000"/>
                  </a:srgbClr>
                </a:solidFill>
                <a:effectLst/>
                <a:uLnTx/>
                <a:uFillTx/>
                <a:latin typeface="Candara" pitchFamily="34" charset="0"/>
                <a:ea typeface="+mn-ea"/>
                <a:cs typeface="Times New Roman" pitchFamily="18" charset="0"/>
              </a:rPr>
              <a:t>State Govt. guaranteed</a:t>
            </a:r>
            <a:r>
              <a:rPr kumimoji="0" lang="en-US" sz="2800" b="0" i="0" u="none" strike="noStrike" kern="1200" cap="none" spc="0" normalizeH="0" baseline="0" noProof="0" dirty="0">
                <a:ln>
                  <a:noFill/>
                </a:ln>
                <a:solidFill>
                  <a:srgbClr val="1F497D">
                    <a:lumMod val="60000"/>
                    <a:lumOff val="40000"/>
                  </a:srgbClr>
                </a:solidFill>
                <a:effectLst/>
                <a:uLnTx/>
                <a:uFillTx/>
                <a:latin typeface="Candara" pitchFamily="34" charset="0"/>
                <a:ea typeface="+mn-ea"/>
                <a:cs typeface="Times New Roman" pitchFamily="18" charset="0"/>
              </a:rPr>
              <a:t> </a:t>
            </a:r>
            <a:r>
              <a:rPr kumimoji="0" lang="en-US" sz="2800" b="0" i="0" u="none" strike="noStrike" kern="1200" cap="none" spc="0" normalizeH="0" baseline="0" noProof="0" dirty="0">
                <a:ln>
                  <a:noFill/>
                </a:ln>
                <a:solidFill>
                  <a:srgbClr val="002060"/>
                </a:solidFill>
                <a:effectLst/>
                <a:uLnTx/>
                <a:uFillTx/>
                <a:latin typeface="Candara" pitchFamily="34" charset="0"/>
                <a:ea typeface="+mn-ea"/>
                <a:cs typeface="Times New Roman" pitchFamily="18" charset="0"/>
              </a:rPr>
              <a:t>– Normal NPA norms</a:t>
            </a:r>
          </a:p>
        </p:txBody>
      </p:sp>
      <p:grpSp>
        <p:nvGrpSpPr>
          <p:cNvPr id="2" name="Group 7"/>
          <p:cNvGrpSpPr>
            <a:grpSpLocks/>
          </p:cNvGrpSpPr>
          <p:nvPr>
            <p:custDataLst>
              <p:tags r:id="rId2"/>
            </p:custDataLst>
          </p:nvPr>
        </p:nvGrpSpPr>
        <p:grpSpPr bwMode="auto">
          <a:xfrm flipV="1">
            <a:off x="1371600" y="1904777"/>
            <a:ext cx="500066" cy="857255"/>
            <a:chOff x="4073" y="2750"/>
            <a:chExt cx="408" cy="363"/>
          </a:xfrm>
        </p:grpSpPr>
        <p:sp>
          <p:nvSpPr>
            <p:cNvPr id="8" name="Line 8"/>
            <p:cNvSpPr>
              <a:spLocks noChangeShapeType="1"/>
            </p:cNvSpPr>
            <p:nvPr/>
          </p:nvSpPr>
          <p:spPr bwMode="auto">
            <a:xfrm flipV="1">
              <a:off x="4073" y="2750"/>
              <a:ext cx="0" cy="363"/>
            </a:xfrm>
            <a:prstGeom prst="line">
              <a:avLst/>
            </a:prstGeom>
            <a:ln>
              <a:headEnd/>
              <a:tailEnd/>
            </a:ln>
          </p:spPr>
          <p:style>
            <a:lnRef idx="1">
              <a:schemeClr val="dk1"/>
            </a:lnRef>
            <a:fillRef idx="0">
              <a:schemeClr val="dk1"/>
            </a:fillRef>
            <a:effectRef idx="0">
              <a:schemeClr val="dk1"/>
            </a:effectRef>
            <a:fontRef idx="minor">
              <a:schemeClr val="tx1"/>
            </a:fontRef>
          </p:style>
          <p:txBody>
            <a:bodyPr lIns="36000" tIns="36000" rIns="36000" bIns="3600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9" name="Line 9"/>
            <p:cNvSpPr>
              <a:spLocks noChangeShapeType="1"/>
            </p:cNvSpPr>
            <p:nvPr/>
          </p:nvSpPr>
          <p:spPr bwMode="auto">
            <a:xfrm>
              <a:off x="4073" y="2750"/>
              <a:ext cx="408" cy="0"/>
            </a:xfrm>
            <a:prstGeom prst="line">
              <a:avLst/>
            </a:prstGeom>
            <a:ln>
              <a:headEnd/>
              <a:tailEnd type="triangle" w="med" len="med"/>
            </a:ln>
          </p:spPr>
          <p:style>
            <a:lnRef idx="1">
              <a:schemeClr val="dk1"/>
            </a:lnRef>
            <a:fillRef idx="0">
              <a:schemeClr val="dk1"/>
            </a:fillRef>
            <a:effectRef idx="0">
              <a:schemeClr val="dk1"/>
            </a:effectRef>
            <a:fontRef idx="minor">
              <a:schemeClr val="tx1"/>
            </a:fontRef>
          </p:style>
          <p:txBody>
            <a:bodyPr lIns="36000" tIns="36000" rIns="36000" bIns="3600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grpSp>
      <p:sp>
        <p:nvSpPr>
          <p:cNvPr id="10" name="Rectangle 9"/>
          <p:cNvSpPr/>
          <p:nvPr/>
        </p:nvSpPr>
        <p:spPr>
          <a:xfrm>
            <a:off x="4779133" y="3298195"/>
            <a:ext cx="2633734" cy="261610"/>
          </a:xfrm>
          <a:prstGeom prst="rect">
            <a:avLst/>
          </a:prstGeom>
        </p:spPr>
        <p:txBody>
          <a:bodyPr wrap="none">
            <a:spAutoFit/>
          </a:bodyPr>
          <a:lstStyle/>
          <a:p>
            <a:pPr marL="539496" marR="0" lvl="2" indent="-265176" algn="l" defTabSz="914400" rtl="0" eaLnBrk="1" fontAlgn="auto" latinLnBrk="0" hangingPunct="1">
              <a:lnSpc>
                <a:spcPct val="100000"/>
              </a:lnSpc>
              <a:spcBef>
                <a:spcPts val="600"/>
              </a:spcBef>
              <a:spcAft>
                <a:spcPts val="0"/>
              </a:spcAft>
              <a:buClrTx/>
              <a:buSzTx/>
              <a:buFontTx/>
              <a:buNone/>
              <a:tabLst/>
              <a:defRPr/>
            </a:pPr>
            <a:r>
              <a:rPr kumimoji="0" lang="en-US" sz="1100" b="0" i="0" u="none" strike="noStrike" kern="1200" cap="none" spc="0" normalizeH="0" baseline="0" noProof="0" dirty="0">
                <a:ln>
                  <a:noFill/>
                </a:ln>
                <a:solidFill>
                  <a:prstClr val="white"/>
                </a:solidFill>
                <a:effectLst/>
                <a:uLnTx/>
                <a:uFillTx/>
                <a:latin typeface="Calibri"/>
                <a:ea typeface="+mn-ea"/>
                <a:cs typeface="+mn-cs"/>
              </a:rPr>
              <a:t>This is second level bullet dummy text</a:t>
            </a:r>
          </a:p>
        </p:txBody>
      </p:sp>
      <p:sp>
        <p:nvSpPr>
          <p:cNvPr id="11" name="Text Placeholder 5"/>
          <p:cNvSpPr txBox="1">
            <a:spLocks/>
          </p:cNvSpPr>
          <p:nvPr/>
        </p:nvSpPr>
        <p:spPr>
          <a:xfrm>
            <a:off x="1871665" y="2269304"/>
            <a:ext cx="6434131" cy="1084175"/>
          </a:xfrm>
          <a:prstGeom prst="rect">
            <a:avLst/>
          </a:prstGeom>
          <a:solidFill>
            <a:schemeClr val="bg1">
              <a:lumMod val="95000"/>
            </a:schemeClr>
          </a:solidFill>
          <a:ln>
            <a:solidFill>
              <a:schemeClr val="bg1"/>
            </a:solidFill>
          </a:ln>
          <a:effectLst>
            <a:outerShdw blurRad="50800" dist="38100" dir="5400000" algn="t" rotWithShape="0">
              <a:prstClr val="black">
                <a:alpha val="40000"/>
              </a:prstClr>
            </a:outerShdw>
          </a:effectLst>
        </p:spPr>
        <p:txBody>
          <a:bodyPr wrap="square" lIns="91440" tIns="36000" rIns="36000" bIns="36000" anchor="ctr"/>
          <a:lstStyle>
            <a:lvl1pPr marL="0" indent="0" algn="l" defTabSz="957263" rtl="0" eaLnBrk="1" fontAlgn="base" hangingPunct="1">
              <a:lnSpc>
                <a:spcPct val="100000"/>
              </a:lnSpc>
              <a:spcBef>
                <a:spcPts val="400"/>
              </a:spcBef>
              <a:spcAft>
                <a:spcPts val="0"/>
              </a:spcAft>
              <a:buFont typeface="Arial" charset="0"/>
              <a:defRPr lang="en-US" sz="1400" kern="1200">
                <a:solidFill>
                  <a:schemeClr val="tx2"/>
                </a:solidFill>
                <a:latin typeface="+mn-lt"/>
                <a:ea typeface="+mn-ea"/>
                <a:cs typeface="+mn-cs"/>
              </a:defRPr>
            </a:lvl1pPr>
            <a:lvl2pPr marL="180000" indent="-180000" algn="l" defTabSz="957263" rtl="0" eaLnBrk="1" fontAlgn="base" hangingPunct="1">
              <a:lnSpc>
                <a:spcPct val="100000"/>
              </a:lnSpc>
              <a:spcBef>
                <a:spcPts val="400"/>
              </a:spcBef>
              <a:spcAft>
                <a:spcPts val="0"/>
              </a:spcAft>
              <a:buFont typeface="Arial" charset="0"/>
              <a:buChar char="•"/>
              <a:defRPr lang="en-US" sz="1400" kern="1200">
                <a:solidFill>
                  <a:schemeClr val="tx2"/>
                </a:solidFill>
                <a:latin typeface="+mn-lt"/>
                <a:ea typeface="+mj-ea"/>
                <a:cs typeface="+mj-cs"/>
              </a:defRPr>
            </a:lvl2pPr>
            <a:lvl3pPr marL="360000" indent="-180000" algn="l" defTabSz="957263" rtl="0" eaLnBrk="1" fontAlgn="base" hangingPunct="1">
              <a:lnSpc>
                <a:spcPct val="100000"/>
              </a:lnSpc>
              <a:spcBef>
                <a:spcPts val="400"/>
              </a:spcBef>
              <a:spcAft>
                <a:spcPts val="0"/>
              </a:spcAft>
              <a:buFont typeface="Arial" charset="0"/>
              <a:buChar char="‒"/>
              <a:defRPr lang="en-US" sz="1200" kern="1200">
                <a:solidFill>
                  <a:schemeClr val="tx2"/>
                </a:solidFill>
                <a:latin typeface="+mn-lt"/>
                <a:ea typeface="+mj-ea"/>
                <a:cs typeface="+mj-cs"/>
              </a:defRPr>
            </a:lvl3pPr>
            <a:lvl4pPr marL="540000" indent="-180000" algn="l" defTabSz="957263" rtl="0" eaLnBrk="1" fontAlgn="base" hangingPunct="1">
              <a:lnSpc>
                <a:spcPct val="100000"/>
              </a:lnSpc>
              <a:spcBef>
                <a:spcPts val="400"/>
              </a:spcBef>
              <a:spcAft>
                <a:spcPts val="0"/>
              </a:spcAft>
              <a:buFont typeface="Arial" charset="0"/>
              <a:buChar char="•"/>
              <a:defRPr lang="en-US" sz="1200" kern="1200">
                <a:solidFill>
                  <a:schemeClr val="tx2"/>
                </a:solidFill>
                <a:latin typeface="+mn-lt"/>
                <a:ea typeface="+mj-ea"/>
                <a:cs typeface="+mj-cs"/>
              </a:defRPr>
            </a:lvl4pPr>
            <a:lvl5pPr marL="720000" indent="-179388" algn="l" defTabSz="957263" rtl="0" eaLnBrk="1" fontAlgn="base" hangingPunct="1">
              <a:lnSpc>
                <a:spcPct val="100000"/>
              </a:lnSpc>
              <a:spcBef>
                <a:spcPts val="400"/>
              </a:spcBef>
              <a:spcAft>
                <a:spcPts val="0"/>
              </a:spcAft>
              <a:buFont typeface="Arial" charset="0"/>
              <a:buChar char="‒"/>
              <a:defRPr lang="en-GB" sz="1200" kern="1200">
                <a:solidFill>
                  <a:schemeClr val="tx2"/>
                </a:solidFill>
                <a:latin typeface="+mn-lt"/>
                <a:ea typeface="+mj-ea"/>
                <a:cs typeface="+mj-cs"/>
              </a:defRPr>
            </a:lvl5pPr>
            <a:lvl6pPr marL="900000" indent="-180000" algn="l" defTabSz="859512" rtl="0" eaLnBrk="1" latinLnBrk="0" hangingPunct="1">
              <a:lnSpc>
                <a:spcPct val="100000"/>
              </a:lnSpc>
              <a:spcBef>
                <a:spcPts val="400"/>
              </a:spcBef>
              <a:spcAft>
                <a:spcPts val="0"/>
              </a:spcAft>
              <a:buFont typeface="Arial" pitchFamily="34" charset="0"/>
              <a:buChar char="•"/>
              <a:defRPr sz="1200" kern="1200" baseline="0">
                <a:solidFill>
                  <a:schemeClr val="accent1"/>
                </a:solidFill>
                <a:latin typeface="+mn-lt"/>
                <a:ea typeface="+mn-ea"/>
                <a:cs typeface="+mn-cs"/>
              </a:defRPr>
            </a:lvl6pPr>
            <a:lvl7pPr marL="1080000" indent="-180000" algn="l" defTabSz="859512" rtl="0" eaLnBrk="1" latinLnBrk="0" hangingPunct="1">
              <a:lnSpc>
                <a:spcPct val="100000"/>
              </a:lnSpc>
              <a:spcBef>
                <a:spcPts val="400"/>
              </a:spcBef>
              <a:spcAft>
                <a:spcPts val="0"/>
              </a:spcAft>
              <a:buFont typeface="Arial" pitchFamily="34" charset="0"/>
              <a:buChar char="‒"/>
              <a:defRPr sz="1200" kern="1200">
                <a:solidFill>
                  <a:schemeClr val="accent1"/>
                </a:solidFill>
                <a:latin typeface="+mn-lt"/>
                <a:ea typeface="+mn-ea"/>
                <a:cs typeface="+mn-cs"/>
              </a:defRPr>
            </a:lvl7pPr>
            <a:lvl8pPr marL="1260000" indent="-180000" algn="l" defTabSz="859512" rtl="0" eaLnBrk="1" latinLnBrk="0" hangingPunct="1">
              <a:lnSpc>
                <a:spcPct val="100000"/>
              </a:lnSpc>
              <a:spcBef>
                <a:spcPts val="400"/>
              </a:spcBef>
              <a:spcAft>
                <a:spcPts val="0"/>
              </a:spcAft>
              <a:buFont typeface="Arial" pitchFamily="34" charset="0"/>
              <a:buChar char="•"/>
              <a:defRPr sz="1200" kern="1200">
                <a:solidFill>
                  <a:schemeClr val="accent1"/>
                </a:solidFill>
                <a:latin typeface="+mn-lt"/>
                <a:ea typeface="+mn-ea"/>
                <a:cs typeface="+mn-cs"/>
              </a:defRPr>
            </a:lvl8pPr>
            <a:lvl9pPr marL="1440000" indent="-180000" algn="l" defTabSz="859512" rtl="0" eaLnBrk="1" latinLnBrk="0" hangingPunct="1">
              <a:lnSpc>
                <a:spcPct val="100000"/>
              </a:lnSpc>
              <a:spcBef>
                <a:spcPts val="400"/>
              </a:spcBef>
              <a:spcAft>
                <a:spcPts val="0"/>
              </a:spcAft>
              <a:buFont typeface="Arial" pitchFamily="34" charset="0"/>
              <a:buChar char="‒"/>
              <a:defRPr sz="1200" kern="1200">
                <a:solidFill>
                  <a:schemeClr val="accent1"/>
                </a:solidFill>
                <a:latin typeface="+mn-lt"/>
                <a:ea typeface="+mn-ea"/>
                <a:cs typeface="+mn-cs"/>
              </a:defRPr>
            </a:lvl9pPr>
          </a:lstStyle>
          <a:p>
            <a:pPr marL="0" marR="0" lvl="0" indent="0" algn="just" defTabSz="957263" rtl="0" eaLnBrk="1" fontAlgn="base" latinLnBrk="0" hangingPunct="1">
              <a:lnSpc>
                <a:spcPct val="100000"/>
              </a:lnSpc>
              <a:spcBef>
                <a:spcPts val="400"/>
              </a:spcBef>
              <a:spcAft>
                <a:spcPts val="0"/>
              </a:spcAft>
              <a:buClrTx/>
              <a:buSzTx/>
              <a:buFont typeface="Arial" charset="0"/>
              <a:buNone/>
              <a:tabLst/>
              <a:defRPr/>
            </a:pPr>
            <a:endParaRPr kumimoji="0" lang="en-US" sz="2400" b="0" i="0" u="none" strike="noStrike" kern="1200" cap="none" spc="0" normalizeH="0" baseline="0" noProof="0" dirty="0">
              <a:ln>
                <a:noFill/>
              </a:ln>
              <a:solidFill>
                <a:srgbClr val="1F497D">
                  <a:lumMod val="60000"/>
                  <a:lumOff val="40000"/>
                </a:srgbClr>
              </a:solidFill>
              <a:effectLst/>
              <a:uLnTx/>
              <a:uFillTx/>
              <a:latin typeface="Candara" pitchFamily="34" charset="0"/>
              <a:ea typeface="+mn-ea"/>
              <a:cs typeface="Tahoma" pitchFamily="34" charset="0"/>
            </a:endParaRPr>
          </a:p>
          <a:p>
            <a:pPr marL="0" marR="0" lvl="0" indent="0" algn="just" defTabSz="957263" rtl="0" eaLnBrk="1" fontAlgn="base" latinLnBrk="0" hangingPunct="1">
              <a:lnSpc>
                <a:spcPct val="100000"/>
              </a:lnSpc>
              <a:spcBef>
                <a:spcPts val="400"/>
              </a:spcBef>
              <a:spcAft>
                <a:spcPts val="0"/>
              </a:spcAft>
              <a:buClrTx/>
              <a:buSzTx/>
              <a:buFont typeface="Arial" charset="0"/>
              <a:buNone/>
              <a:tabLst/>
              <a:defRPr/>
            </a:pPr>
            <a:r>
              <a:rPr kumimoji="0" lang="en-US" sz="2400" b="1" i="0" u="none" strike="noStrike" kern="1200" cap="none" spc="0" normalizeH="0" baseline="0" noProof="0" dirty="0">
                <a:ln>
                  <a:noFill/>
                </a:ln>
                <a:solidFill>
                  <a:srgbClr val="1F497D">
                    <a:lumMod val="60000"/>
                    <a:lumOff val="40000"/>
                  </a:srgbClr>
                </a:solidFill>
                <a:effectLst/>
                <a:uLnTx/>
                <a:uFillTx/>
                <a:latin typeface="Candara" pitchFamily="34" charset="0"/>
                <a:ea typeface="+mn-ea"/>
                <a:cs typeface="Times New Roman" pitchFamily="18" charset="0"/>
              </a:rPr>
              <a:t>Central Govt. guaranteed :</a:t>
            </a:r>
            <a:r>
              <a:rPr kumimoji="0" lang="en-US" sz="2400" b="0" i="0" u="none" strike="noStrike" kern="1200" cap="none" spc="0" normalizeH="0" baseline="0" noProof="0" dirty="0">
                <a:ln>
                  <a:noFill/>
                </a:ln>
                <a:solidFill>
                  <a:srgbClr val="1F497D">
                    <a:lumMod val="60000"/>
                    <a:lumOff val="40000"/>
                  </a:srgbClr>
                </a:solidFill>
                <a:effectLst/>
                <a:uLnTx/>
                <a:uFillTx/>
                <a:latin typeface="Candara" pitchFamily="34" charset="0"/>
                <a:ea typeface="+mn-ea"/>
                <a:cs typeface="Times New Roman" pitchFamily="18" charset="0"/>
              </a:rPr>
              <a:t> </a:t>
            </a:r>
            <a:r>
              <a:rPr kumimoji="0" lang="en-US" sz="2400" b="0" i="0" u="none" strike="noStrike" kern="1200" cap="none" spc="0" normalizeH="0" baseline="0" noProof="0" dirty="0">
                <a:ln>
                  <a:noFill/>
                </a:ln>
                <a:solidFill>
                  <a:srgbClr val="002060"/>
                </a:solidFill>
                <a:effectLst/>
                <a:uLnTx/>
                <a:uFillTx/>
                <a:latin typeface="Candara" pitchFamily="34" charset="0"/>
                <a:ea typeface="+mn-ea"/>
                <a:cs typeface="Times New Roman" pitchFamily="18" charset="0"/>
              </a:rPr>
              <a:t>NPA if BG has been “invoked” and CG "repudiates" the guarantee.</a:t>
            </a:r>
            <a:endParaRPr kumimoji="0" lang="en-US" sz="2400" b="0" i="0" u="none" strike="noStrike" kern="1200" cap="none" spc="0" normalizeH="0" baseline="0" noProof="0" dirty="0">
              <a:ln>
                <a:noFill/>
              </a:ln>
              <a:solidFill>
                <a:prstClr val="black"/>
              </a:solidFill>
              <a:effectLst/>
              <a:uLnTx/>
              <a:uFillTx/>
              <a:latin typeface="Candara" pitchFamily="34" charset="0"/>
              <a:ea typeface="+mn-ea"/>
              <a:cs typeface="Tahoma" pitchFamily="34" charset="0"/>
            </a:endParaRPr>
          </a:p>
          <a:p>
            <a:pPr marL="274320" marR="0" lvl="1" indent="-274320" algn="l" defTabSz="957263" rtl="0" eaLnBrk="1" fontAlgn="base" latinLnBrk="0" hangingPunct="1">
              <a:lnSpc>
                <a:spcPct val="100000"/>
              </a:lnSpc>
              <a:spcBef>
                <a:spcPts val="600"/>
              </a:spcBef>
              <a:spcAft>
                <a:spcPts val="0"/>
              </a:spcAft>
              <a:buClrTx/>
              <a:buSzTx/>
              <a:buFont typeface="Arial" charset="0"/>
              <a:buChar char="•"/>
              <a:tabLst/>
              <a:defRPr/>
            </a:pPr>
            <a:endParaRPr kumimoji="0" lang="en-US" sz="2400" b="0" i="0" u="none" strike="noStrike" kern="1200" cap="none" spc="0" normalizeH="0" baseline="0" noProof="0" dirty="0">
              <a:ln>
                <a:noFill/>
              </a:ln>
              <a:solidFill>
                <a:prstClr val="black"/>
              </a:solidFill>
              <a:effectLst/>
              <a:uLnTx/>
              <a:uFillTx/>
              <a:latin typeface="Candara" pitchFamily="34" charset="0"/>
              <a:ea typeface="+mj-ea"/>
              <a:cs typeface="+mj-cs"/>
            </a:endParaRPr>
          </a:p>
        </p:txBody>
      </p:sp>
      <p:sp>
        <p:nvSpPr>
          <p:cNvPr id="12" name="Text Placeholder 5"/>
          <p:cNvSpPr txBox="1">
            <a:spLocks/>
          </p:cNvSpPr>
          <p:nvPr>
            <p:custDataLst>
              <p:tags r:id="rId3"/>
            </p:custDataLst>
          </p:nvPr>
        </p:nvSpPr>
        <p:spPr>
          <a:xfrm>
            <a:off x="4586319" y="3857628"/>
            <a:ext cx="5653096" cy="932778"/>
          </a:xfrm>
          <a:prstGeom prst="rect">
            <a:avLst/>
          </a:prstGeom>
          <a:solidFill>
            <a:srgbClr val="F3FEFF"/>
          </a:solidFill>
          <a:ln>
            <a:solidFill>
              <a:schemeClr val="bg1"/>
            </a:solidFill>
          </a:ln>
          <a:effectLst>
            <a:outerShdw blurRad="50800" dist="38100" dir="5400000" algn="t" rotWithShape="0">
              <a:prstClr val="black">
                <a:alpha val="40000"/>
              </a:prstClr>
            </a:outerShdw>
          </a:effectLst>
        </p:spPr>
        <p:txBody>
          <a:bodyPr wrap="square" lIns="91440" tIns="36000" rIns="36000" bIns="36000" anchor="ctr"/>
          <a:lstStyle>
            <a:lvl1pPr marL="0" indent="0" algn="l" defTabSz="957263" rtl="0" eaLnBrk="1" fontAlgn="base" hangingPunct="1">
              <a:lnSpc>
                <a:spcPct val="100000"/>
              </a:lnSpc>
              <a:spcBef>
                <a:spcPts val="400"/>
              </a:spcBef>
              <a:spcAft>
                <a:spcPts val="0"/>
              </a:spcAft>
              <a:buFont typeface="Arial" charset="0"/>
              <a:defRPr lang="en-US" sz="1400" kern="1200">
                <a:solidFill>
                  <a:schemeClr val="tx2"/>
                </a:solidFill>
                <a:latin typeface="+mn-lt"/>
                <a:ea typeface="+mn-ea"/>
                <a:cs typeface="+mn-cs"/>
              </a:defRPr>
            </a:lvl1pPr>
            <a:lvl2pPr marL="180000" indent="-180000" algn="l" defTabSz="957263" rtl="0" eaLnBrk="1" fontAlgn="base" hangingPunct="1">
              <a:lnSpc>
                <a:spcPct val="100000"/>
              </a:lnSpc>
              <a:spcBef>
                <a:spcPts val="400"/>
              </a:spcBef>
              <a:spcAft>
                <a:spcPts val="0"/>
              </a:spcAft>
              <a:buFont typeface="Arial" charset="0"/>
              <a:buChar char="•"/>
              <a:defRPr lang="en-US" sz="1400" kern="1200">
                <a:solidFill>
                  <a:schemeClr val="tx2"/>
                </a:solidFill>
                <a:latin typeface="+mn-lt"/>
                <a:ea typeface="+mj-ea"/>
                <a:cs typeface="+mj-cs"/>
              </a:defRPr>
            </a:lvl2pPr>
            <a:lvl3pPr marL="360000" indent="-180000" algn="l" defTabSz="957263" rtl="0" eaLnBrk="1" fontAlgn="base" hangingPunct="1">
              <a:lnSpc>
                <a:spcPct val="100000"/>
              </a:lnSpc>
              <a:spcBef>
                <a:spcPts val="400"/>
              </a:spcBef>
              <a:spcAft>
                <a:spcPts val="0"/>
              </a:spcAft>
              <a:buFont typeface="Arial" charset="0"/>
              <a:buChar char="‒"/>
              <a:defRPr lang="en-US" sz="1200" kern="1200">
                <a:solidFill>
                  <a:schemeClr val="tx2"/>
                </a:solidFill>
                <a:latin typeface="+mn-lt"/>
                <a:ea typeface="+mj-ea"/>
                <a:cs typeface="+mj-cs"/>
              </a:defRPr>
            </a:lvl3pPr>
            <a:lvl4pPr marL="540000" indent="-180000" algn="l" defTabSz="957263" rtl="0" eaLnBrk="1" fontAlgn="base" hangingPunct="1">
              <a:lnSpc>
                <a:spcPct val="100000"/>
              </a:lnSpc>
              <a:spcBef>
                <a:spcPts val="400"/>
              </a:spcBef>
              <a:spcAft>
                <a:spcPts val="0"/>
              </a:spcAft>
              <a:buFont typeface="Arial" charset="0"/>
              <a:buChar char="•"/>
              <a:defRPr lang="en-US" sz="1200" kern="1200">
                <a:solidFill>
                  <a:schemeClr val="tx2"/>
                </a:solidFill>
                <a:latin typeface="+mn-lt"/>
                <a:ea typeface="+mj-ea"/>
                <a:cs typeface="+mj-cs"/>
              </a:defRPr>
            </a:lvl4pPr>
            <a:lvl5pPr marL="720000" indent="-179388" algn="l" defTabSz="957263" rtl="0" eaLnBrk="1" fontAlgn="base" hangingPunct="1">
              <a:lnSpc>
                <a:spcPct val="100000"/>
              </a:lnSpc>
              <a:spcBef>
                <a:spcPts val="400"/>
              </a:spcBef>
              <a:spcAft>
                <a:spcPts val="0"/>
              </a:spcAft>
              <a:buFont typeface="Arial" charset="0"/>
              <a:buChar char="‒"/>
              <a:defRPr lang="en-GB" sz="1200" kern="1200">
                <a:solidFill>
                  <a:schemeClr val="tx2"/>
                </a:solidFill>
                <a:latin typeface="+mn-lt"/>
                <a:ea typeface="+mj-ea"/>
                <a:cs typeface="+mj-cs"/>
              </a:defRPr>
            </a:lvl5pPr>
            <a:lvl6pPr marL="900000" indent="-180000" algn="l" defTabSz="859512" rtl="0" eaLnBrk="1" latinLnBrk="0" hangingPunct="1">
              <a:lnSpc>
                <a:spcPct val="100000"/>
              </a:lnSpc>
              <a:spcBef>
                <a:spcPts val="400"/>
              </a:spcBef>
              <a:spcAft>
                <a:spcPts val="0"/>
              </a:spcAft>
              <a:buFont typeface="Arial" pitchFamily="34" charset="0"/>
              <a:buChar char="•"/>
              <a:defRPr sz="1200" kern="1200" baseline="0">
                <a:solidFill>
                  <a:schemeClr val="accent1"/>
                </a:solidFill>
                <a:latin typeface="+mn-lt"/>
                <a:ea typeface="+mn-ea"/>
                <a:cs typeface="+mn-cs"/>
              </a:defRPr>
            </a:lvl6pPr>
            <a:lvl7pPr marL="1080000" indent="-180000" algn="l" defTabSz="859512" rtl="0" eaLnBrk="1" latinLnBrk="0" hangingPunct="1">
              <a:lnSpc>
                <a:spcPct val="100000"/>
              </a:lnSpc>
              <a:spcBef>
                <a:spcPts val="400"/>
              </a:spcBef>
              <a:spcAft>
                <a:spcPts val="0"/>
              </a:spcAft>
              <a:buFont typeface="Arial" pitchFamily="34" charset="0"/>
              <a:buChar char="‒"/>
              <a:defRPr sz="1200" kern="1200">
                <a:solidFill>
                  <a:schemeClr val="accent1"/>
                </a:solidFill>
                <a:latin typeface="+mn-lt"/>
                <a:ea typeface="+mn-ea"/>
                <a:cs typeface="+mn-cs"/>
              </a:defRPr>
            </a:lvl7pPr>
            <a:lvl8pPr marL="1260000" indent="-180000" algn="l" defTabSz="859512" rtl="0" eaLnBrk="1" latinLnBrk="0" hangingPunct="1">
              <a:lnSpc>
                <a:spcPct val="100000"/>
              </a:lnSpc>
              <a:spcBef>
                <a:spcPts val="400"/>
              </a:spcBef>
              <a:spcAft>
                <a:spcPts val="0"/>
              </a:spcAft>
              <a:buFont typeface="Arial" pitchFamily="34" charset="0"/>
              <a:buChar char="•"/>
              <a:defRPr sz="1200" kern="1200">
                <a:solidFill>
                  <a:schemeClr val="accent1"/>
                </a:solidFill>
                <a:latin typeface="+mn-lt"/>
                <a:ea typeface="+mn-ea"/>
                <a:cs typeface="+mn-cs"/>
              </a:defRPr>
            </a:lvl8pPr>
            <a:lvl9pPr marL="1440000" indent="-180000" algn="l" defTabSz="859512" rtl="0" eaLnBrk="1" latinLnBrk="0" hangingPunct="1">
              <a:lnSpc>
                <a:spcPct val="100000"/>
              </a:lnSpc>
              <a:spcBef>
                <a:spcPts val="400"/>
              </a:spcBef>
              <a:spcAft>
                <a:spcPts val="0"/>
              </a:spcAft>
              <a:buFont typeface="Arial" pitchFamily="34" charset="0"/>
              <a:buChar char="‒"/>
              <a:defRPr sz="1200" kern="1200">
                <a:solidFill>
                  <a:schemeClr val="accent1"/>
                </a:solidFill>
                <a:latin typeface="+mn-lt"/>
                <a:ea typeface="+mn-ea"/>
                <a:cs typeface="+mn-cs"/>
              </a:defRPr>
            </a:lvl9pPr>
          </a:lstStyle>
          <a:p>
            <a:pPr marL="0" marR="0" lvl="0" indent="0" algn="just" defTabSz="957263" rtl="0" eaLnBrk="1" fontAlgn="base" latinLnBrk="0" hangingPunct="1">
              <a:lnSpc>
                <a:spcPct val="90000"/>
              </a:lnSpc>
              <a:spcBef>
                <a:spcPts val="400"/>
              </a:spcBef>
              <a:spcAft>
                <a:spcPts val="0"/>
              </a:spcAft>
              <a:buClrTx/>
              <a:buSzTx/>
              <a:buFont typeface="Arial" charset="0"/>
              <a:buNone/>
              <a:tabLst/>
              <a:defRPr/>
            </a:pPr>
            <a:r>
              <a:rPr kumimoji="0" lang="en-US" sz="2800" b="1" i="0" u="none" strike="noStrike" kern="1200" cap="none" spc="0" normalizeH="0" baseline="0" noProof="0" dirty="0">
                <a:ln>
                  <a:noFill/>
                </a:ln>
                <a:solidFill>
                  <a:srgbClr val="1F497D">
                    <a:lumMod val="60000"/>
                    <a:lumOff val="40000"/>
                  </a:srgbClr>
                </a:solidFill>
                <a:effectLst/>
                <a:uLnTx/>
                <a:uFillTx/>
                <a:latin typeface="Candara" pitchFamily="34" charset="0"/>
                <a:ea typeface="+mn-ea"/>
                <a:cs typeface="Times New Roman" pitchFamily="18" charset="0"/>
              </a:rPr>
              <a:t>Income</a:t>
            </a:r>
            <a:r>
              <a:rPr kumimoji="0" lang="en-US" sz="2800" b="0" i="0" u="none" strike="noStrike" kern="1200" cap="none" spc="0" normalizeH="0" baseline="0" noProof="0" dirty="0">
                <a:ln>
                  <a:noFill/>
                </a:ln>
                <a:solidFill>
                  <a:srgbClr val="33CC33"/>
                </a:solidFill>
                <a:effectLst/>
                <a:uLnTx/>
                <a:uFillTx/>
                <a:latin typeface="Candara" pitchFamily="34" charset="0"/>
                <a:ea typeface="+mn-ea"/>
                <a:cs typeface="Times New Roman" pitchFamily="18" charset="0"/>
              </a:rPr>
              <a:t> </a:t>
            </a:r>
            <a:r>
              <a:rPr kumimoji="0" lang="en-US" sz="2800" b="0" i="0" u="none" strike="noStrike" kern="1200" cap="none" spc="0" normalizeH="0" baseline="0" noProof="0" dirty="0">
                <a:ln>
                  <a:noFill/>
                </a:ln>
                <a:solidFill>
                  <a:srgbClr val="002060"/>
                </a:solidFill>
                <a:effectLst/>
                <a:uLnTx/>
                <a:uFillTx/>
                <a:latin typeface="Candara" pitchFamily="34" charset="0"/>
                <a:ea typeface="+mn-ea"/>
                <a:cs typeface="Times New Roman" pitchFamily="18" charset="0"/>
              </a:rPr>
              <a:t>to be </a:t>
            </a:r>
            <a:r>
              <a:rPr kumimoji="0" lang="en-US" sz="2800" b="1" i="0" u="none" strike="noStrike" kern="1200" cap="none" spc="0" normalizeH="0" baseline="0" noProof="0" dirty="0">
                <a:ln>
                  <a:noFill/>
                </a:ln>
                <a:solidFill>
                  <a:srgbClr val="1F497D">
                    <a:lumMod val="60000"/>
                    <a:lumOff val="40000"/>
                  </a:srgbClr>
                </a:solidFill>
                <a:effectLst/>
                <a:uLnTx/>
                <a:uFillTx/>
                <a:latin typeface="Candara" pitchFamily="34" charset="0"/>
                <a:ea typeface="+mn-ea"/>
                <a:cs typeface="Times New Roman" pitchFamily="18" charset="0"/>
              </a:rPr>
              <a:t>recognized only on realization</a:t>
            </a:r>
            <a:r>
              <a:rPr kumimoji="0" lang="en-US" sz="2800" b="0" i="0" u="none" strike="noStrike" kern="1200" cap="none" spc="0" normalizeH="0" baseline="0" noProof="0" dirty="0">
                <a:ln>
                  <a:noFill/>
                </a:ln>
                <a:solidFill>
                  <a:srgbClr val="1F497D">
                    <a:lumMod val="60000"/>
                    <a:lumOff val="40000"/>
                  </a:srgbClr>
                </a:solidFill>
                <a:effectLst/>
                <a:uLnTx/>
                <a:uFillTx/>
                <a:latin typeface="Candara" pitchFamily="34" charset="0"/>
                <a:ea typeface="+mn-ea"/>
                <a:cs typeface="Times New Roman" pitchFamily="18" charset="0"/>
              </a:rPr>
              <a:t> </a:t>
            </a:r>
            <a:r>
              <a:rPr kumimoji="0" lang="en-US" sz="2800" b="0" i="0" u="none" strike="noStrike" kern="1200" cap="none" spc="0" normalizeH="0" baseline="0" noProof="0" dirty="0">
                <a:ln>
                  <a:noFill/>
                </a:ln>
                <a:solidFill>
                  <a:srgbClr val="002060"/>
                </a:solidFill>
                <a:effectLst/>
                <a:uLnTx/>
                <a:uFillTx/>
                <a:latin typeface="Candara" pitchFamily="34" charset="0"/>
                <a:ea typeface="+mn-ea"/>
                <a:cs typeface="Times New Roman" pitchFamily="18" charset="0"/>
              </a:rPr>
              <a:t>in both cases</a:t>
            </a:r>
          </a:p>
        </p:txBody>
      </p:sp>
      <p:sp>
        <p:nvSpPr>
          <p:cNvPr id="13" name="Text Placeholder 5"/>
          <p:cNvSpPr txBox="1">
            <a:spLocks/>
          </p:cNvSpPr>
          <p:nvPr>
            <p:custDataLst>
              <p:tags r:id="rId4"/>
            </p:custDataLst>
          </p:nvPr>
        </p:nvSpPr>
        <p:spPr>
          <a:xfrm>
            <a:off x="6096000" y="5332212"/>
            <a:ext cx="5410196" cy="923395"/>
          </a:xfrm>
          <a:prstGeom prst="rect">
            <a:avLst/>
          </a:prstGeom>
          <a:solidFill>
            <a:schemeClr val="bg1">
              <a:lumMod val="95000"/>
            </a:schemeClr>
          </a:solidFill>
          <a:ln>
            <a:solidFill>
              <a:schemeClr val="bg1"/>
            </a:solidFill>
          </a:ln>
          <a:effectLst>
            <a:outerShdw blurRad="50800" dist="38100" dir="5400000" algn="t" rotWithShape="0">
              <a:prstClr val="black">
                <a:alpha val="40000"/>
              </a:prstClr>
            </a:outerShdw>
          </a:effectLst>
        </p:spPr>
        <p:txBody>
          <a:bodyPr wrap="square" lIns="91440" tIns="36000" rIns="36000" bIns="36000" anchor="ctr"/>
          <a:lstStyle>
            <a:lvl1pPr marL="0" indent="0" algn="l" defTabSz="957263" rtl="0" eaLnBrk="1" fontAlgn="base" hangingPunct="1">
              <a:lnSpc>
                <a:spcPct val="100000"/>
              </a:lnSpc>
              <a:spcBef>
                <a:spcPts val="400"/>
              </a:spcBef>
              <a:spcAft>
                <a:spcPts val="0"/>
              </a:spcAft>
              <a:buFont typeface="Arial" charset="0"/>
              <a:defRPr lang="en-US" sz="1400" kern="1200">
                <a:solidFill>
                  <a:schemeClr val="tx2"/>
                </a:solidFill>
                <a:latin typeface="+mn-lt"/>
                <a:ea typeface="+mn-ea"/>
                <a:cs typeface="+mn-cs"/>
              </a:defRPr>
            </a:lvl1pPr>
            <a:lvl2pPr marL="180000" indent="-180000" algn="l" defTabSz="957263" rtl="0" eaLnBrk="1" fontAlgn="base" hangingPunct="1">
              <a:lnSpc>
                <a:spcPct val="100000"/>
              </a:lnSpc>
              <a:spcBef>
                <a:spcPts val="400"/>
              </a:spcBef>
              <a:spcAft>
                <a:spcPts val="0"/>
              </a:spcAft>
              <a:buFont typeface="Arial" charset="0"/>
              <a:buChar char="•"/>
              <a:defRPr lang="en-US" sz="1400" kern="1200">
                <a:solidFill>
                  <a:schemeClr val="tx2"/>
                </a:solidFill>
                <a:latin typeface="+mn-lt"/>
                <a:ea typeface="+mj-ea"/>
                <a:cs typeface="+mj-cs"/>
              </a:defRPr>
            </a:lvl2pPr>
            <a:lvl3pPr marL="360000" indent="-180000" algn="l" defTabSz="957263" rtl="0" eaLnBrk="1" fontAlgn="base" hangingPunct="1">
              <a:lnSpc>
                <a:spcPct val="100000"/>
              </a:lnSpc>
              <a:spcBef>
                <a:spcPts val="400"/>
              </a:spcBef>
              <a:spcAft>
                <a:spcPts val="0"/>
              </a:spcAft>
              <a:buFont typeface="Arial" charset="0"/>
              <a:buChar char="‒"/>
              <a:defRPr lang="en-US" sz="1200" kern="1200">
                <a:solidFill>
                  <a:schemeClr val="tx2"/>
                </a:solidFill>
                <a:latin typeface="+mn-lt"/>
                <a:ea typeface="+mj-ea"/>
                <a:cs typeface="+mj-cs"/>
              </a:defRPr>
            </a:lvl3pPr>
            <a:lvl4pPr marL="540000" indent="-180000" algn="l" defTabSz="957263" rtl="0" eaLnBrk="1" fontAlgn="base" hangingPunct="1">
              <a:lnSpc>
                <a:spcPct val="100000"/>
              </a:lnSpc>
              <a:spcBef>
                <a:spcPts val="400"/>
              </a:spcBef>
              <a:spcAft>
                <a:spcPts val="0"/>
              </a:spcAft>
              <a:buFont typeface="Arial" charset="0"/>
              <a:buChar char="•"/>
              <a:defRPr lang="en-US" sz="1200" kern="1200">
                <a:solidFill>
                  <a:schemeClr val="tx2"/>
                </a:solidFill>
                <a:latin typeface="+mn-lt"/>
                <a:ea typeface="+mj-ea"/>
                <a:cs typeface="+mj-cs"/>
              </a:defRPr>
            </a:lvl4pPr>
            <a:lvl5pPr marL="720000" indent="-179388" algn="l" defTabSz="957263" rtl="0" eaLnBrk="1" fontAlgn="base" hangingPunct="1">
              <a:lnSpc>
                <a:spcPct val="100000"/>
              </a:lnSpc>
              <a:spcBef>
                <a:spcPts val="400"/>
              </a:spcBef>
              <a:spcAft>
                <a:spcPts val="0"/>
              </a:spcAft>
              <a:buFont typeface="Arial" charset="0"/>
              <a:buChar char="‒"/>
              <a:defRPr lang="en-GB" sz="1200" kern="1200">
                <a:solidFill>
                  <a:schemeClr val="tx2"/>
                </a:solidFill>
                <a:latin typeface="+mn-lt"/>
                <a:ea typeface="+mj-ea"/>
                <a:cs typeface="+mj-cs"/>
              </a:defRPr>
            </a:lvl5pPr>
            <a:lvl6pPr marL="900000" indent="-180000" algn="l" defTabSz="859512" rtl="0" eaLnBrk="1" latinLnBrk="0" hangingPunct="1">
              <a:lnSpc>
                <a:spcPct val="100000"/>
              </a:lnSpc>
              <a:spcBef>
                <a:spcPts val="400"/>
              </a:spcBef>
              <a:spcAft>
                <a:spcPts val="0"/>
              </a:spcAft>
              <a:buFont typeface="Arial" pitchFamily="34" charset="0"/>
              <a:buChar char="•"/>
              <a:defRPr sz="1200" kern="1200" baseline="0">
                <a:solidFill>
                  <a:schemeClr val="accent1"/>
                </a:solidFill>
                <a:latin typeface="+mn-lt"/>
                <a:ea typeface="+mn-ea"/>
                <a:cs typeface="+mn-cs"/>
              </a:defRPr>
            </a:lvl6pPr>
            <a:lvl7pPr marL="1080000" indent="-180000" algn="l" defTabSz="859512" rtl="0" eaLnBrk="1" latinLnBrk="0" hangingPunct="1">
              <a:lnSpc>
                <a:spcPct val="100000"/>
              </a:lnSpc>
              <a:spcBef>
                <a:spcPts val="400"/>
              </a:spcBef>
              <a:spcAft>
                <a:spcPts val="0"/>
              </a:spcAft>
              <a:buFont typeface="Arial" pitchFamily="34" charset="0"/>
              <a:buChar char="‒"/>
              <a:defRPr sz="1200" kern="1200">
                <a:solidFill>
                  <a:schemeClr val="accent1"/>
                </a:solidFill>
                <a:latin typeface="+mn-lt"/>
                <a:ea typeface="+mn-ea"/>
                <a:cs typeface="+mn-cs"/>
              </a:defRPr>
            </a:lvl7pPr>
            <a:lvl8pPr marL="1260000" indent="-180000" algn="l" defTabSz="859512" rtl="0" eaLnBrk="1" latinLnBrk="0" hangingPunct="1">
              <a:lnSpc>
                <a:spcPct val="100000"/>
              </a:lnSpc>
              <a:spcBef>
                <a:spcPts val="400"/>
              </a:spcBef>
              <a:spcAft>
                <a:spcPts val="0"/>
              </a:spcAft>
              <a:buFont typeface="Arial" pitchFamily="34" charset="0"/>
              <a:buChar char="•"/>
              <a:defRPr sz="1200" kern="1200">
                <a:solidFill>
                  <a:schemeClr val="accent1"/>
                </a:solidFill>
                <a:latin typeface="+mn-lt"/>
                <a:ea typeface="+mn-ea"/>
                <a:cs typeface="+mn-cs"/>
              </a:defRPr>
            </a:lvl8pPr>
            <a:lvl9pPr marL="1440000" indent="-180000" algn="l" defTabSz="859512" rtl="0" eaLnBrk="1" latinLnBrk="0" hangingPunct="1">
              <a:lnSpc>
                <a:spcPct val="100000"/>
              </a:lnSpc>
              <a:spcBef>
                <a:spcPts val="400"/>
              </a:spcBef>
              <a:spcAft>
                <a:spcPts val="0"/>
              </a:spcAft>
              <a:buFont typeface="Arial" pitchFamily="34" charset="0"/>
              <a:buChar char="‒"/>
              <a:defRPr sz="1200" kern="1200">
                <a:solidFill>
                  <a:schemeClr val="accent1"/>
                </a:solidFill>
                <a:latin typeface="+mn-lt"/>
                <a:ea typeface="+mn-ea"/>
                <a:cs typeface="+mn-cs"/>
              </a:defRPr>
            </a:lvl9pPr>
          </a:lstStyle>
          <a:p>
            <a:pPr marL="0" marR="0" lvl="0" indent="0" algn="just" defTabSz="957263" rtl="0" eaLnBrk="1" fontAlgn="base" latinLnBrk="0" hangingPunct="1">
              <a:lnSpc>
                <a:spcPct val="100000"/>
              </a:lnSpc>
              <a:spcBef>
                <a:spcPts val="400"/>
              </a:spcBef>
              <a:spcAft>
                <a:spcPts val="0"/>
              </a:spcAft>
              <a:buClrTx/>
              <a:buSzTx/>
              <a:buFont typeface="Arial" charset="0"/>
              <a:buNone/>
              <a:tabLst/>
              <a:defRPr/>
            </a:pPr>
            <a:endParaRPr kumimoji="0" lang="en-US" sz="2800" b="1" i="0" u="none" strike="noStrike" kern="1200" cap="none" spc="0" normalizeH="0" baseline="0" noProof="0" dirty="0">
              <a:ln>
                <a:noFill/>
              </a:ln>
              <a:solidFill>
                <a:srgbClr val="002060"/>
              </a:solidFill>
              <a:effectLst/>
              <a:uLnTx/>
              <a:uFillTx/>
              <a:latin typeface="Candara" pitchFamily="34" charset="0"/>
              <a:ea typeface="+mn-ea"/>
              <a:cs typeface="Times New Roman" pitchFamily="18" charset="0"/>
            </a:endParaRPr>
          </a:p>
          <a:p>
            <a:pPr marL="0" marR="0" lvl="0" indent="0" algn="just" defTabSz="957263" rtl="0" eaLnBrk="1" fontAlgn="base" latinLnBrk="0" hangingPunct="1">
              <a:lnSpc>
                <a:spcPct val="100000"/>
              </a:lnSpc>
              <a:spcBef>
                <a:spcPts val="400"/>
              </a:spcBef>
              <a:spcAft>
                <a:spcPts val="0"/>
              </a:spcAft>
              <a:buClrTx/>
              <a:buSzTx/>
              <a:buFont typeface="Arial" charset="0"/>
              <a:buNone/>
              <a:tabLst/>
              <a:defRPr/>
            </a:pPr>
            <a:r>
              <a:rPr kumimoji="0" lang="en-US" sz="2800" b="1" i="0" u="none" strike="noStrike" kern="1200" cap="none" spc="0" normalizeH="0" baseline="0" noProof="0" dirty="0">
                <a:ln>
                  <a:noFill/>
                </a:ln>
                <a:solidFill>
                  <a:srgbClr val="002060"/>
                </a:solidFill>
                <a:effectLst/>
                <a:uLnTx/>
                <a:uFillTx/>
                <a:latin typeface="Candara" pitchFamily="34" charset="0"/>
                <a:ea typeface="+mn-ea"/>
                <a:cs typeface="Times New Roman" pitchFamily="18" charset="0"/>
              </a:rPr>
              <a:t>Check “Gazette notification” for Govt. guarantees</a:t>
            </a:r>
          </a:p>
          <a:p>
            <a:pPr marL="0" marR="0" lvl="0" indent="0" algn="just" defTabSz="957263" rtl="0" eaLnBrk="1" fontAlgn="base" latinLnBrk="0" hangingPunct="1">
              <a:lnSpc>
                <a:spcPct val="100000"/>
              </a:lnSpc>
              <a:spcBef>
                <a:spcPts val="400"/>
              </a:spcBef>
              <a:spcAft>
                <a:spcPts val="0"/>
              </a:spcAft>
              <a:buClrTx/>
              <a:buSzTx/>
              <a:buFont typeface="Arial" charset="0"/>
              <a:buNone/>
              <a:tabLst/>
              <a:defRPr/>
            </a:pPr>
            <a:endParaRPr kumimoji="0" lang="en-US" sz="2800" b="1" i="0" u="none" strike="noStrike" kern="1200" cap="none" spc="0" normalizeH="0" baseline="0" noProof="0" dirty="0">
              <a:ln>
                <a:noFill/>
              </a:ln>
              <a:solidFill>
                <a:srgbClr val="000000"/>
              </a:solidFill>
              <a:effectLst/>
              <a:uLnTx/>
              <a:uFillTx/>
              <a:latin typeface="Candara" pitchFamily="34" charset="0"/>
              <a:ea typeface="+mn-ea"/>
              <a:cs typeface="Arial" charset="0"/>
            </a:endParaRPr>
          </a:p>
        </p:txBody>
      </p:sp>
      <p:grpSp>
        <p:nvGrpSpPr>
          <p:cNvPr id="3" name="Group 10"/>
          <p:cNvGrpSpPr>
            <a:grpSpLocks/>
          </p:cNvGrpSpPr>
          <p:nvPr>
            <p:custDataLst>
              <p:tags r:id="rId5"/>
            </p:custDataLst>
          </p:nvPr>
        </p:nvGrpSpPr>
        <p:grpSpPr bwMode="auto">
          <a:xfrm flipV="1">
            <a:off x="3886204" y="3353479"/>
            <a:ext cx="700114" cy="1008299"/>
            <a:chOff x="4073" y="2750"/>
            <a:chExt cx="408" cy="363"/>
          </a:xfrm>
        </p:grpSpPr>
        <p:sp>
          <p:nvSpPr>
            <p:cNvPr id="15" name="Line 11"/>
            <p:cNvSpPr>
              <a:spLocks noChangeShapeType="1"/>
            </p:cNvSpPr>
            <p:nvPr/>
          </p:nvSpPr>
          <p:spPr bwMode="auto">
            <a:xfrm flipV="1">
              <a:off x="4073" y="2750"/>
              <a:ext cx="0" cy="363"/>
            </a:xfrm>
            <a:prstGeom prst="line">
              <a:avLst/>
            </a:prstGeom>
            <a:ln>
              <a:headEnd/>
              <a:tailEnd/>
            </a:ln>
          </p:spPr>
          <p:style>
            <a:lnRef idx="1">
              <a:schemeClr val="dk1"/>
            </a:lnRef>
            <a:fillRef idx="0">
              <a:schemeClr val="dk1"/>
            </a:fillRef>
            <a:effectRef idx="0">
              <a:schemeClr val="dk1"/>
            </a:effectRef>
            <a:fontRef idx="minor">
              <a:schemeClr val="tx1"/>
            </a:fontRef>
          </p:style>
          <p:txBody>
            <a:bodyPr lIns="36000" tIns="36000" rIns="36000" bIns="3600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6" name="Line 12"/>
            <p:cNvSpPr>
              <a:spLocks noChangeShapeType="1"/>
            </p:cNvSpPr>
            <p:nvPr/>
          </p:nvSpPr>
          <p:spPr bwMode="auto">
            <a:xfrm>
              <a:off x="4073" y="2750"/>
              <a:ext cx="408" cy="0"/>
            </a:xfrm>
            <a:prstGeom prst="line">
              <a:avLst/>
            </a:prstGeom>
            <a:ln>
              <a:headEnd/>
              <a:tailEnd type="triangle" w="med" len="med"/>
            </a:ln>
          </p:spPr>
          <p:style>
            <a:lnRef idx="1">
              <a:schemeClr val="dk1"/>
            </a:lnRef>
            <a:fillRef idx="0">
              <a:schemeClr val="dk1"/>
            </a:fillRef>
            <a:effectRef idx="0">
              <a:schemeClr val="dk1"/>
            </a:effectRef>
            <a:fontRef idx="minor">
              <a:schemeClr val="tx1"/>
            </a:fontRef>
          </p:style>
          <p:txBody>
            <a:bodyPr lIns="36000" tIns="36000" rIns="36000" bIns="3600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grpSp>
      <p:grpSp>
        <p:nvGrpSpPr>
          <p:cNvPr id="4" name="Group 13"/>
          <p:cNvGrpSpPr>
            <a:grpSpLocks/>
          </p:cNvGrpSpPr>
          <p:nvPr>
            <p:custDataLst>
              <p:tags r:id="rId6"/>
            </p:custDataLst>
          </p:nvPr>
        </p:nvGrpSpPr>
        <p:grpSpPr bwMode="auto">
          <a:xfrm flipV="1">
            <a:off x="5609186" y="4802476"/>
            <a:ext cx="500066" cy="1009989"/>
            <a:chOff x="4073" y="2750"/>
            <a:chExt cx="408" cy="363"/>
          </a:xfrm>
        </p:grpSpPr>
        <p:sp>
          <p:nvSpPr>
            <p:cNvPr id="18" name="Line 14"/>
            <p:cNvSpPr>
              <a:spLocks noChangeShapeType="1"/>
            </p:cNvSpPr>
            <p:nvPr/>
          </p:nvSpPr>
          <p:spPr bwMode="auto">
            <a:xfrm flipV="1">
              <a:off x="4073" y="2750"/>
              <a:ext cx="0" cy="363"/>
            </a:xfrm>
            <a:prstGeom prst="line">
              <a:avLst/>
            </a:prstGeom>
            <a:ln>
              <a:headEnd/>
              <a:tailEnd/>
            </a:ln>
          </p:spPr>
          <p:style>
            <a:lnRef idx="1">
              <a:schemeClr val="dk1"/>
            </a:lnRef>
            <a:fillRef idx="0">
              <a:schemeClr val="dk1"/>
            </a:fillRef>
            <a:effectRef idx="0">
              <a:schemeClr val="dk1"/>
            </a:effectRef>
            <a:fontRef idx="minor">
              <a:schemeClr val="tx1"/>
            </a:fontRef>
          </p:style>
          <p:txBody>
            <a:bodyPr lIns="36000" tIns="36000" rIns="36000" bIns="3600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9" name="Line 15"/>
            <p:cNvSpPr>
              <a:spLocks noChangeShapeType="1"/>
            </p:cNvSpPr>
            <p:nvPr/>
          </p:nvSpPr>
          <p:spPr bwMode="auto">
            <a:xfrm>
              <a:off x="4073" y="2750"/>
              <a:ext cx="408" cy="0"/>
            </a:xfrm>
            <a:prstGeom prst="line">
              <a:avLst/>
            </a:prstGeom>
            <a:ln>
              <a:headEnd/>
              <a:tailEnd type="triangle" w="med" len="med"/>
            </a:ln>
          </p:spPr>
          <p:style>
            <a:lnRef idx="1">
              <a:schemeClr val="dk1"/>
            </a:lnRef>
            <a:fillRef idx="0">
              <a:schemeClr val="dk1"/>
            </a:fillRef>
            <a:effectRef idx="0">
              <a:schemeClr val="dk1"/>
            </a:effectRef>
            <a:fontRef idx="minor">
              <a:schemeClr val="tx1"/>
            </a:fontRef>
          </p:style>
          <p:txBody>
            <a:bodyPr lIns="36000" tIns="36000" rIns="36000" bIns="3600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grpSp>
      <p:sp>
        <p:nvSpPr>
          <p:cNvPr id="20" name="Slide Number Placeholder 17"/>
          <p:cNvSpPr txBox="1">
            <a:spLocks/>
          </p:cNvSpPr>
          <p:nvPr/>
        </p:nvSpPr>
        <p:spPr>
          <a:xfrm>
            <a:off x="11201396" y="6474268"/>
            <a:ext cx="609600" cy="304800"/>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0176C1F2-587E-42C9-B506-53C0D6E30F46}" type="slidenum">
              <a:rPr kumimoji="0" lang="en-US" sz="1600" b="1"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l" defTabSz="914400" rtl="0" eaLnBrk="1" fontAlgn="base" latinLnBrk="0" hangingPunct="1">
                <a:lnSpc>
                  <a:spcPct val="100000"/>
                </a:lnSpc>
                <a:spcBef>
                  <a:spcPct val="0"/>
                </a:spcBef>
                <a:spcAft>
                  <a:spcPct val="0"/>
                </a:spcAft>
                <a:buClrTx/>
                <a:buSzTx/>
                <a:buFontTx/>
                <a:buNone/>
                <a:tabLst/>
                <a:defRPr/>
              </a:pPr>
              <a:t>24</a:t>
            </a:fld>
            <a:endParaRPr kumimoji="0" lang="en-US" sz="1600" b="1" i="0" u="none" strike="noStrike" kern="1200" cap="none" spc="0" normalizeH="0" baseline="0" noProof="0" dirty="0">
              <a:ln>
                <a:noFill/>
              </a:ln>
              <a:solidFill>
                <a:srgbClr val="000000"/>
              </a:solidFill>
              <a:effectLst/>
              <a:uLnTx/>
              <a:uFillTx/>
              <a:latin typeface="Arial" pitchFamily="34" charset="0"/>
              <a:ea typeface="+mn-ea"/>
              <a:cs typeface="Arial" pitchFamily="34" charset="0"/>
            </a:endParaRPr>
          </a:p>
        </p:txBody>
      </p:sp>
      <p:sp>
        <p:nvSpPr>
          <p:cNvPr id="22" name="Title 1">
            <a:extLst>
              <a:ext uri="{FF2B5EF4-FFF2-40B4-BE49-F238E27FC236}">
                <a16:creationId xmlns:a16="http://schemas.microsoft.com/office/drawing/2014/main" id="{12B27686-C1ED-41A9-ABF2-D6B3C0A442F2}"/>
              </a:ext>
            </a:extLst>
          </p:cNvPr>
          <p:cNvSpPr txBox="1">
            <a:spLocks/>
          </p:cNvSpPr>
          <p:nvPr/>
        </p:nvSpPr>
        <p:spPr>
          <a:xfrm>
            <a:off x="762000" y="205471"/>
            <a:ext cx="10972800" cy="728497"/>
          </a:xfrm>
          <a:prstGeom prst="rect">
            <a:avLst/>
          </a:prstGeom>
        </p:spPr>
        <p:txBody>
          <a:bodyPr>
            <a:normAutofit/>
          </a:bodyPr>
          <a:lstStyle>
            <a:lvl1pPr algn="l" defTabSz="914400" rtl="0" eaLnBrk="1" latinLnBrk="0" hangingPunct="1">
              <a:spcBef>
                <a:spcPct val="0"/>
              </a:spcBef>
              <a:buNone/>
              <a:defRPr sz="3200" kern="1200">
                <a:solidFill>
                  <a:schemeClr val="tx1"/>
                </a:solidFill>
                <a:latin typeface="Candara" panose="020E0502030303020204" pitchFamily="34" charset="0"/>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000" b="1" i="0" u="none" strike="noStrike" kern="1200" cap="none" spc="0" normalizeH="0" baseline="0" noProof="0" dirty="0">
                <a:ln>
                  <a:noFill/>
                </a:ln>
                <a:solidFill>
                  <a:srgbClr val="0070C0"/>
                </a:solidFill>
                <a:effectLst/>
                <a:uLnTx/>
                <a:uFillTx/>
                <a:latin typeface="Candara" panose="020E0502030303020204" pitchFamily="34" charset="0"/>
                <a:ea typeface="+mj-ea"/>
                <a:cs typeface="+mj-cs"/>
              </a:rPr>
              <a:t>Government Guaranteed – Exempt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par>
                                <p:cTn id="8" presetID="14" presetClass="entr" presetSubtype="1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randombar(horizontal)">
                                      <p:cBhvr>
                                        <p:cTn id="10" dur="500"/>
                                        <p:tgtEl>
                                          <p:spTgt spid="2"/>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randombar(horizontal)">
                                      <p:cBhvr>
                                        <p:cTn id="13" dur="500"/>
                                        <p:tgtEl>
                                          <p:spTgt spid="10"/>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randombar(horizontal)">
                                      <p:cBhvr>
                                        <p:cTn id="16" dur="500"/>
                                        <p:tgtEl>
                                          <p:spTgt spid="11"/>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randombar(horizontal)">
                                      <p:cBhvr>
                                        <p:cTn id="19" dur="500"/>
                                        <p:tgtEl>
                                          <p:spTgt spid="12"/>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randombar(horizontal)">
                                      <p:cBhvr>
                                        <p:cTn id="22" dur="500"/>
                                        <p:tgtEl>
                                          <p:spTgt spid="13"/>
                                        </p:tgtEl>
                                      </p:cBhvr>
                                    </p:animEffect>
                                  </p:childTnLst>
                                </p:cTn>
                              </p:par>
                              <p:par>
                                <p:cTn id="23" presetID="14" presetClass="entr" presetSubtype="10" fill="hold" nodeType="with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randombar(horizontal)">
                                      <p:cBhvr>
                                        <p:cTn id="25" dur="500"/>
                                        <p:tgtEl>
                                          <p:spTgt spid="3"/>
                                        </p:tgtEl>
                                      </p:cBhvr>
                                    </p:animEffect>
                                  </p:childTnLst>
                                </p:cTn>
                              </p:par>
                              <p:par>
                                <p:cTn id="26" presetID="14" presetClass="entr" presetSubtype="10" fill="hold" nodeType="withEffect">
                                  <p:stCondLst>
                                    <p:cond delay="0"/>
                                  </p:stCondLst>
                                  <p:childTnLst>
                                    <p:set>
                                      <p:cBhvr>
                                        <p:cTn id="27" dur="1" fill="hold">
                                          <p:stCondLst>
                                            <p:cond delay="0"/>
                                          </p:stCondLst>
                                        </p:cTn>
                                        <p:tgtEl>
                                          <p:spTgt spid="4"/>
                                        </p:tgtEl>
                                        <p:attrNameLst>
                                          <p:attrName>style.visibility</p:attrName>
                                        </p:attrNameLst>
                                      </p:cBhvr>
                                      <p:to>
                                        <p:strVal val="visible"/>
                                      </p:to>
                                    </p:set>
                                    <p:animEffect transition="in" filter="randombar(horizontal)">
                                      <p:cBhvr>
                                        <p:cTn id="28" dur="500"/>
                                        <p:tgtEl>
                                          <p:spTgt spid="4"/>
                                        </p:tgtEl>
                                      </p:cBhvr>
                                    </p:animEffect>
                                  </p:childTnLst>
                                </p:cTn>
                              </p:par>
                              <p:par>
                                <p:cTn id="29" presetID="14" presetClass="entr" presetSubtype="10" fill="hold" grpId="0" nodeType="withEffect">
                                  <p:stCondLst>
                                    <p:cond delay="0"/>
                                  </p:stCondLst>
                                  <p:childTnLst>
                                    <p:set>
                                      <p:cBhvr>
                                        <p:cTn id="30" dur="1" fill="hold">
                                          <p:stCondLst>
                                            <p:cond delay="0"/>
                                          </p:stCondLst>
                                        </p:cTn>
                                        <p:tgtEl>
                                          <p:spTgt spid="20"/>
                                        </p:tgtEl>
                                        <p:attrNameLst>
                                          <p:attrName>style.visibility</p:attrName>
                                        </p:attrNameLst>
                                      </p:cBhvr>
                                      <p:to>
                                        <p:strVal val="visible"/>
                                      </p:to>
                                    </p:set>
                                    <p:animEffect transition="in" filter="randombar(horizontal)">
                                      <p:cBhvr>
                                        <p:cTn id="31" dur="500"/>
                                        <p:tgtEl>
                                          <p:spTgt spid="20"/>
                                        </p:tgtEl>
                                      </p:cBhvr>
                                    </p:animEffect>
                                  </p:childTnLst>
                                </p:cTn>
                              </p:par>
                              <p:par>
                                <p:cTn id="32" presetID="14" presetClass="entr" presetSubtype="10" fill="hold" grpId="0" nodeType="withEffect">
                                  <p:stCondLst>
                                    <p:cond delay="0"/>
                                  </p:stCondLst>
                                  <p:childTnLst>
                                    <p:set>
                                      <p:cBhvr>
                                        <p:cTn id="33" dur="1" fill="hold">
                                          <p:stCondLst>
                                            <p:cond delay="0"/>
                                          </p:stCondLst>
                                        </p:cTn>
                                        <p:tgtEl>
                                          <p:spTgt spid="22"/>
                                        </p:tgtEl>
                                        <p:attrNameLst>
                                          <p:attrName>style.visibility</p:attrName>
                                        </p:attrNameLst>
                                      </p:cBhvr>
                                      <p:to>
                                        <p:strVal val="visible"/>
                                      </p:to>
                                    </p:set>
                                    <p:animEffect transition="in" filter="randombar(horizontal)">
                                      <p:cBhvr>
                                        <p:cTn id="34"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0" grpId="0"/>
      <p:bldP spid="11" grpId="0" animBg="1"/>
      <p:bldP spid="12" grpId="0" animBg="1"/>
      <p:bldP spid="13" grpId="0" animBg="1"/>
      <p:bldP spid="20" grpId="0"/>
      <p:bldP spid="2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 name="Right Arrow 39"/>
          <p:cNvSpPr/>
          <p:nvPr/>
        </p:nvSpPr>
        <p:spPr>
          <a:xfrm>
            <a:off x="634150" y="1073560"/>
            <a:ext cx="10972800" cy="1681071"/>
          </a:xfrm>
          <a:prstGeom prst="rightArrow">
            <a:avLst>
              <a:gd name="adj1" fmla="val 66450"/>
              <a:gd name="adj2" fmla="val 50000"/>
            </a:avLst>
          </a:prstGeom>
          <a:solidFill>
            <a:schemeClr val="bg1">
              <a:lumMod val="95000"/>
            </a:schemeClr>
          </a:solidFill>
          <a:ln w="12700" cap="flat" cmpd="sng" algn="ctr">
            <a:noFill/>
            <a:prstDash val="solid"/>
          </a:ln>
          <a:effectLst>
            <a:outerShdw blurRad="50800" dist="38100" dir="2700000" algn="tl" rotWithShape="0">
              <a:prstClr val="black">
                <a:alpha val="40000"/>
              </a:prstClr>
            </a:outerShdw>
          </a:effectLst>
        </p:spPr>
        <p:txBody>
          <a:bodyPr lIns="91440" tIns="91440" rIns="91440" bIns="91440" rtlCol="0" anchor="ctr">
            <a:noAutofit/>
          </a:bodyPr>
          <a:lstStyle>
            <a:defPPr>
              <a:defRPr lang="en-US"/>
            </a:defPPr>
            <a:lvl1pPr marL="0" algn="l" defTabSz="1042873" rtl="0" eaLnBrk="1" latinLnBrk="0" hangingPunct="1">
              <a:defRPr sz="2053" kern="120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44546A"/>
              </a:solidFill>
              <a:effectLst/>
              <a:uLnTx/>
              <a:uFillTx/>
              <a:latin typeface="Verdana"/>
              <a:ea typeface="+mn-ea"/>
              <a:cs typeface="+mn-cs"/>
            </a:endParaRPr>
          </a:p>
        </p:txBody>
      </p:sp>
      <p:sp>
        <p:nvSpPr>
          <p:cNvPr id="64" name="Right Arrow 40"/>
          <p:cNvSpPr/>
          <p:nvPr/>
        </p:nvSpPr>
        <p:spPr>
          <a:xfrm>
            <a:off x="634151" y="2673615"/>
            <a:ext cx="10262450" cy="1655727"/>
          </a:xfrm>
          <a:prstGeom prst="rightArrow">
            <a:avLst>
              <a:gd name="adj1" fmla="val 66450"/>
              <a:gd name="adj2" fmla="val 50000"/>
            </a:avLst>
          </a:prstGeom>
          <a:solidFill>
            <a:srgbClr val="F3FEFF"/>
          </a:solidFill>
          <a:ln w="12700" cap="flat" cmpd="sng" algn="ctr">
            <a:noFill/>
            <a:prstDash val="solid"/>
          </a:ln>
          <a:effectLst>
            <a:outerShdw blurRad="50800" dist="38100" dir="2700000" algn="tl" rotWithShape="0">
              <a:prstClr val="black">
                <a:alpha val="40000"/>
              </a:prstClr>
            </a:outerShdw>
          </a:effectLst>
        </p:spPr>
        <p:txBody>
          <a:bodyPr lIns="91440" tIns="91440" rIns="91440" bIns="91440" rtlCol="0" anchor="ctr">
            <a:noAutofit/>
          </a:bodyPr>
          <a:lstStyle>
            <a:defPPr>
              <a:defRPr lang="en-US"/>
            </a:defPPr>
            <a:lvl1pPr marL="0" algn="l" defTabSz="1042873" rtl="0" eaLnBrk="1" latinLnBrk="0" hangingPunct="1">
              <a:defRPr sz="2053" kern="120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44546A"/>
              </a:solidFill>
              <a:effectLst/>
              <a:uLnTx/>
              <a:uFillTx/>
              <a:latin typeface="Verdana"/>
              <a:ea typeface="+mn-ea"/>
              <a:cs typeface="+mn-cs"/>
            </a:endParaRPr>
          </a:p>
        </p:txBody>
      </p:sp>
      <p:sp>
        <p:nvSpPr>
          <p:cNvPr id="65" name="Right Arrow 41"/>
          <p:cNvSpPr/>
          <p:nvPr/>
        </p:nvSpPr>
        <p:spPr>
          <a:xfrm>
            <a:off x="670054" y="4344483"/>
            <a:ext cx="9235946" cy="1821582"/>
          </a:xfrm>
          <a:prstGeom prst="rightArrow">
            <a:avLst>
              <a:gd name="adj1" fmla="val 66450"/>
              <a:gd name="adj2" fmla="val 50000"/>
            </a:avLst>
          </a:prstGeom>
          <a:solidFill>
            <a:srgbClr val="FFF7FA"/>
          </a:solidFill>
          <a:ln w="12700" cap="flat" cmpd="sng" algn="ctr">
            <a:noFill/>
            <a:prstDash val="solid"/>
          </a:ln>
          <a:effectLst>
            <a:outerShdw blurRad="50800" dist="38100" dir="2700000" algn="tl" rotWithShape="0">
              <a:prstClr val="black">
                <a:alpha val="40000"/>
              </a:prstClr>
            </a:outerShdw>
          </a:effectLst>
        </p:spPr>
        <p:txBody>
          <a:bodyPr lIns="91440" tIns="91440" rIns="91440" bIns="91440" rtlCol="0" anchor="ctr">
            <a:noAutofit/>
          </a:bodyPr>
          <a:lstStyle>
            <a:defPPr>
              <a:defRPr lang="en-US"/>
            </a:defPPr>
            <a:lvl1pPr marL="0" algn="l" defTabSz="1042873" rtl="0" eaLnBrk="1" latinLnBrk="0" hangingPunct="1">
              <a:defRPr sz="2053" kern="120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44546A"/>
              </a:solidFill>
              <a:effectLst/>
              <a:uLnTx/>
              <a:uFillTx/>
              <a:latin typeface="Verdana"/>
              <a:ea typeface="+mn-ea"/>
              <a:cs typeface="+mn-cs"/>
            </a:endParaRPr>
          </a:p>
        </p:txBody>
      </p:sp>
      <p:sp>
        <p:nvSpPr>
          <p:cNvPr id="66" name="Flowchart: Data 9"/>
          <p:cNvSpPr/>
          <p:nvPr/>
        </p:nvSpPr>
        <p:spPr>
          <a:xfrm>
            <a:off x="979418" y="1359650"/>
            <a:ext cx="2317659" cy="4511475"/>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13050"/>
              <a:gd name="connsiteY0" fmla="*/ 10000 h 10000"/>
              <a:gd name="connsiteX1" fmla="*/ 2000 w 13050"/>
              <a:gd name="connsiteY1" fmla="*/ 0 h 10000"/>
              <a:gd name="connsiteX2" fmla="*/ 13050 w 13050"/>
              <a:gd name="connsiteY2" fmla="*/ 0 h 10000"/>
              <a:gd name="connsiteX3" fmla="*/ 8000 w 13050"/>
              <a:gd name="connsiteY3" fmla="*/ 10000 h 10000"/>
              <a:gd name="connsiteX4" fmla="*/ 0 w 13050"/>
              <a:gd name="connsiteY4" fmla="*/ 10000 h 10000"/>
              <a:gd name="connsiteX0" fmla="*/ 0 w 13050"/>
              <a:gd name="connsiteY0" fmla="*/ 10000 h 10000"/>
              <a:gd name="connsiteX1" fmla="*/ 5300 w 13050"/>
              <a:gd name="connsiteY1" fmla="*/ 0 h 10000"/>
              <a:gd name="connsiteX2" fmla="*/ 13050 w 13050"/>
              <a:gd name="connsiteY2" fmla="*/ 0 h 10000"/>
              <a:gd name="connsiteX3" fmla="*/ 8000 w 13050"/>
              <a:gd name="connsiteY3" fmla="*/ 10000 h 10000"/>
              <a:gd name="connsiteX4" fmla="*/ 0 w 13050"/>
              <a:gd name="connsiteY4" fmla="*/ 1000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050" h="10000">
                <a:moveTo>
                  <a:pt x="0" y="10000"/>
                </a:moveTo>
                <a:lnTo>
                  <a:pt x="5300" y="0"/>
                </a:lnTo>
                <a:lnTo>
                  <a:pt x="13050" y="0"/>
                </a:lnTo>
                <a:lnTo>
                  <a:pt x="8000" y="10000"/>
                </a:lnTo>
                <a:lnTo>
                  <a:pt x="0" y="10000"/>
                </a:lnTo>
                <a:close/>
              </a:path>
            </a:pathLst>
          </a:custGeom>
          <a:solidFill>
            <a:sysClr val="window" lastClr="FFFFFF">
              <a:alpha val="74902"/>
            </a:sysClr>
          </a:solidFill>
          <a:ln w="12700" cap="flat" cmpd="sng" algn="ctr">
            <a:noFill/>
            <a:prstDash val="solid"/>
          </a:ln>
          <a:effectLst/>
        </p:spPr>
        <p:txBody>
          <a:bodyPr lIns="91440" tIns="91440" rIns="91440" bIns="91440" rtlCol="0" anchor="ctr">
            <a:noAutofit/>
          </a:bodyPr>
          <a:lstStyle>
            <a:defPPr>
              <a:defRPr lang="en-US"/>
            </a:defPPr>
            <a:lvl1pPr marL="0" algn="l" defTabSz="1042873" rtl="0" eaLnBrk="1" latinLnBrk="0" hangingPunct="1">
              <a:defRPr sz="2053" kern="120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prstClr val="white"/>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44546A"/>
              </a:solidFill>
              <a:effectLst/>
              <a:uLnTx/>
              <a:uFillTx/>
              <a:latin typeface="Verdana"/>
              <a:ea typeface="+mn-ea"/>
              <a:cs typeface="+mn-cs"/>
            </a:endParaRPr>
          </a:p>
        </p:txBody>
      </p:sp>
      <p:sp>
        <p:nvSpPr>
          <p:cNvPr id="67" name="Half Frame 66"/>
          <p:cNvSpPr/>
          <p:nvPr/>
        </p:nvSpPr>
        <p:spPr>
          <a:xfrm rot="8142470">
            <a:off x="3705547" y="1791086"/>
            <a:ext cx="327828" cy="288147"/>
          </a:xfrm>
          <a:prstGeom prst="halfFrame">
            <a:avLst>
              <a:gd name="adj1" fmla="val 26576"/>
              <a:gd name="adj2" fmla="val 25856"/>
            </a:avLst>
          </a:prstGeom>
          <a:solidFill>
            <a:schemeClr val="tx1"/>
          </a:solidFill>
          <a:ln w="12700" cap="flat" cmpd="sng" algn="ctr">
            <a:noFill/>
            <a:prstDash val="solid"/>
          </a:ln>
          <a:effectLst/>
        </p:spPr>
        <p:txBody>
          <a:bodyPr wrap="square" lIns="36000" tIns="36000" rIns="36000" bIns="36000" rtlCol="0" anchor="ctr">
            <a:spAutoFit/>
          </a:bodyPr>
          <a:lstStyle>
            <a:defPPr>
              <a:defRPr lang="en-US"/>
            </a:defPPr>
            <a:lvl1pPr marL="0" algn="l" defTabSz="1042873" rtl="0" eaLnBrk="1" latinLnBrk="0" hangingPunct="1">
              <a:defRPr sz="2053" kern="120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86BC22"/>
              </a:solidFill>
              <a:effectLst/>
              <a:uLnTx/>
              <a:uFillTx/>
              <a:latin typeface="Verdana"/>
              <a:ea typeface="+mn-ea"/>
              <a:cs typeface="+mn-cs"/>
            </a:endParaRPr>
          </a:p>
        </p:txBody>
      </p:sp>
      <p:sp>
        <p:nvSpPr>
          <p:cNvPr id="68" name="TextBox 44"/>
          <p:cNvSpPr txBox="1"/>
          <p:nvPr/>
        </p:nvSpPr>
        <p:spPr>
          <a:xfrm>
            <a:off x="3189892" y="1309518"/>
            <a:ext cx="881590" cy="1231106"/>
          </a:xfrm>
          <a:prstGeom prst="rect">
            <a:avLst/>
          </a:prstGeom>
          <a:noFill/>
        </p:spPr>
        <p:txBody>
          <a:bodyPr wrap="square" lIns="0" tIns="0" rIns="0" bIns="0" rtlCol="0">
            <a:spAutoFit/>
          </a:bodyPr>
          <a:lstStyle>
            <a:defPPr>
              <a:defRPr lang="en-US"/>
            </a:defPPr>
            <a:lvl1pPr marL="0" algn="l" defTabSz="1042873" rtl="0" eaLnBrk="1" latinLnBrk="0" hangingPunct="1">
              <a:defRPr sz="2053" kern="120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0" cap="none" spc="0" normalizeH="0" baseline="0" noProof="0" dirty="0">
                <a:ln>
                  <a:noFill/>
                </a:ln>
                <a:solidFill>
                  <a:prstClr val="black"/>
                </a:solidFill>
                <a:effectLst/>
                <a:uLnTx/>
                <a:uFillTx/>
                <a:latin typeface="Calibri"/>
                <a:ea typeface="+mn-ea"/>
                <a:cs typeface="+mn-cs"/>
              </a:rPr>
              <a:t>1</a:t>
            </a:r>
          </a:p>
        </p:txBody>
      </p:sp>
      <p:sp>
        <p:nvSpPr>
          <p:cNvPr id="87" name="TextBox 46"/>
          <p:cNvSpPr txBox="1"/>
          <p:nvPr/>
        </p:nvSpPr>
        <p:spPr>
          <a:xfrm>
            <a:off x="2817118" y="2885925"/>
            <a:ext cx="881590" cy="1231106"/>
          </a:xfrm>
          <a:prstGeom prst="rect">
            <a:avLst/>
          </a:prstGeom>
          <a:noFill/>
        </p:spPr>
        <p:txBody>
          <a:bodyPr wrap="square" lIns="0" tIns="0" rIns="0" bIns="0" rtlCol="0">
            <a:spAutoFit/>
          </a:bodyPr>
          <a:lstStyle>
            <a:defPPr>
              <a:defRPr lang="en-US"/>
            </a:defPPr>
            <a:lvl1pPr marL="0" algn="l" defTabSz="1042873" rtl="0" eaLnBrk="1" latinLnBrk="0" hangingPunct="1">
              <a:defRPr sz="2053" kern="120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0" cap="none" spc="0" normalizeH="0" baseline="0" noProof="0" dirty="0">
                <a:ln>
                  <a:noFill/>
                </a:ln>
                <a:solidFill>
                  <a:prstClr val="black"/>
                </a:solidFill>
                <a:effectLst/>
                <a:uLnTx/>
                <a:uFillTx/>
                <a:latin typeface="Calibri"/>
                <a:ea typeface="+mn-ea"/>
                <a:cs typeface="+mn-cs"/>
              </a:rPr>
              <a:t>2</a:t>
            </a:r>
          </a:p>
        </p:txBody>
      </p:sp>
      <p:sp>
        <p:nvSpPr>
          <p:cNvPr id="90" name="Half Frame 89"/>
          <p:cNvSpPr/>
          <p:nvPr/>
        </p:nvSpPr>
        <p:spPr>
          <a:xfrm rot="8142470">
            <a:off x="3051270" y="5076301"/>
            <a:ext cx="327644" cy="288147"/>
          </a:xfrm>
          <a:prstGeom prst="halfFrame">
            <a:avLst>
              <a:gd name="adj1" fmla="val 26576"/>
              <a:gd name="adj2" fmla="val 25856"/>
            </a:avLst>
          </a:prstGeom>
          <a:solidFill>
            <a:schemeClr val="tx1"/>
          </a:solidFill>
          <a:ln w="12700" cap="flat" cmpd="sng" algn="ctr">
            <a:noFill/>
            <a:prstDash val="solid"/>
          </a:ln>
          <a:effectLst/>
        </p:spPr>
        <p:txBody>
          <a:bodyPr wrap="square" lIns="36000" tIns="36000" rIns="36000" bIns="36000" rtlCol="0" anchor="ctr">
            <a:spAutoFit/>
          </a:bodyPr>
          <a:lstStyle>
            <a:defPPr>
              <a:defRPr lang="en-US"/>
            </a:defPPr>
            <a:lvl1pPr marL="0" algn="l" defTabSz="1042873" rtl="0" eaLnBrk="1" latinLnBrk="0" hangingPunct="1">
              <a:defRPr sz="2053" kern="120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prstClr val="black"/>
              </a:solidFill>
              <a:effectLst/>
              <a:uLnTx/>
              <a:uFillTx/>
              <a:latin typeface="Verdana"/>
              <a:ea typeface="+mn-ea"/>
              <a:cs typeface="+mn-cs"/>
            </a:endParaRPr>
          </a:p>
        </p:txBody>
      </p:sp>
      <p:sp>
        <p:nvSpPr>
          <p:cNvPr id="91" name="TextBox 48"/>
          <p:cNvSpPr txBox="1"/>
          <p:nvPr/>
        </p:nvSpPr>
        <p:spPr>
          <a:xfrm>
            <a:off x="2518432" y="4640019"/>
            <a:ext cx="881590" cy="1231106"/>
          </a:xfrm>
          <a:prstGeom prst="rect">
            <a:avLst/>
          </a:prstGeom>
          <a:noFill/>
        </p:spPr>
        <p:txBody>
          <a:bodyPr wrap="square" lIns="0" tIns="0" rIns="0" bIns="0" rtlCol="0">
            <a:spAutoFit/>
          </a:bodyPr>
          <a:lstStyle>
            <a:defPPr>
              <a:defRPr lang="en-US"/>
            </a:defPPr>
            <a:lvl1pPr marL="0" algn="l" defTabSz="1042873" rtl="0" eaLnBrk="1" latinLnBrk="0" hangingPunct="1">
              <a:defRPr sz="2053" kern="120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0" cap="none" spc="0" normalizeH="0" baseline="0" noProof="0" dirty="0">
                <a:ln>
                  <a:noFill/>
                </a:ln>
                <a:solidFill>
                  <a:prstClr val="black"/>
                </a:solidFill>
                <a:effectLst/>
                <a:uLnTx/>
                <a:uFillTx/>
                <a:latin typeface="Calibri"/>
                <a:ea typeface="+mn-ea"/>
                <a:cs typeface="+mn-cs"/>
              </a:rPr>
              <a:t>3</a:t>
            </a:r>
          </a:p>
        </p:txBody>
      </p:sp>
      <p:sp>
        <p:nvSpPr>
          <p:cNvPr id="92" name="Rectangle 91"/>
          <p:cNvSpPr/>
          <p:nvPr/>
        </p:nvSpPr>
        <p:spPr>
          <a:xfrm>
            <a:off x="4376998" y="1517646"/>
            <a:ext cx="6161614" cy="775597"/>
          </a:xfrm>
          <a:prstGeom prst="rect">
            <a:avLst/>
          </a:prstGeom>
        </p:spPr>
        <p:txBody>
          <a:bodyPr wrap="square" lIns="0" tIns="0" rIns="0" bIns="0">
            <a:spAutoFit/>
          </a:bodyPr>
          <a:lstStyle>
            <a:defPPr>
              <a:defRPr lang="en-US"/>
            </a:defPPr>
            <a:lvl1pPr marL="0" algn="l" defTabSz="1042873" rtl="0" eaLnBrk="1" latinLnBrk="0" hangingPunct="1">
              <a:defRPr sz="2053" kern="120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just" defTabSz="1042873" rtl="0" eaLnBrk="1" fontAlgn="auto" latinLnBrk="0" hangingPunct="1">
              <a:lnSpc>
                <a:spcPct val="9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Candara" pitchFamily="34" charset="0"/>
                <a:ea typeface="+mn-ea"/>
                <a:cs typeface="Times New Roman" pitchFamily="18" charset="0"/>
              </a:rPr>
              <a:t>In case CBS option not activated for  </a:t>
            </a:r>
            <a:r>
              <a:rPr kumimoji="0" lang="en-US" sz="2800" b="1" i="0" u="none" strike="noStrike" kern="1200" cap="none" spc="0" normalizeH="0" baseline="0" noProof="0" dirty="0">
                <a:ln>
                  <a:noFill/>
                </a:ln>
                <a:solidFill>
                  <a:srgbClr val="FF0000"/>
                </a:solidFill>
                <a:effectLst/>
                <a:uLnTx/>
                <a:uFillTx/>
                <a:latin typeface="Candara" pitchFamily="34" charset="0"/>
                <a:ea typeface="+mn-ea"/>
                <a:cs typeface="Times New Roman" pitchFamily="18" charset="0"/>
              </a:rPr>
              <a:t>PARENT AND CHILD LIMITS</a:t>
            </a:r>
            <a:endParaRPr kumimoji="0" lang="en-US" sz="2800" b="1" i="0" u="none" strike="noStrike" kern="1200" cap="none" spc="0" normalizeH="0" baseline="0" noProof="0" dirty="0">
              <a:ln>
                <a:noFill/>
              </a:ln>
              <a:solidFill>
                <a:srgbClr val="C00000"/>
              </a:solidFill>
              <a:effectLst/>
              <a:uLnTx/>
              <a:uFillTx/>
              <a:latin typeface="Candara" pitchFamily="34" charset="0"/>
              <a:ea typeface="+mn-ea"/>
              <a:cs typeface="Times New Roman" pitchFamily="18" charset="0"/>
            </a:endParaRPr>
          </a:p>
        </p:txBody>
      </p:sp>
      <p:sp>
        <p:nvSpPr>
          <p:cNvPr id="93" name="Rectangle 92"/>
          <p:cNvSpPr/>
          <p:nvPr/>
        </p:nvSpPr>
        <p:spPr>
          <a:xfrm>
            <a:off x="3955418" y="3141103"/>
            <a:ext cx="5996074" cy="775597"/>
          </a:xfrm>
          <a:prstGeom prst="rect">
            <a:avLst/>
          </a:prstGeom>
        </p:spPr>
        <p:txBody>
          <a:bodyPr wrap="square" lIns="0" tIns="0" rIns="0" bIns="0">
            <a:spAutoFit/>
          </a:bodyPr>
          <a:lstStyle>
            <a:defPPr>
              <a:defRPr lang="en-US"/>
            </a:defPPr>
            <a:lvl1pPr marL="0" algn="l" defTabSz="1042873" rtl="0" eaLnBrk="1" latinLnBrk="0" hangingPunct="1">
              <a:defRPr sz="2053" kern="120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just" defTabSz="1042873" rtl="0" eaLnBrk="1" fontAlgn="auto" latinLnBrk="0" hangingPunct="1">
              <a:lnSpc>
                <a:spcPct val="9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ndara" pitchFamily="34" charset="0"/>
                <a:ea typeface="+mn-ea"/>
                <a:cs typeface="Times New Roman" pitchFamily="18" charset="0"/>
              </a:rPr>
              <a:t>Import such accounts into Excel to consolidate ALL LIMITS </a:t>
            </a:r>
          </a:p>
        </p:txBody>
      </p:sp>
      <p:sp>
        <p:nvSpPr>
          <p:cNvPr id="94" name="Rectangle 93"/>
          <p:cNvSpPr/>
          <p:nvPr/>
        </p:nvSpPr>
        <p:spPr>
          <a:xfrm>
            <a:off x="3697103" y="4850207"/>
            <a:ext cx="5140817" cy="775597"/>
          </a:xfrm>
          <a:prstGeom prst="rect">
            <a:avLst/>
          </a:prstGeom>
        </p:spPr>
        <p:txBody>
          <a:bodyPr wrap="square" lIns="0" tIns="0" rIns="0" bIns="0">
            <a:spAutoFit/>
          </a:bodyPr>
          <a:lstStyle>
            <a:defPPr>
              <a:defRPr lang="en-US"/>
            </a:defPPr>
            <a:lvl1pPr marL="0" algn="l" defTabSz="1042873" rtl="0" eaLnBrk="1" latinLnBrk="0" hangingPunct="1">
              <a:defRPr sz="2053" kern="120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just" defTabSz="1042873" rtl="0" eaLnBrk="1" fontAlgn="auto" latinLnBrk="0" hangingPunct="1">
              <a:lnSpc>
                <a:spcPct val="9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ndara" pitchFamily="34" charset="0"/>
                <a:ea typeface="+mn-ea"/>
                <a:cs typeface="Times New Roman" pitchFamily="18" charset="0"/>
              </a:rPr>
              <a:t>Tabulate IRREGULARITY to ascertain NPA status</a:t>
            </a:r>
          </a:p>
        </p:txBody>
      </p:sp>
      <p:grpSp>
        <p:nvGrpSpPr>
          <p:cNvPr id="2" name="Group 94"/>
          <p:cNvGrpSpPr>
            <a:grpSpLocks noChangeAspect="1"/>
          </p:cNvGrpSpPr>
          <p:nvPr/>
        </p:nvGrpSpPr>
        <p:grpSpPr bwMode="auto">
          <a:xfrm>
            <a:off x="1950330" y="1552531"/>
            <a:ext cx="959404" cy="719401"/>
            <a:chOff x="400" y="1576"/>
            <a:chExt cx="340" cy="340"/>
          </a:xfrm>
          <a:solidFill>
            <a:schemeClr val="bg1"/>
          </a:solidFill>
        </p:grpSpPr>
        <p:sp>
          <p:nvSpPr>
            <p:cNvPr id="106" name="Freeform 473"/>
            <p:cNvSpPr>
              <a:spLocks noEditPoints="1"/>
            </p:cNvSpPr>
            <p:nvPr/>
          </p:nvSpPr>
          <p:spPr bwMode="auto">
            <a:xfrm>
              <a:off x="499" y="1654"/>
              <a:ext cx="170" cy="184"/>
            </a:xfrm>
            <a:custGeom>
              <a:avLst/>
              <a:gdLst>
                <a:gd name="T0" fmla="*/ 11 w 256"/>
                <a:gd name="T1" fmla="*/ 277 h 277"/>
                <a:gd name="T2" fmla="*/ 5 w 256"/>
                <a:gd name="T3" fmla="*/ 276 h 277"/>
                <a:gd name="T4" fmla="*/ 0 w 256"/>
                <a:gd name="T5" fmla="*/ 267 h 277"/>
                <a:gd name="T6" fmla="*/ 0 w 256"/>
                <a:gd name="T7" fmla="*/ 11 h 277"/>
                <a:gd name="T8" fmla="*/ 5 w 256"/>
                <a:gd name="T9" fmla="*/ 1 h 277"/>
                <a:gd name="T10" fmla="*/ 16 w 256"/>
                <a:gd name="T11" fmla="*/ 1 h 277"/>
                <a:gd name="T12" fmla="*/ 250 w 256"/>
                <a:gd name="T13" fmla="*/ 129 h 277"/>
                <a:gd name="T14" fmla="*/ 256 w 256"/>
                <a:gd name="T15" fmla="*/ 139 h 277"/>
                <a:gd name="T16" fmla="*/ 250 w 256"/>
                <a:gd name="T17" fmla="*/ 148 h 277"/>
                <a:gd name="T18" fmla="*/ 16 w 256"/>
                <a:gd name="T19" fmla="*/ 276 h 277"/>
                <a:gd name="T20" fmla="*/ 11 w 256"/>
                <a:gd name="T21" fmla="*/ 277 h 277"/>
                <a:gd name="T22" fmla="*/ 21 w 256"/>
                <a:gd name="T23" fmla="*/ 29 h 277"/>
                <a:gd name="T24" fmla="*/ 21 w 256"/>
                <a:gd name="T25" fmla="*/ 249 h 277"/>
                <a:gd name="T26" fmla="*/ 223 w 256"/>
                <a:gd name="T27" fmla="*/ 139 h 277"/>
                <a:gd name="T28" fmla="*/ 21 w 256"/>
                <a:gd name="T29" fmla="*/ 29 h 2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56" h="277">
                  <a:moveTo>
                    <a:pt x="11" y="277"/>
                  </a:moveTo>
                  <a:cubicBezTo>
                    <a:pt x="9" y="277"/>
                    <a:pt x="7" y="277"/>
                    <a:pt x="5" y="276"/>
                  </a:cubicBezTo>
                  <a:cubicBezTo>
                    <a:pt x="2" y="274"/>
                    <a:pt x="0" y="270"/>
                    <a:pt x="0" y="267"/>
                  </a:cubicBezTo>
                  <a:cubicBezTo>
                    <a:pt x="0" y="11"/>
                    <a:pt x="0" y="11"/>
                    <a:pt x="0" y="11"/>
                  </a:cubicBezTo>
                  <a:cubicBezTo>
                    <a:pt x="0" y="7"/>
                    <a:pt x="2" y="3"/>
                    <a:pt x="5" y="1"/>
                  </a:cubicBezTo>
                  <a:cubicBezTo>
                    <a:pt x="8" y="0"/>
                    <a:pt x="12" y="0"/>
                    <a:pt x="16" y="1"/>
                  </a:cubicBezTo>
                  <a:cubicBezTo>
                    <a:pt x="250" y="129"/>
                    <a:pt x="250" y="129"/>
                    <a:pt x="250" y="129"/>
                  </a:cubicBezTo>
                  <a:cubicBezTo>
                    <a:pt x="254" y="131"/>
                    <a:pt x="256" y="135"/>
                    <a:pt x="256" y="139"/>
                  </a:cubicBezTo>
                  <a:cubicBezTo>
                    <a:pt x="256" y="143"/>
                    <a:pt x="254" y="146"/>
                    <a:pt x="250" y="148"/>
                  </a:cubicBezTo>
                  <a:cubicBezTo>
                    <a:pt x="16" y="276"/>
                    <a:pt x="16" y="276"/>
                    <a:pt x="16" y="276"/>
                  </a:cubicBezTo>
                  <a:cubicBezTo>
                    <a:pt x="14" y="277"/>
                    <a:pt x="12" y="277"/>
                    <a:pt x="11" y="277"/>
                  </a:cubicBezTo>
                  <a:close/>
                  <a:moveTo>
                    <a:pt x="21" y="29"/>
                  </a:moveTo>
                  <a:cubicBezTo>
                    <a:pt x="21" y="249"/>
                    <a:pt x="21" y="249"/>
                    <a:pt x="21" y="249"/>
                  </a:cubicBezTo>
                  <a:cubicBezTo>
                    <a:pt x="223" y="139"/>
                    <a:pt x="223" y="139"/>
                    <a:pt x="223" y="139"/>
                  </a:cubicBezTo>
                  <a:lnTo>
                    <a:pt x="21" y="29"/>
                  </a:lnTo>
                  <a:close/>
                </a:path>
              </a:pathLst>
            </a:custGeom>
            <a:solidFill>
              <a:schemeClr val="tx1"/>
            </a:solidFill>
            <a:ln>
              <a:noFill/>
            </a:ln>
            <a:extLst>
              <a:ext uri="{91240B29-F687-4f45-9708-019B960494DF}">
                <a14:hiddenLine xmlns:lc="http://schemas.openxmlformats.org/drawingml/2006/lockedCanvas"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1042873" rtl="0" eaLnBrk="1" latinLnBrk="0" hangingPunct="1">
                <a:defRPr sz="2053" kern="120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l" defTabSz="1042873" rtl="0" eaLnBrk="1" fontAlgn="auto" latinLnBrk="0" hangingPunct="1">
                <a:lnSpc>
                  <a:spcPct val="100000"/>
                </a:lnSpc>
                <a:spcBef>
                  <a:spcPts val="0"/>
                </a:spcBef>
                <a:spcAft>
                  <a:spcPts val="0"/>
                </a:spcAft>
                <a:buClrTx/>
                <a:buSzTx/>
                <a:buFontTx/>
                <a:buNone/>
                <a:tabLst/>
                <a:defRPr/>
              </a:pPr>
              <a:endParaRPr kumimoji="0" lang="en-GB" sz="2053" b="0" i="0" u="none" strike="noStrike" kern="1200" cap="none" spc="0" normalizeH="0" baseline="0" noProof="0" dirty="0">
                <a:ln>
                  <a:noFill/>
                </a:ln>
                <a:solidFill>
                  <a:prstClr val="black"/>
                </a:solidFill>
                <a:effectLst/>
                <a:uLnTx/>
                <a:uFillTx/>
                <a:latin typeface="Calibri"/>
                <a:ea typeface="+mn-ea"/>
                <a:cs typeface="+mn-cs"/>
              </a:endParaRPr>
            </a:p>
          </p:txBody>
        </p:sp>
        <p:sp>
          <p:nvSpPr>
            <p:cNvPr id="110" name="Freeform 474"/>
            <p:cNvSpPr>
              <a:spLocks noEditPoints="1"/>
            </p:cNvSpPr>
            <p:nvPr/>
          </p:nvSpPr>
          <p:spPr bwMode="auto">
            <a:xfrm>
              <a:off x="400" y="1576"/>
              <a:ext cx="340" cy="340"/>
            </a:xfrm>
            <a:custGeom>
              <a:avLst/>
              <a:gdLst>
                <a:gd name="T0" fmla="*/ 256 w 512"/>
                <a:gd name="T1" fmla="*/ 21 h 512"/>
                <a:gd name="T2" fmla="*/ 490 w 512"/>
                <a:gd name="T3" fmla="*/ 256 h 512"/>
                <a:gd name="T4" fmla="*/ 256 w 512"/>
                <a:gd name="T5" fmla="*/ 490 h 512"/>
                <a:gd name="T6" fmla="*/ 21 w 512"/>
                <a:gd name="T7" fmla="*/ 256 h 512"/>
                <a:gd name="T8" fmla="*/ 256 w 512"/>
                <a:gd name="T9" fmla="*/ 21 h 512"/>
                <a:gd name="T10" fmla="*/ 256 w 512"/>
                <a:gd name="T11" fmla="*/ 0 h 512"/>
                <a:gd name="T12" fmla="*/ 0 w 512"/>
                <a:gd name="T13" fmla="*/ 256 h 512"/>
                <a:gd name="T14" fmla="*/ 256 w 512"/>
                <a:gd name="T15" fmla="*/ 512 h 512"/>
                <a:gd name="T16" fmla="*/ 512 w 512"/>
                <a:gd name="T17" fmla="*/ 256 h 512"/>
                <a:gd name="T18" fmla="*/ 256 w 512"/>
                <a:gd name="T19" fmla="*/ 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2" h="512">
                  <a:moveTo>
                    <a:pt x="256" y="21"/>
                  </a:moveTo>
                  <a:cubicBezTo>
                    <a:pt x="385" y="21"/>
                    <a:pt x="490" y="126"/>
                    <a:pt x="490" y="256"/>
                  </a:cubicBezTo>
                  <a:cubicBezTo>
                    <a:pt x="490" y="385"/>
                    <a:pt x="385" y="490"/>
                    <a:pt x="256" y="490"/>
                  </a:cubicBezTo>
                  <a:cubicBezTo>
                    <a:pt x="126" y="490"/>
                    <a:pt x="21" y="385"/>
                    <a:pt x="21" y="256"/>
                  </a:cubicBezTo>
                  <a:cubicBezTo>
                    <a:pt x="21" y="126"/>
                    <a:pt x="126" y="21"/>
                    <a:pt x="256" y="21"/>
                  </a:cubicBezTo>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path>
              </a:pathLst>
            </a:custGeom>
            <a:solidFill>
              <a:schemeClr val="tx1"/>
            </a:solidFill>
            <a:ln>
              <a:noFill/>
            </a:ln>
            <a:extLst>
              <a:ext uri="{91240B29-F687-4f45-9708-019B960494DF}">
                <a14:hiddenLine xmlns:lc="http://schemas.openxmlformats.org/drawingml/2006/lockedCanvas"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1042873" rtl="0" eaLnBrk="1" latinLnBrk="0" hangingPunct="1">
                <a:defRPr sz="2053" kern="120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l" defTabSz="1042873" rtl="0" eaLnBrk="1" fontAlgn="auto" latinLnBrk="0" hangingPunct="1">
                <a:lnSpc>
                  <a:spcPct val="100000"/>
                </a:lnSpc>
                <a:spcBef>
                  <a:spcPts val="0"/>
                </a:spcBef>
                <a:spcAft>
                  <a:spcPts val="0"/>
                </a:spcAft>
                <a:buClrTx/>
                <a:buSzTx/>
                <a:buFontTx/>
                <a:buNone/>
                <a:tabLst/>
                <a:defRPr/>
              </a:pPr>
              <a:endParaRPr kumimoji="0" lang="en-GB" sz="2053" b="0" i="0" u="none" strike="noStrike" kern="1200" cap="none" spc="0" normalizeH="0" baseline="0" noProof="0" dirty="0">
                <a:ln>
                  <a:noFill/>
                </a:ln>
                <a:solidFill>
                  <a:prstClr val="black"/>
                </a:solidFill>
                <a:effectLst/>
                <a:uLnTx/>
                <a:uFillTx/>
                <a:latin typeface="Calibri"/>
                <a:ea typeface="+mn-ea"/>
                <a:cs typeface="+mn-cs"/>
              </a:endParaRPr>
            </a:p>
          </p:txBody>
        </p:sp>
      </p:grpSp>
      <p:grpSp>
        <p:nvGrpSpPr>
          <p:cNvPr id="3" name="Group 95"/>
          <p:cNvGrpSpPr>
            <a:grpSpLocks noChangeAspect="1"/>
          </p:cNvGrpSpPr>
          <p:nvPr/>
        </p:nvGrpSpPr>
        <p:grpSpPr bwMode="auto">
          <a:xfrm>
            <a:off x="1649013" y="3109286"/>
            <a:ext cx="966809" cy="724953"/>
            <a:chOff x="2709" y="6"/>
            <a:chExt cx="340" cy="340"/>
          </a:xfrm>
          <a:solidFill>
            <a:schemeClr val="bg1"/>
          </a:solidFill>
        </p:grpSpPr>
        <p:sp>
          <p:nvSpPr>
            <p:cNvPr id="102" name="Freeform 36"/>
            <p:cNvSpPr>
              <a:spLocks noEditPoints="1"/>
            </p:cNvSpPr>
            <p:nvPr/>
          </p:nvSpPr>
          <p:spPr bwMode="auto">
            <a:xfrm>
              <a:off x="2779" y="84"/>
              <a:ext cx="71" cy="92"/>
            </a:xfrm>
            <a:custGeom>
              <a:avLst/>
              <a:gdLst>
                <a:gd name="T0" fmla="*/ 54 w 107"/>
                <a:gd name="T1" fmla="*/ 139 h 139"/>
                <a:gd name="T2" fmla="*/ 61 w 107"/>
                <a:gd name="T3" fmla="*/ 136 h 139"/>
                <a:gd name="T4" fmla="*/ 107 w 107"/>
                <a:gd name="T5" fmla="*/ 53 h 139"/>
                <a:gd name="T6" fmla="*/ 54 w 107"/>
                <a:gd name="T7" fmla="*/ 0 h 139"/>
                <a:gd name="T8" fmla="*/ 0 w 107"/>
                <a:gd name="T9" fmla="*/ 53 h 139"/>
                <a:gd name="T10" fmla="*/ 46 w 107"/>
                <a:gd name="T11" fmla="*/ 136 h 139"/>
                <a:gd name="T12" fmla="*/ 54 w 107"/>
                <a:gd name="T13" fmla="*/ 139 h 139"/>
                <a:gd name="T14" fmla="*/ 54 w 107"/>
                <a:gd name="T15" fmla="*/ 21 h 139"/>
                <a:gd name="T16" fmla="*/ 86 w 107"/>
                <a:gd name="T17" fmla="*/ 53 h 139"/>
                <a:gd name="T18" fmla="*/ 54 w 107"/>
                <a:gd name="T19" fmla="*/ 113 h 139"/>
                <a:gd name="T20" fmla="*/ 22 w 107"/>
                <a:gd name="T21" fmla="*/ 53 h 139"/>
                <a:gd name="T22" fmla="*/ 54 w 107"/>
                <a:gd name="T23" fmla="*/ 21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7" h="139">
                  <a:moveTo>
                    <a:pt x="54" y="139"/>
                  </a:moveTo>
                  <a:cubicBezTo>
                    <a:pt x="56" y="139"/>
                    <a:pt x="59" y="138"/>
                    <a:pt x="61" y="136"/>
                  </a:cubicBezTo>
                  <a:cubicBezTo>
                    <a:pt x="107" y="90"/>
                    <a:pt x="107" y="55"/>
                    <a:pt x="107" y="53"/>
                  </a:cubicBezTo>
                  <a:cubicBezTo>
                    <a:pt x="107" y="24"/>
                    <a:pt x="83" y="0"/>
                    <a:pt x="54" y="0"/>
                  </a:cubicBezTo>
                  <a:cubicBezTo>
                    <a:pt x="24" y="0"/>
                    <a:pt x="0" y="24"/>
                    <a:pt x="0" y="53"/>
                  </a:cubicBezTo>
                  <a:cubicBezTo>
                    <a:pt x="0" y="55"/>
                    <a:pt x="0" y="90"/>
                    <a:pt x="46" y="136"/>
                  </a:cubicBezTo>
                  <a:cubicBezTo>
                    <a:pt x="48" y="138"/>
                    <a:pt x="51" y="139"/>
                    <a:pt x="54" y="139"/>
                  </a:cubicBezTo>
                  <a:close/>
                  <a:moveTo>
                    <a:pt x="54" y="21"/>
                  </a:moveTo>
                  <a:cubicBezTo>
                    <a:pt x="71" y="21"/>
                    <a:pt x="86" y="36"/>
                    <a:pt x="86" y="53"/>
                  </a:cubicBezTo>
                  <a:cubicBezTo>
                    <a:pt x="86" y="54"/>
                    <a:pt x="85" y="78"/>
                    <a:pt x="54" y="113"/>
                  </a:cubicBezTo>
                  <a:cubicBezTo>
                    <a:pt x="23" y="78"/>
                    <a:pt x="22" y="54"/>
                    <a:pt x="22" y="53"/>
                  </a:cubicBezTo>
                  <a:cubicBezTo>
                    <a:pt x="22" y="36"/>
                    <a:pt x="36" y="21"/>
                    <a:pt x="54" y="21"/>
                  </a:cubicBezTo>
                  <a:close/>
                </a:path>
              </a:pathLst>
            </a:custGeom>
            <a:solidFill>
              <a:schemeClr val="tx1"/>
            </a:solidFill>
            <a:ln>
              <a:noFill/>
            </a:ln>
            <a:extLst>
              <a:ext uri="{91240B29-F687-4f45-9708-019B960494DF}">
                <a14:hiddenLine xmlns:lc="http://schemas.openxmlformats.org/drawingml/2006/lockedCanvas"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1042873" rtl="0" eaLnBrk="1" latinLnBrk="0" hangingPunct="1">
                <a:defRPr sz="2053" kern="120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l" defTabSz="1042873" rtl="0" eaLnBrk="1" fontAlgn="auto" latinLnBrk="0" hangingPunct="1">
                <a:lnSpc>
                  <a:spcPct val="100000"/>
                </a:lnSpc>
                <a:spcBef>
                  <a:spcPts val="0"/>
                </a:spcBef>
                <a:spcAft>
                  <a:spcPts val="0"/>
                </a:spcAft>
                <a:buClrTx/>
                <a:buSzTx/>
                <a:buFontTx/>
                <a:buNone/>
                <a:tabLst/>
                <a:defRPr/>
              </a:pPr>
              <a:endParaRPr kumimoji="0" lang="en-GB" sz="2053" b="0" i="0" u="none" strike="noStrike" kern="1200" cap="none" spc="0" normalizeH="0" baseline="0" noProof="0" dirty="0">
                <a:ln>
                  <a:noFill/>
                </a:ln>
                <a:solidFill>
                  <a:prstClr val="black"/>
                </a:solidFill>
                <a:effectLst/>
                <a:uLnTx/>
                <a:uFillTx/>
                <a:latin typeface="Calibri"/>
                <a:ea typeface="+mn-ea"/>
                <a:cs typeface="+mn-cs"/>
              </a:endParaRPr>
            </a:p>
          </p:txBody>
        </p:sp>
        <p:sp>
          <p:nvSpPr>
            <p:cNvPr id="103" name="Oval 102"/>
            <p:cNvSpPr>
              <a:spLocks noChangeArrowheads="1"/>
            </p:cNvSpPr>
            <p:nvPr/>
          </p:nvSpPr>
          <p:spPr bwMode="auto">
            <a:xfrm>
              <a:off x="2808" y="112"/>
              <a:ext cx="14" cy="14"/>
            </a:xfrm>
            <a:prstGeom prst="ellipse">
              <a:avLst/>
            </a:prstGeom>
            <a:grpFill/>
            <a:ln>
              <a:noFill/>
            </a:ln>
            <a:extLst>
              <a:ext uri="{91240B29-F687-4f45-9708-019B960494DF}">
                <a14:hiddenLine xmlns:lc="http://schemas.openxmlformats.org/drawingml/2006/lockedCanvas"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1042873" rtl="0" eaLnBrk="1" latinLnBrk="0" hangingPunct="1">
                <a:defRPr sz="2053" kern="120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l" defTabSz="1042873" rtl="0" eaLnBrk="1" fontAlgn="auto" latinLnBrk="0" hangingPunct="1">
                <a:lnSpc>
                  <a:spcPct val="100000"/>
                </a:lnSpc>
                <a:spcBef>
                  <a:spcPts val="0"/>
                </a:spcBef>
                <a:spcAft>
                  <a:spcPts val="0"/>
                </a:spcAft>
                <a:buClrTx/>
                <a:buSzTx/>
                <a:buFontTx/>
                <a:buNone/>
                <a:tabLst/>
                <a:defRPr/>
              </a:pPr>
              <a:endParaRPr kumimoji="0" lang="en-GB" sz="2053" b="0" i="0" u="none" strike="noStrike" kern="1200" cap="none" spc="0" normalizeH="0" baseline="0" noProof="0" dirty="0">
                <a:ln>
                  <a:noFill/>
                </a:ln>
                <a:solidFill>
                  <a:prstClr val="black"/>
                </a:solidFill>
                <a:effectLst/>
                <a:uLnTx/>
                <a:uFillTx/>
                <a:latin typeface="Calibri"/>
                <a:ea typeface="+mn-ea"/>
                <a:cs typeface="+mn-cs"/>
              </a:endParaRPr>
            </a:p>
          </p:txBody>
        </p:sp>
        <p:sp>
          <p:nvSpPr>
            <p:cNvPr id="104" name="Freeform 38"/>
            <p:cNvSpPr>
              <a:spLocks noEditPoints="1"/>
            </p:cNvSpPr>
            <p:nvPr/>
          </p:nvSpPr>
          <p:spPr bwMode="auto">
            <a:xfrm>
              <a:off x="2808" y="105"/>
              <a:ext cx="170" cy="170"/>
            </a:xfrm>
            <a:custGeom>
              <a:avLst/>
              <a:gdLst>
                <a:gd name="T0" fmla="*/ 128 w 256"/>
                <a:gd name="T1" fmla="*/ 0 h 256"/>
                <a:gd name="T2" fmla="*/ 93 w 256"/>
                <a:gd name="T3" fmla="*/ 5 h 256"/>
                <a:gd name="T4" fmla="*/ 86 w 256"/>
                <a:gd name="T5" fmla="*/ 18 h 256"/>
                <a:gd name="T6" fmla="*/ 94 w 256"/>
                <a:gd name="T7" fmla="*/ 25 h 256"/>
                <a:gd name="T8" fmla="*/ 78 w 256"/>
                <a:gd name="T9" fmla="*/ 75 h 256"/>
                <a:gd name="T10" fmla="*/ 75 w 256"/>
                <a:gd name="T11" fmla="*/ 75 h 256"/>
                <a:gd name="T12" fmla="*/ 64 w 256"/>
                <a:gd name="T13" fmla="*/ 85 h 256"/>
                <a:gd name="T14" fmla="*/ 75 w 256"/>
                <a:gd name="T15" fmla="*/ 96 h 256"/>
                <a:gd name="T16" fmla="*/ 75 w 256"/>
                <a:gd name="T17" fmla="*/ 96 h 256"/>
                <a:gd name="T18" fmla="*/ 73 w 256"/>
                <a:gd name="T19" fmla="*/ 128 h 256"/>
                <a:gd name="T20" fmla="*/ 75 w 256"/>
                <a:gd name="T21" fmla="*/ 160 h 256"/>
                <a:gd name="T22" fmla="*/ 26 w 256"/>
                <a:gd name="T23" fmla="*/ 160 h 256"/>
                <a:gd name="T24" fmla="*/ 22 w 256"/>
                <a:gd name="T25" fmla="*/ 138 h 256"/>
                <a:gd name="T26" fmla="*/ 10 w 256"/>
                <a:gd name="T27" fmla="*/ 128 h 256"/>
                <a:gd name="T28" fmla="*/ 1 w 256"/>
                <a:gd name="T29" fmla="*/ 140 h 256"/>
                <a:gd name="T30" fmla="*/ 128 w 256"/>
                <a:gd name="T31" fmla="*/ 256 h 256"/>
                <a:gd name="T32" fmla="*/ 256 w 256"/>
                <a:gd name="T33" fmla="*/ 128 h 256"/>
                <a:gd name="T34" fmla="*/ 128 w 256"/>
                <a:gd name="T35" fmla="*/ 0 h 256"/>
                <a:gd name="T36" fmla="*/ 36 w 256"/>
                <a:gd name="T37" fmla="*/ 181 h 256"/>
                <a:gd name="T38" fmla="*/ 78 w 256"/>
                <a:gd name="T39" fmla="*/ 181 h 256"/>
                <a:gd name="T40" fmla="*/ 93 w 256"/>
                <a:gd name="T41" fmla="*/ 229 h 256"/>
                <a:gd name="T42" fmla="*/ 36 w 256"/>
                <a:gd name="T43" fmla="*/ 181 h 256"/>
                <a:gd name="T44" fmla="*/ 220 w 256"/>
                <a:gd name="T45" fmla="*/ 75 h 256"/>
                <a:gd name="T46" fmla="*/ 178 w 256"/>
                <a:gd name="T47" fmla="*/ 75 h 256"/>
                <a:gd name="T48" fmla="*/ 163 w 256"/>
                <a:gd name="T49" fmla="*/ 27 h 256"/>
                <a:gd name="T50" fmla="*/ 220 w 256"/>
                <a:gd name="T51" fmla="*/ 75 h 256"/>
                <a:gd name="T52" fmla="*/ 128 w 256"/>
                <a:gd name="T53" fmla="*/ 21 h 256"/>
                <a:gd name="T54" fmla="*/ 156 w 256"/>
                <a:gd name="T55" fmla="*/ 75 h 256"/>
                <a:gd name="T56" fmla="*/ 100 w 256"/>
                <a:gd name="T57" fmla="*/ 75 h 256"/>
                <a:gd name="T58" fmla="*/ 128 w 256"/>
                <a:gd name="T59" fmla="*/ 21 h 256"/>
                <a:gd name="T60" fmla="*/ 128 w 256"/>
                <a:gd name="T61" fmla="*/ 235 h 256"/>
                <a:gd name="T62" fmla="*/ 100 w 256"/>
                <a:gd name="T63" fmla="*/ 181 h 256"/>
                <a:gd name="T64" fmla="*/ 156 w 256"/>
                <a:gd name="T65" fmla="*/ 181 h 256"/>
                <a:gd name="T66" fmla="*/ 128 w 256"/>
                <a:gd name="T67" fmla="*/ 235 h 256"/>
                <a:gd name="T68" fmla="*/ 160 w 256"/>
                <a:gd name="T69" fmla="*/ 160 h 256"/>
                <a:gd name="T70" fmla="*/ 96 w 256"/>
                <a:gd name="T71" fmla="*/ 160 h 256"/>
                <a:gd name="T72" fmla="*/ 95 w 256"/>
                <a:gd name="T73" fmla="*/ 128 h 256"/>
                <a:gd name="T74" fmla="*/ 96 w 256"/>
                <a:gd name="T75" fmla="*/ 96 h 256"/>
                <a:gd name="T76" fmla="*/ 160 w 256"/>
                <a:gd name="T77" fmla="*/ 96 h 256"/>
                <a:gd name="T78" fmla="*/ 161 w 256"/>
                <a:gd name="T79" fmla="*/ 128 h 256"/>
                <a:gd name="T80" fmla="*/ 160 w 256"/>
                <a:gd name="T81" fmla="*/ 160 h 256"/>
                <a:gd name="T82" fmla="*/ 163 w 256"/>
                <a:gd name="T83" fmla="*/ 229 h 256"/>
                <a:gd name="T84" fmla="*/ 178 w 256"/>
                <a:gd name="T85" fmla="*/ 181 h 256"/>
                <a:gd name="T86" fmla="*/ 220 w 256"/>
                <a:gd name="T87" fmla="*/ 181 h 256"/>
                <a:gd name="T88" fmla="*/ 163 w 256"/>
                <a:gd name="T89" fmla="*/ 229 h 256"/>
                <a:gd name="T90" fmla="*/ 181 w 256"/>
                <a:gd name="T91" fmla="*/ 160 h 256"/>
                <a:gd name="T92" fmla="*/ 183 w 256"/>
                <a:gd name="T93" fmla="*/ 128 h 256"/>
                <a:gd name="T94" fmla="*/ 181 w 256"/>
                <a:gd name="T95" fmla="*/ 96 h 256"/>
                <a:gd name="T96" fmla="*/ 230 w 256"/>
                <a:gd name="T97" fmla="*/ 96 h 256"/>
                <a:gd name="T98" fmla="*/ 235 w 256"/>
                <a:gd name="T99" fmla="*/ 128 h 256"/>
                <a:gd name="T100" fmla="*/ 230 w 256"/>
                <a:gd name="T101" fmla="*/ 160 h 256"/>
                <a:gd name="T102" fmla="*/ 181 w 256"/>
                <a:gd name="T103" fmla="*/ 160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56" h="256">
                  <a:moveTo>
                    <a:pt x="128" y="0"/>
                  </a:moveTo>
                  <a:cubicBezTo>
                    <a:pt x="116" y="0"/>
                    <a:pt x="104" y="2"/>
                    <a:pt x="93" y="5"/>
                  </a:cubicBezTo>
                  <a:cubicBezTo>
                    <a:pt x="87" y="6"/>
                    <a:pt x="84" y="12"/>
                    <a:pt x="86" y="18"/>
                  </a:cubicBezTo>
                  <a:cubicBezTo>
                    <a:pt x="87" y="22"/>
                    <a:pt x="90" y="25"/>
                    <a:pt x="94" y="25"/>
                  </a:cubicBezTo>
                  <a:cubicBezTo>
                    <a:pt x="87" y="39"/>
                    <a:pt x="81" y="56"/>
                    <a:pt x="78" y="75"/>
                  </a:cubicBezTo>
                  <a:cubicBezTo>
                    <a:pt x="75" y="75"/>
                    <a:pt x="75" y="75"/>
                    <a:pt x="75" y="75"/>
                  </a:cubicBezTo>
                  <a:cubicBezTo>
                    <a:pt x="69" y="75"/>
                    <a:pt x="64" y="79"/>
                    <a:pt x="64" y="85"/>
                  </a:cubicBezTo>
                  <a:cubicBezTo>
                    <a:pt x="64" y="91"/>
                    <a:pt x="69" y="96"/>
                    <a:pt x="75" y="96"/>
                  </a:cubicBezTo>
                  <a:cubicBezTo>
                    <a:pt x="75" y="96"/>
                    <a:pt x="75" y="96"/>
                    <a:pt x="75" y="96"/>
                  </a:cubicBezTo>
                  <a:cubicBezTo>
                    <a:pt x="74" y="106"/>
                    <a:pt x="73" y="117"/>
                    <a:pt x="73" y="128"/>
                  </a:cubicBezTo>
                  <a:cubicBezTo>
                    <a:pt x="73" y="139"/>
                    <a:pt x="74" y="150"/>
                    <a:pt x="75" y="160"/>
                  </a:cubicBezTo>
                  <a:cubicBezTo>
                    <a:pt x="26" y="160"/>
                    <a:pt x="26" y="160"/>
                    <a:pt x="26" y="160"/>
                  </a:cubicBezTo>
                  <a:cubicBezTo>
                    <a:pt x="24" y="153"/>
                    <a:pt x="22" y="145"/>
                    <a:pt x="22" y="138"/>
                  </a:cubicBezTo>
                  <a:cubicBezTo>
                    <a:pt x="21" y="132"/>
                    <a:pt x="16" y="127"/>
                    <a:pt x="10" y="128"/>
                  </a:cubicBezTo>
                  <a:cubicBezTo>
                    <a:pt x="4" y="129"/>
                    <a:pt x="0" y="134"/>
                    <a:pt x="1" y="140"/>
                  </a:cubicBezTo>
                  <a:cubicBezTo>
                    <a:pt x="6" y="206"/>
                    <a:pt x="61" y="256"/>
                    <a:pt x="128" y="256"/>
                  </a:cubicBezTo>
                  <a:cubicBezTo>
                    <a:pt x="199" y="256"/>
                    <a:pt x="256" y="199"/>
                    <a:pt x="256" y="128"/>
                  </a:cubicBezTo>
                  <a:cubicBezTo>
                    <a:pt x="256" y="57"/>
                    <a:pt x="199" y="0"/>
                    <a:pt x="128" y="0"/>
                  </a:cubicBezTo>
                  <a:close/>
                  <a:moveTo>
                    <a:pt x="36" y="181"/>
                  </a:moveTo>
                  <a:cubicBezTo>
                    <a:pt x="78" y="181"/>
                    <a:pt x="78" y="181"/>
                    <a:pt x="78" y="181"/>
                  </a:cubicBezTo>
                  <a:cubicBezTo>
                    <a:pt x="81" y="200"/>
                    <a:pt x="86" y="216"/>
                    <a:pt x="93" y="229"/>
                  </a:cubicBezTo>
                  <a:cubicBezTo>
                    <a:pt x="69" y="220"/>
                    <a:pt x="48" y="204"/>
                    <a:pt x="36" y="181"/>
                  </a:cubicBezTo>
                  <a:close/>
                  <a:moveTo>
                    <a:pt x="220" y="75"/>
                  </a:moveTo>
                  <a:cubicBezTo>
                    <a:pt x="178" y="75"/>
                    <a:pt x="178" y="75"/>
                    <a:pt x="178" y="75"/>
                  </a:cubicBezTo>
                  <a:cubicBezTo>
                    <a:pt x="175" y="57"/>
                    <a:pt x="170" y="40"/>
                    <a:pt x="163" y="27"/>
                  </a:cubicBezTo>
                  <a:cubicBezTo>
                    <a:pt x="187" y="36"/>
                    <a:pt x="207" y="53"/>
                    <a:pt x="220" y="75"/>
                  </a:cubicBezTo>
                  <a:close/>
                  <a:moveTo>
                    <a:pt x="128" y="21"/>
                  </a:moveTo>
                  <a:cubicBezTo>
                    <a:pt x="137" y="21"/>
                    <a:pt x="150" y="41"/>
                    <a:pt x="156" y="75"/>
                  </a:cubicBezTo>
                  <a:cubicBezTo>
                    <a:pt x="100" y="75"/>
                    <a:pt x="100" y="75"/>
                    <a:pt x="100" y="75"/>
                  </a:cubicBezTo>
                  <a:cubicBezTo>
                    <a:pt x="106" y="41"/>
                    <a:pt x="119" y="21"/>
                    <a:pt x="128" y="21"/>
                  </a:cubicBezTo>
                  <a:close/>
                  <a:moveTo>
                    <a:pt x="128" y="235"/>
                  </a:moveTo>
                  <a:cubicBezTo>
                    <a:pt x="119" y="235"/>
                    <a:pt x="106" y="215"/>
                    <a:pt x="100" y="181"/>
                  </a:cubicBezTo>
                  <a:cubicBezTo>
                    <a:pt x="156" y="181"/>
                    <a:pt x="156" y="181"/>
                    <a:pt x="156" y="181"/>
                  </a:cubicBezTo>
                  <a:cubicBezTo>
                    <a:pt x="150" y="215"/>
                    <a:pt x="137" y="235"/>
                    <a:pt x="128" y="235"/>
                  </a:cubicBezTo>
                  <a:close/>
                  <a:moveTo>
                    <a:pt x="160" y="160"/>
                  </a:moveTo>
                  <a:cubicBezTo>
                    <a:pt x="96" y="160"/>
                    <a:pt x="96" y="160"/>
                    <a:pt x="96" y="160"/>
                  </a:cubicBezTo>
                  <a:cubicBezTo>
                    <a:pt x="95" y="150"/>
                    <a:pt x="95" y="139"/>
                    <a:pt x="95" y="128"/>
                  </a:cubicBezTo>
                  <a:cubicBezTo>
                    <a:pt x="95" y="117"/>
                    <a:pt x="95" y="106"/>
                    <a:pt x="96" y="96"/>
                  </a:cubicBezTo>
                  <a:cubicBezTo>
                    <a:pt x="160" y="96"/>
                    <a:pt x="160" y="96"/>
                    <a:pt x="160" y="96"/>
                  </a:cubicBezTo>
                  <a:cubicBezTo>
                    <a:pt x="161" y="106"/>
                    <a:pt x="161" y="117"/>
                    <a:pt x="161" y="128"/>
                  </a:cubicBezTo>
                  <a:cubicBezTo>
                    <a:pt x="161" y="139"/>
                    <a:pt x="161" y="150"/>
                    <a:pt x="160" y="160"/>
                  </a:cubicBezTo>
                  <a:close/>
                  <a:moveTo>
                    <a:pt x="163" y="229"/>
                  </a:moveTo>
                  <a:cubicBezTo>
                    <a:pt x="170" y="216"/>
                    <a:pt x="175" y="199"/>
                    <a:pt x="178" y="181"/>
                  </a:cubicBezTo>
                  <a:cubicBezTo>
                    <a:pt x="220" y="181"/>
                    <a:pt x="220" y="181"/>
                    <a:pt x="220" y="181"/>
                  </a:cubicBezTo>
                  <a:cubicBezTo>
                    <a:pt x="207" y="203"/>
                    <a:pt x="187" y="220"/>
                    <a:pt x="163" y="229"/>
                  </a:cubicBezTo>
                  <a:close/>
                  <a:moveTo>
                    <a:pt x="181" y="160"/>
                  </a:moveTo>
                  <a:cubicBezTo>
                    <a:pt x="182" y="150"/>
                    <a:pt x="183" y="139"/>
                    <a:pt x="183" y="128"/>
                  </a:cubicBezTo>
                  <a:cubicBezTo>
                    <a:pt x="183" y="117"/>
                    <a:pt x="182" y="106"/>
                    <a:pt x="181" y="96"/>
                  </a:cubicBezTo>
                  <a:cubicBezTo>
                    <a:pt x="230" y="96"/>
                    <a:pt x="230" y="96"/>
                    <a:pt x="230" y="96"/>
                  </a:cubicBezTo>
                  <a:cubicBezTo>
                    <a:pt x="233" y="106"/>
                    <a:pt x="235" y="117"/>
                    <a:pt x="235" y="128"/>
                  </a:cubicBezTo>
                  <a:cubicBezTo>
                    <a:pt x="235" y="139"/>
                    <a:pt x="233" y="150"/>
                    <a:pt x="230" y="160"/>
                  </a:cubicBezTo>
                  <a:lnTo>
                    <a:pt x="181" y="160"/>
                  </a:lnTo>
                  <a:close/>
                </a:path>
              </a:pathLst>
            </a:custGeom>
            <a:solidFill>
              <a:schemeClr val="tx1"/>
            </a:solidFill>
            <a:ln>
              <a:noFill/>
            </a:ln>
            <a:extLst>
              <a:ext uri="{91240B29-F687-4f45-9708-019B960494DF}">
                <a14:hiddenLine xmlns:lc="http://schemas.openxmlformats.org/drawingml/2006/lockedCanvas"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1042873" rtl="0" eaLnBrk="1" latinLnBrk="0" hangingPunct="1">
                <a:defRPr sz="2053" kern="120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l" defTabSz="1042873" rtl="0" eaLnBrk="1" fontAlgn="auto" latinLnBrk="0" hangingPunct="1">
                <a:lnSpc>
                  <a:spcPct val="100000"/>
                </a:lnSpc>
                <a:spcBef>
                  <a:spcPts val="0"/>
                </a:spcBef>
                <a:spcAft>
                  <a:spcPts val="0"/>
                </a:spcAft>
                <a:buClrTx/>
                <a:buSzTx/>
                <a:buFontTx/>
                <a:buNone/>
                <a:tabLst/>
                <a:defRPr/>
              </a:pPr>
              <a:endParaRPr kumimoji="0" lang="en-GB" sz="2053" b="0" i="0" u="none" strike="noStrike" kern="1200" cap="none" spc="0" normalizeH="0" baseline="0" noProof="0" dirty="0">
                <a:ln>
                  <a:noFill/>
                </a:ln>
                <a:solidFill>
                  <a:prstClr val="black"/>
                </a:solidFill>
                <a:effectLst/>
                <a:uLnTx/>
                <a:uFillTx/>
                <a:latin typeface="Calibri"/>
                <a:ea typeface="+mn-ea"/>
                <a:cs typeface="+mn-cs"/>
              </a:endParaRPr>
            </a:p>
          </p:txBody>
        </p:sp>
        <p:sp>
          <p:nvSpPr>
            <p:cNvPr id="105" name="Freeform 39"/>
            <p:cNvSpPr>
              <a:spLocks noEditPoints="1"/>
            </p:cNvSpPr>
            <p:nvPr/>
          </p:nvSpPr>
          <p:spPr bwMode="auto">
            <a:xfrm>
              <a:off x="2709" y="6"/>
              <a:ext cx="340" cy="340"/>
            </a:xfrm>
            <a:custGeom>
              <a:avLst/>
              <a:gdLst>
                <a:gd name="T0" fmla="*/ 256 w 512"/>
                <a:gd name="T1" fmla="*/ 21 h 512"/>
                <a:gd name="T2" fmla="*/ 490 w 512"/>
                <a:gd name="T3" fmla="*/ 256 h 512"/>
                <a:gd name="T4" fmla="*/ 256 w 512"/>
                <a:gd name="T5" fmla="*/ 490 h 512"/>
                <a:gd name="T6" fmla="*/ 21 w 512"/>
                <a:gd name="T7" fmla="*/ 256 h 512"/>
                <a:gd name="T8" fmla="*/ 256 w 512"/>
                <a:gd name="T9" fmla="*/ 21 h 512"/>
                <a:gd name="T10" fmla="*/ 256 w 512"/>
                <a:gd name="T11" fmla="*/ 0 h 512"/>
                <a:gd name="T12" fmla="*/ 0 w 512"/>
                <a:gd name="T13" fmla="*/ 256 h 512"/>
                <a:gd name="T14" fmla="*/ 256 w 512"/>
                <a:gd name="T15" fmla="*/ 512 h 512"/>
                <a:gd name="T16" fmla="*/ 512 w 512"/>
                <a:gd name="T17" fmla="*/ 256 h 512"/>
                <a:gd name="T18" fmla="*/ 256 w 512"/>
                <a:gd name="T19" fmla="*/ 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2" h="512">
                  <a:moveTo>
                    <a:pt x="256" y="21"/>
                  </a:moveTo>
                  <a:cubicBezTo>
                    <a:pt x="385" y="21"/>
                    <a:pt x="490" y="126"/>
                    <a:pt x="490" y="256"/>
                  </a:cubicBezTo>
                  <a:cubicBezTo>
                    <a:pt x="490" y="385"/>
                    <a:pt x="385" y="490"/>
                    <a:pt x="256" y="490"/>
                  </a:cubicBezTo>
                  <a:cubicBezTo>
                    <a:pt x="126" y="490"/>
                    <a:pt x="21" y="385"/>
                    <a:pt x="21" y="256"/>
                  </a:cubicBezTo>
                  <a:cubicBezTo>
                    <a:pt x="21" y="126"/>
                    <a:pt x="126" y="21"/>
                    <a:pt x="256" y="21"/>
                  </a:cubicBezTo>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path>
              </a:pathLst>
            </a:custGeom>
            <a:solidFill>
              <a:schemeClr val="tx1"/>
            </a:solidFill>
            <a:ln>
              <a:noFill/>
            </a:ln>
            <a:extLst>
              <a:ext uri="{91240B29-F687-4f45-9708-019B960494DF}">
                <a14:hiddenLine xmlns:lc="http://schemas.openxmlformats.org/drawingml/2006/lockedCanvas"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1042873" rtl="0" eaLnBrk="1" latinLnBrk="0" hangingPunct="1">
                <a:defRPr sz="2053" kern="120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l" defTabSz="1042873" rtl="0" eaLnBrk="1" fontAlgn="auto" latinLnBrk="0" hangingPunct="1">
                <a:lnSpc>
                  <a:spcPct val="100000"/>
                </a:lnSpc>
                <a:spcBef>
                  <a:spcPts val="0"/>
                </a:spcBef>
                <a:spcAft>
                  <a:spcPts val="0"/>
                </a:spcAft>
                <a:buClrTx/>
                <a:buSzTx/>
                <a:buFontTx/>
                <a:buNone/>
                <a:tabLst/>
                <a:defRPr/>
              </a:pPr>
              <a:endParaRPr kumimoji="0" lang="en-GB" sz="2053" b="0" i="0" u="none" strike="noStrike" kern="1200" cap="none" spc="0" normalizeH="0" baseline="0" noProof="0" dirty="0">
                <a:ln>
                  <a:noFill/>
                </a:ln>
                <a:solidFill>
                  <a:prstClr val="black"/>
                </a:solidFill>
                <a:effectLst/>
                <a:uLnTx/>
                <a:uFillTx/>
                <a:latin typeface="Calibri"/>
                <a:ea typeface="+mn-ea"/>
                <a:cs typeface="+mn-cs"/>
              </a:endParaRPr>
            </a:p>
          </p:txBody>
        </p:sp>
      </p:grpSp>
      <p:grpSp>
        <p:nvGrpSpPr>
          <p:cNvPr id="4" name="Group 96"/>
          <p:cNvGrpSpPr>
            <a:grpSpLocks noChangeAspect="1"/>
          </p:cNvGrpSpPr>
          <p:nvPr/>
        </p:nvGrpSpPr>
        <p:grpSpPr bwMode="auto">
          <a:xfrm>
            <a:off x="1333599" y="4811198"/>
            <a:ext cx="945775" cy="709181"/>
            <a:chOff x="1912" y="1204"/>
            <a:chExt cx="340" cy="340"/>
          </a:xfrm>
          <a:solidFill>
            <a:schemeClr val="accent2">
              <a:lumMod val="50000"/>
            </a:schemeClr>
          </a:solidFill>
        </p:grpSpPr>
        <p:sp>
          <p:nvSpPr>
            <p:cNvPr id="99" name="Freeform 364"/>
            <p:cNvSpPr>
              <a:spLocks noEditPoints="1"/>
            </p:cNvSpPr>
            <p:nvPr/>
          </p:nvSpPr>
          <p:spPr bwMode="auto">
            <a:xfrm>
              <a:off x="1997" y="1289"/>
              <a:ext cx="170" cy="170"/>
            </a:xfrm>
            <a:custGeom>
              <a:avLst/>
              <a:gdLst>
                <a:gd name="T0" fmla="*/ 245 w 256"/>
                <a:gd name="T1" fmla="*/ 117 h 256"/>
                <a:gd name="T2" fmla="*/ 138 w 256"/>
                <a:gd name="T3" fmla="*/ 117 h 256"/>
                <a:gd name="T4" fmla="*/ 138 w 256"/>
                <a:gd name="T5" fmla="*/ 10 h 256"/>
                <a:gd name="T6" fmla="*/ 128 w 256"/>
                <a:gd name="T7" fmla="*/ 0 h 256"/>
                <a:gd name="T8" fmla="*/ 0 w 256"/>
                <a:gd name="T9" fmla="*/ 128 h 256"/>
                <a:gd name="T10" fmla="*/ 128 w 256"/>
                <a:gd name="T11" fmla="*/ 256 h 256"/>
                <a:gd name="T12" fmla="*/ 256 w 256"/>
                <a:gd name="T13" fmla="*/ 128 h 256"/>
                <a:gd name="T14" fmla="*/ 245 w 256"/>
                <a:gd name="T15" fmla="*/ 117 h 256"/>
                <a:gd name="T16" fmla="*/ 128 w 256"/>
                <a:gd name="T17" fmla="*/ 234 h 256"/>
                <a:gd name="T18" fmla="*/ 21 w 256"/>
                <a:gd name="T19" fmla="*/ 128 h 256"/>
                <a:gd name="T20" fmla="*/ 117 w 256"/>
                <a:gd name="T21" fmla="*/ 22 h 256"/>
                <a:gd name="T22" fmla="*/ 117 w 256"/>
                <a:gd name="T23" fmla="*/ 128 h 256"/>
                <a:gd name="T24" fmla="*/ 128 w 256"/>
                <a:gd name="T25" fmla="*/ 138 h 256"/>
                <a:gd name="T26" fmla="*/ 234 w 256"/>
                <a:gd name="T27" fmla="*/ 138 h 256"/>
                <a:gd name="T28" fmla="*/ 128 w 256"/>
                <a:gd name="T29" fmla="*/ 234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56" h="256">
                  <a:moveTo>
                    <a:pt x="245" y="117"/>
                  </a:moveTo>
                  <a:cubicBezTo>
                    <a:pt x="138" y="117"/>
                    <a:pt x="138" y="117"/>
                    <a:pt x="138" y="117"/>
                  </a:cubicBezTo>
                  <a:cubicBezTo>
                    <a:pt x="138" y="10"/>
                    <a:pt x="138" y="10"/>
                    <a:pt x="138" y="10"/>
                  </a:cubicBezTo>
                  <a:cubicBezTo>
                    <a:pt x="138" y="4"/>
                    <a:pt x="134" y="0"/>
                    <a:pt x="128" y="0"/>
                  </a:cubicBezTo>
                  <a:cubicBezTo>
                    <a:pt x="57" y="0"/>
                    <a:pt x="0" y="57"/>
                    <a:pt x="0" y="128"/>
                  </a:cubicBezTo>
                  <a:cubicBezTo>
                    <a:pt x="0" y="198"/>
                    <a:pt x="57" y="256"/>
                    <a:pt x="128" y="256"/>
                  </a:cubicBezTo>
                  <a:cubicBezTo>
                    <a:pt x="198" y="256"/>
                    <a:pt x="256" y="198"/>
                    <a:pt x="256" y="128"/>
                  </a:cubicBezTo>
                  <a:cubicBezTo>
                    <a:pt x="256" y="122"/>
                    <a:pt x="251" y="117"/>
                    <a:pt x="245" y="117"/>
                  </a:cubicBezTo>
                  <a:close/>
                  <a:moveTo>
                    <a:pt x="128" y="234"/>
                  </a:moveTo>
                  <a:cubicBezTo>
                    <a:pt x="69" y="234"/>
                    <a:pt x="21" y="186"/>
                    <a:pt x="21" y="128"/>
                  </a:cubicBezTo>
                  <a:cubicBezTo>
                    <a:pt x="21" y="72"/>
                    <a:pt x="63" y="27"/>
                    <a:pt x="117" y="22"/>
                  </a:cubicBezTo>
                  <a:cubicBezTo>
                    <a:pt x="117" y="128"/>
                    <a:pt x="117" y="128"/>
                    <a:pt x="117" y="128"/>
                  </a:cubicBezTo>
                  <a:cubicBezTo>
                    <a:pt x="117" y="134"/>
                    <a:pt x="122" y="138"/>
                    <a:pt x="128" y="138"/>
                  </a:cubicBezTo>
                  <a:cubicBezTo>
                    <a:pt x="234" y="138"/>
                    <a:pt x="234" y="138"/>
                    <a:pt x="234" y="138"/>
                  </a:cubicBezTo>
                  <a:cubicBezTo>
                    <a:pt x="228" y="192"/>
                    <a:pt x="183" y="234"/>
                    <a:pt x="128" y="234"/>
                  </a:cubicBezTo>
                  <a:close/>
                </a:path>
              </a:pathLst>
            </a:custGeom>
            <a:grpFill/>
            <a:ln>
              <a:noFill/>
            </a:ln>
            <a:extLst>
              <a:ext uri="{91240B29-F687-4f45-9708-019B960494DF}">
                <a14:hiddenLine xmlns:lc="http://schemas.openxmlformats.org/drawingml/2006/lockedCanvas"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1042873" rtl="0" eaLnBrk="1" latinLnBrk="0" hangingPunct="1">
                <a:defRPr sz="2053" kern="120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l" defTabSz="1042873" rtl="0" eaLnBrk="1" fontAlgn="auto" latinLnBrk="0" hangingPunct="1">
                <a:lnSpc>
                  <a:spcPct val="100000"/>
                </a:lnSpc>
                <a:spcBef>
                  <a:spcPts val="0"/>
                </a:spcBef>
                <a:spcAft>
                  <a:spcPts val="0"/>
                </a:spcAft>
                <a:buClrTx/>
                <a:buSzTx/>
                <a:buFontTx/>
                <a:buNone/>
                <a:tabLst/>
                <a:defRPr/>
              </a:pPr>
              <a:endParaRPr kumimoji="0" lang="en-GB" sz="2053" b="0" i="0" u="none" strike="noStrike" kern="1200" cap="none" spc="0" normalizeH="0" baseline="0" noProof="0" dirty="0">
                <a:ln>
                  <a:noFill/>
                </a:ln>
                <a:solidFill>
                  <a:prstClr val="black"/>
                </a:solidFill>
                <a:effectLst/>
                <a:uLnTx/>
                <a:uFillTx/>
                <a:latin typeface="Calibri"/>
                <a:ea typeface="+mn-ea"/>
                <a:cs typeface="+mn-cs"/>
              </a:endParaRPr>
            </a:p>
          </p:txBody>
        </p:sp>
        <p:sp>
          <p:nvSpPr>
            <p:cNvPr id="100" name="Freeform 365"/>
            <p:cNvSpPr>
              <a:spLocks noEditPoints="1"/>
            </p:cNvSpPr>
            <p:nvPr/>
          </p:nvSpPr>
          <p:spPr bwMode="auto">
            <a:xfrm>
              <a:off x="2103" y="1280"/>
              <a:ext cx="73" cy="73"/>
            </a:xfrm>
            <a:custGeom>
              <a:avLst/>
              <a:gdLst>
                <a:gd name="T0" fmla="*/ 109 w 110"/>
                <a:gd name="T1" fmla="*/ 96 h 110"/>
                <a:gd name="T2" fmla="*/ 14 w 110"/>
                <a:gd name="T3" fmla="*/ 1 h 110"/>
                <a:gd name="T4" fmla="*/ 4 w 110"/>
                <a:gd name="T5" fmla="*/ 2 h 110"/>
                <a:gd name="T6" fmla="*/ 0 w 110"/>
                <a:gd name="T7" fmla="*/ 11 h 110"/>
                <a:gd name="T8" fmla="*/ 0 w 110"/>
                <a:gd name="T9" fmla="*/ 99 h 110"/>
                <a:gd name="T10" fmla="*/ 10 w 110"/>
                <a:gd name="T11" fmla="*/ 110 h 110"/>
                <a:gd name="T12" fmla="*/ 98 w 110"/>
                <a:gd name="T13" fmla="*/ 110 h 110"/>
                <a:gd name="T14" fmla="*/ 107 w 110"/>
                <a:gd name="T15" fmla="*/ 105 h 110"/>
                <a:gd name="T16" fmla="*/ 109 w 110"/>
                <a:gd name="T17" fmla="*/ 96 h 110"/>
                <a:gd name="T18" fmla="*/ 21 w 110"/>
                <a:gd name="T19" fmla="*/ 88 h 110"/>
                <a:gd name="T20" fmla="*/ 21 w 110"/>
                <a:gd name="T21" fmla="*/ 26 h 110"/>
                <a:gd name="T22" fmla="*/ 83 w 110"/>
                <a:gd name="T23" fmla="*/ 88 h 110"/>
                <a:gd name="T24" fmla="*/ 21 w 110"/>
                <a:gd name="T25" fmla="*/ 88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0" h="110">
                  <a:moveTo>
                    <a:pt x="109" y="96"/>
                  </a:moveTo>
                  <a:cubicBezTo>
                    <a:pt x="94" y="51"/>
                    <a:pt x="59" y="15"/>
                    <a:pt x="14" y="1"/>
                  </a:cubicBezTo>
                  <a:cubicBezTo>
                    <a:pt x="10" y="0"/>
                    <a:pt x="7" y="0"/>
                    <a:pt x="4" y="2"/>
                  </a:cubicBezTo>
                  <a:cubicBezTo>
                    <a:pt x="1" y="4"/>
                    <a:pt x="0" y="8"/>
                    <a:pt x="0" y="11"/>
                  </a:cubicBezTo>
                  <a:cubicBezTo>
                    <a:pt x="0" y="99"/>
                    <a:pt x="0" y="99"/>
                    <a:pt x="0" y="99"/>
                  </a:cubicBezTo>
                  <a:cubicBezTo>
                    <a:pt x="0" y="105"/>
                    <a:pt x="4" y="110"/>
                    <a:pt x="10" y="110"/>
                  </a:cubicBezTo>
                  <a:cubicBezTo>
                    <a:pt x="98" y="110"/>
                    <a:pt x="98" y="110"/>
                    <a:pt x="98" y="110"/>
                  </a:cubicBezTo>
                  <a:cubicBezTo>
                    <a:pt x="102" y="110"/>
                    <a:pt x="105" y="108"/>
                    <a:pt x="107" y="105"/>
                  </a:cubicBezTo>
                  <a:cubicBezTo>
                    <a:pt x="109" y="103"/>
                    <a:pt x="110" y="99"/>
                    <a:pt x="109" y="96"/>
                  </a:cubicBezTo>
                  <a:close/>
                  <a:moveTo>
                    <a:pt x="21" y="88"/>
                  </a:moveTo>
                  <a:cubicBezTo>
                    <a:pt x="21" y="26"/>
                    <a:pt x="21" y="26"/>
                    <a:pt x="21" y="26"/>
                  </a:cubicBezTo>
                  <a:cubicBezTo>
                    <a:pt x="48" y="39"/>
                    <a:pt x="70" y="61"/>
                    <a:pt x="83" y="88"/>
                  </a:cubicBezTo>
                  <a:lnTo>
                    <a:pt x="21" y="88"/>
                  </a:lnTo>
                  <a:close/>
                </a:path>
              </a:pathLst>
            </a:custGeom>
            <a:grpFill/>
            <a:ln>
              <a:noFill/>
            </a:ln>
            <a:extLst>
              <a:ext uri="{91240B29-F687-4f45-9708-019B960494DF}">
                <a14:hiddenLine xmlns:lc="http://schemas.openxmlformats.org/drawingml/2006/lockedCanvas"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1042873" rtl="0" eaLnBrk="1" latinLnBrk="0" hangingPunct="1">
                <a:defRPr sz="2053" kern="120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l" defTabSz="1042873" rtl="0" eaLnBrk="1" fontAlgn="auto" latinLnBrk="0" hangingPunct="1">
                <a:lnSpc>
                  <a:spcPct val="100000"/>
                </a:lnSpc>
                <a:spcBef>
                  <a:spcPts val="0"/>
                </a:spcBef>
                <a:spcAft>
                  <a:spcPts val="0"/>
                </a:spcAft>
                <a:buClrTx/>
                <a:buSzTx/>
                <a:buFontTx/>
                <a:buNone/>
                <a:tabLst/>
                <a:defRPr/>
              </a:pPr>
              <a:endParaRPr kumimoji="0" lang="en-GB" sz="2053" b="0" i="0" u="none" strike="noStrike" kern="1200" cap="none" spc="0" normalizeH="0" baseline="0" noProof="0" dirty="0">
                <a:ln>
                  <a:noFill/>
                </a:ln>
                <a:solidFill>
                  <a:prstClr val="black"/>
                </a:solidFill>
                <a:effectLst/>
                <a:uLnTx/>
                <a:uFillTx/>
                <a:latin typeface="Calibri"/>
                <a:ea typeface="+mn-ea"/>
                <a:cs typeface="+mn-cs"/>
              </a:endParaRPr>
            </a:p>
          </p:txBody>
        </p:sp>
        <p:sp>
          <p:nvSpPr>
            <p:cNvPr id="101" name="Freeform 366"/>
            <p:cNvSpPr>
              <a:spLocks noEditPoints="1"/>
            </p:cNvSpPr>
            <p:nvPr/>
          </p:nvSpPr>
          <p:spPr bwMode="auto">
            <a:xfrm>
              <a:off x="1912" y="1204"/>
              <a:ext cx="340" cy="340"/>
            </a:xfrm>
            <a:custGeom>
              <a:avLst/>
              <a:gdLst>
                <a:gd name="T0" fmla="*/ 256 w 512"/>
                <a:gd name="T1" fmla="*/ 21 h 512"/>
                <a:gd name="T2" fmla="*/ 490 w 512"/>
                <a:gd name="T3" fmla="*/ 256 h 512"/>
                <a:gd name="T4" fmla="*/ 256 w 512"/>
                <a:gd name="T5" fmla="*/ 490 h 512"/>
                <a:gd name="T6" fmla="*/ 21 w 512"/>
                <a:gd name="T7" fmla="*/ 256 h 512"/>
                <a:gd name="T8" fmla="*/ 256 w 512"/>
                <a:gd name="T9" fmla="*/ 21 h 512"/>
                <a:gd name="T10" fmla="*/ 256 w 512"/>
                <a:gd name="T11" fmla="*/ 0 h 512"/>
                <a:gd name="T12" fmla="*/ 0 w 512"/>
                <a:gd name="T13" fmla="*/ 256 h 512"/>
                <a:gd name="T14" fmla="*/ 256 w 512"/>
                <a:gd name="T15" fmla="*/ 512 h 512"/>
                <a:gd name="T16" fmla="*/ 512 w 512"/>
                <a:gd name="T17" fmla="*/ 256 h 512"/>
                <a:gd name="T18" fmla="*/ 256 w 512"/>
                <a:gd name="T19" fmla="*/ 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2" h="512">
                  <a:moveTo>
                    <a:pt x="256" y="21"/>
                  </a:moveTo>
                  <a:cubicBezTo>
                    <a:pt x="385" y="21"/>
                    <a:pt x="490" y="126"/>
                    <a:pt x="490" y="256"/>
                  </a:cubicBezTo>
                  <a:cubicBezTo>
                    <a:pt x="490" y="385"/>
                    <a:pt x="385" y="490"/>
                    <a:pt x="256" y="490"/>
                  </a:cubicBezTo>
                  <a:cubicBezTo>
                    <a:pt x="126" y="490"/>
                    <a:pt x="21" y="385"/>
                    <a:pt x="21" y="256"/>
                  </a:cubicBezTo>
                  <a:cubicBezTo>
                    <a:pt x="21" y="126"/>
                    <a:pt x="126" y="21"/>
                    <a:pt x="256" y="21"/>
                  </a:cubicBezTo>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path>
              </a:pathLst>
            </a:custGeom>
            <a:grpFill/>
            <a:ln>
              <a:noFill/>
            </a:ln>
            <a:extLst>
              <a:ext uri="{91240B29-F687-4f45-9708-019B960494DF}">
                <a14:hiddenLine xmlns:lc="http://schemas.openxmlformats.org/drawingml/2006/lockedCanvas"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1042873" rtl="0" eaLnBrk="1" latinLnBrk="0" hangingPunct="1">
                <a:defRPr sz="2053" kern="120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l" defTabSz="1042873" rtl="0" eaLnBrk="1" fontAlgn="auto" latinLnBrk="0" hangingPunct="1">
                <a:lnSpc>
                  <a:spcPct val="100000"/>
                </a:lnSpc>
                <a:spcBef>
                  <a:spcPts val="0"/>
                </a:spcBef>
                <a:spcAft>
                  <a:spcPts val="0"/>
                </a:spcAft>
                <a:buClrTx/>
                <a:buSzTx/>
                <a:buFontTx/>
                <a:buNone/>
                <a:tabLst/>
                <a:defRPr/>
              </a:pPr>
              <a:endParaRPr kumimoji="0" lang="en-GB" sz="2053" b="0" i="0" u="none" strike="noStrike" kern="1200" cap="none" spc="0" normalizeH="0" baseline="0" noProof="0" dirty="0">
                <a:ln>
                  <a:noFill/>
                </a:ln>
                <a:solidFill>
                  <a:prstClr val="black"/>
                </a:solidFill>
                <a:effectLst/>
                <a:uLnTx/>
                <a:uFillTx/>
                <a:latin typeface="Calibri"/>
                <a:ea typeface="+mn-ea"/>
                <a:cs typeface="+mn-cs"/>
              </a:endParaRPr>
            </a:p>
          </p:txBody>
        </p:sp>
      </p:grpSp>
      <p:sp>
        <p:nvSpPr>
          <p:cNvPr id="35" name="Slide Number Placeholder 17"/>
          <p:cNvSpPr txBox="1">
            <a:spLocks/>
          </p:cNvSpPr>
          <p:nvPr/>
        </p:nvSpPr>
        <p:spPr>
          <a:xfrm>
            <a:off x="11302150" y="6446447"/>
            <a:ext cx="609600" cy="304800"/>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0176C1F2-587E-42C9-B506-53C0D6E30F46}" type="slidenum">
              <a:rPr kumimoji="0" lang="en-US" sz="1600" b="1"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l" defTabSz="914400" rtl="0" eaLnBrk="1" fontAlgn="base" latinLnBrk="0" hangingPunct="1">
                <a:lnSpc>
                  <a:spcPct val="100000"/>
                </a:lnSpc>
                <a:spcBef>
                  <a:spcPct val="0"/>
                </a:spcBef>
                <a:spcAft>
                  <a:spcPct val="0"/>
                </a:spcAft>
                <a:buClrTx/>
                <a:buSzTx/>
                <a:buFontTx/>
                <a:buNone/>
                <a:tabLst/>
                <a:defRPr/>
              </a:pPr>
              <a:t>25</a:t>
            </a:fld>
            <a:endParaRPr kumimoji="0" lang="en-US" sz="1600" b="1" i="0" u="none" strike="noStrike" kern="1200" cap="none" spc="0" normalizeH="0" baseline="0" noProof="0" dirty="0">
              <a:ln>
                <a:noFill/>
              </a:ln>
              <a:solidFill>
                <a:srgbClr val="000000"/>
              </a:solidFill>
              <a:effectLst/>
              <a:uLnTx/>
              <a:uFillTx/>
              <a:latin typeface="Arial" pitchFamily="34" charset="0"/>
              <a:ea typeface="+mn-ea"/>
              <a:cs typeface="Arial" pitchFamily="34" charset="0"/>
            </a:endParaRPr>
          </a:p>
        </p:txBody>
      </p:sp>
      <p:sp>
        <p:nvSpPr>
          <p:cNvPr id="29" name="Title 1">
            <a:extLst>
              <a:ext uri="{FF2B5EF4-FFF2-40B4-BE49-F238E27FC236}">
                <a16:creationId xmlns:a16="http://schemas.microsoft.com/office/drawing/2014/main" id="{5E057E87-C926-4080-9267-EF777DB18B1B}"/>
              </a:ext>
            </a:extLst>
          </p:cNvPr>
          <p:cNvSpPr txBox="1">
            <a:spLocks/>
          </p:cNvSpPr>
          <p:nvPr/>
        </p:nvSpPr>
        <p:spPr>
          <a:xfrm>
            <a:off x="683956" y="0"/>
            <a:ext cx="10972800" cy="986875"/>
          </a:xfrm>
          <a:prstGeom prst="rect">
            <a:avLst/>
          </a:prstGeom>
        </p:spPr>
        <p:txBody>
          <a:bodyPr>
            <a:normAutofit fontScale="85000" lnSpcReduction="20000"/>
          </a:bodyPr>
          <a:lstStyle>
            <a:lvl1pPr algn="l" defTabSz="914400" rtl="0" eaLnBrk="1" latinLnBrk="0" hangingPunct="1">
              <a:spcBef>
                <a:spcPct val="0"/>
              </a:spcBef>
              <a:buNone/>
              <a:defRPr sz="3200" kern="1200">
                <a:solidFill>
                  <a:schemeClr val="tx1"/>
                </a:solidFill>
                <a:latin typeface="Candara" panose="020E0502030303020204" pitchFamily="34" charset="0"/>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000" b="1" i="0" u="none" strike="noStrike" kern="1200" cap="none" spc="0" normalizeH="0" baseline="0" noProof="0" dirty="0">
                <a:ln>
                  <a:noFill/>
                </a:ln>
                <a:solidFill>
                  <a:srgbClr val="0070C0"/>
                </a:solidFill>
                <a:effectLst/>
                <a:uLnTx/>
                <a:uFillTx/>
                <a:latin typeface="Candara" panose="020E0502030303020204" pitchFamily="34" charset="0"/>
                <a:ea typeface="+mj-ea"/>
                <a:cs typeface="+mj-cs"/>
              </a:rPr>
              <a:t>NPA Identification of </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000" b="1" i="0" u="none" strike="noStrike" kern="1200" cap="none" spc="0" normalizeH="0" baseline="0" noProof="0" dirty="0">
                <a:ln>
                  <a:noFill/>
                </a:ln>
                <a:solidFill>
                  <a:srgbClr val="0070C0"/>
                </a:solidFill>
                <a:effectLst/>
                <a:uLnTx/>
                <a:uFillTx/>
                <a:latin typeface="Candara" panose="020E0502030303020204" pitchFamily="34" charset="0"/>
                <a:ea typeface="+mj-ea"/>
                <a:cs typeface="+mj-cs"/>
              </a:rPr>
              <a:t>Interchangeable Limits </a:t>
            </a:r>
            <a:r>
              <a:rPr kumimoji="0" lang="en-US" sz="4000" b="1" i="0" u="none" strike="noStrike" kern="1200" cap="none" spc="0" normalizeH="0" baseline="0" noProof="0" dirty="0">
                <a:ln>
                  <a:noFill/>
                </a:ln>
                <a:solidFill>
                  <a:srgbClr val="FF0000"/>
                </a:solidFill>
                <a:effectLst/>
                <a:uLnTx/>
                <a:uFillTx/>
                <a:latin typeface="Candara" panose="020E0502030303020204" pitchFamily="34" charset="0"/>
                <a:ea typeface="+mj-ea"/>
                <a:cs typeface="+mj-cs"/>
              </a:rPr>
              <a:t>(FB and NFB)</a:t>
            </a:r>
          </a:p>
        </p:txBody>
      </p:sp>
      <p:sp>
        <p:nvSpPr>
          <p:cNvPr id="32" name="Half Frame 31">
            <a:extLst>
              <a:ext uri="{FF2B5EF4-FFF2-40B4-BE49-F238E27FC236}">
                <a16:creationId xmlns:a16="http://schemas.microsoft.com/office/drawing/2014/main" id="{5029B98F-C68B-418D-946C-55FDB053AE3F}"/>
              </a:ext>
            </a:extLst>
          </p:cNvPr>
          <p:cNvSpPr/>
          <p:nvPr/>
        </p:nvSpPr>
        <p:spPr>
          <a:xfrm rot="8142470">
            <a:off x="3351100" y="3323336"/>
            <a:ext cx="327828" cy="288147"/>
          </a:xfrm>
          <a:prstGeom prst="halfFrame">
            <a:avLst>
              <a:gd name="adj1" fmla="val 26576"/>
              <a:gd name="adj2" fmla="val 25856"/>
            </a:avLst>
          </a:prstGeom>
          <a:solidFill>
            <a:schemeClr val="tx1"/>
          </a:solidFill>
          <a:ln w="12700" cap="flat" cmpd="sng" algn="ctr">
            <a:noFill/>
            <a:prstDash val="solid"/>
          </a:ln>
          <a:effectLst/>
        </p:spPr>
        <p:txBody>
          <a:bodyPr wrap="square" lIns="36000" tIns="36000" rIns="36000" bIns="36000" rtlCol="0" anchor="ctr">
            <a:spAutoFit/>
          </a:bodyPr>
          <a:lstStyle>
            <a:defPPr>
              <a:defRPr lang="en-US"/>
            </a:defPPr>
            <a:lvl1pPr marL="0" algn="l" defTabSz="1042873" rtl="0" eaLnBrk="1" latinLnBrk="0" hangingPunct="1">
              <a:defRPr sz="2053" kern="120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86BC22"/>
              </a:solidFill>
              <a:effectLst/>
              <a:uLnTx/>
              <a:uFillTx/>
              <a:latin typeface="Verdana"/>
              <a:ea typeface="+mn-ea"/>
              <a:cs typeface="+mn-cs"/>
            </a:endParaRPr>
          </a:p>
        </p:txBody>
      </p:sp>
    </p:spTree>
    <p:extLst>
      <p:ext uri="{BB962C8B-B14F-4D97-AF65-F5344CB8AC3E}">
        <p14:creationId xmlns:p14="http://schemas.microsoft.com/office/powerpoint/2010/main" val="261157505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63"/>
                                        </p:tgtEl>
                                        <p:attrNameLst>
                                          <p:attrName>style.visibility</p:attrName>
                                        </p:attrNameLst>
                                      </p:cBhvr>
                                      <p:to>
                                        <p:strVal val="visible"/>
                                      </p:to>
                                    </p:set>
                                    <p:animEffect transition="in" filter="randombar(horizontal)">
                                      <p:cBhvr>
                                        <p:cTn id="7" dur="500"/>
                                        <p:tgtEl>
                                          <p:spTgt spid="63"/>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64"/>
                                        </p:tgtEl>
                                        <p:attrNameLst>
                                          <p:attrName>style.visibility</p:attrName>
                                        </p:attrNameLst>
                                      </p:cBhvr>
                                      <p:to>
                                        <p:strVal val="visible"/>
                                      </p:to>
                                    </p:set>
                                    <p:animEffect transition="in" filter="randombar(horizontal)">
                                      <p:cBhvr>
                                        <p:cTn id="10" dur="500"/>
                                        <p:tgtEl>
                                          <p:spTgt spid="64"/>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65"/>
                                        </p:tgtEl>
                                        <p:attrNameLst>
                                          <p:attrName>style.visibility</p:attrName>
                                        </p:attrNameLst>
                                      </p:cBhvr>
                                      <p:to>
                                        <p:strVal val="visible"/>
                                      </p:to>
                                    </p:set>
                                    <p:animEffect transition="in" filter="randombar(horizontal)">
                                      <p:cBhvr>
                                        <p:cTn id="13" dur="500"/>
                                        <p:tgtEl>
                                          <p:spTgt spid="65"/>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66"/>
                                        </p:tgtEl>
                                        <p:attrNameLst>
                                          <p:attrName>style.visibility</p:attrName>
                                        </p:attrNameLst>
                                      </p:cBhvr>
                                      <p:to>
                                        <p:strVal val="visible"/>
                                      </p:to>
                                    </p:set>
                                    <p:animEffect transition="in" filter="randombar(horizontal)">
                                      <p:cBhvr>
                                        <p:cTn id="16" dur="500"/>
                                        <p:tgtEl>
                                          <p:spTgt spid="66"/>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67"/>
                                        </p:tgtEl>
                                        <p:attrNameLst>
                                          <p:attrName>style.visibility</p:attrName>
                                        </p:attrNameLst>
                                      </p:cBhvr>
                                      <p:to>
                                        <p:strVal val="visible"/>
                                      </p:to>
                                    </p:set>
                                    <p:animEffect transition="in" filter="randombar(horizontal)">
                                      <p:cBhvr>
                                        <p:cTn id="19" dur="500"/>
                                        <p:tgtEl>
                                          <p:spTgt spid="67"/>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68"/>
                                        </p:tgtEl>
                                        <p:attrNameLst>
                                          <p:attrName>style.visibility</p:attrName>
                                        </p:attrNameLst>
                                      </p:cBhvr>
                                      <p:to>
                                        <p:strVal val="visible"/>
                                      </p:to>
                                    </p:set>
                                    <p:animEffect transition="in" filter="randombar(horizontal)">
                                      <p:cBhvr>
                                        <p:cTn id="22" dur="500"/>
                                        <p:tgtEl>
                                          <p:spTgt spid="68"/>
                                        </p:tgtEl>
                                      </p:cBhvr>
                                    </p:animEffect>
                                  </p:childTnLst>
                                </p:cTn>
                              </p:par>
                              <p:par>
                                <p:cTn id="23" presetID="14" presetClass="entr" presetSubtype="10" fill="hold" grpId="0" nodeType="withEffect">
                                  <p:stCondLst>
                                    <p:cond delay="0"/>
                                  </p:stCondLst>
                                  <p:childTnLst>
                                    <p:set>
                                      <p:cBhvr>
                                        <p:cTn id="24" dur="1" fill="hold">
                                          <p:stCondLst>
                                            <p:cond delay="0"/>
                                          </p:stCondLst>
                                        </p:cTn>
                                        <p:tgtEl>
                                          <p:spTgt spid="87"/>
                                        </p:tgtEl>
                                        <p:attrNameLst>
                                          <p:attrName>style.visibility</p:attrName>
                                        </p:attrNameLst>
                                      </p:cBhvr>
                                      <p:to>
                                        <p:strVal val="visible"/>
                                      </p:to>
                                    </p:set>
                                    <p:animEffect transition="in" filter="randombar(horizontal)">
                                      <p:cBhvr>
                                        <p:cTn id="25" dur="500"/>
                                        <p:tgtEl>
                                          <p:spTgt spid="87"/>
                                        </p:tgtEl>
                                      </p:cBhvr>
                                    </p:animEffect>
                                  </p:childTnLst>
                                </p:cTn>
                              </p:par>
                              <p:par>
                                <p:cTn id="26" presetID="14" presetClass="entr" presetSubtype="10" fill="hold" grpId="0" nodeType="withEffect">
                                  <p:stCondLst>
                                    <p:cond delay="0"/>
                                  </p:stCondLst>
                                  <p:childTnLst>
                                    <p:set>
                                      <p:cBhvr>
                                        <p:cTn id="27" dur="1" fill="hold">
                                          <p:stCondLst>
                                            <p:cond delay="0"/>
                                          </p:stCondLst>
                                        </p:cTn>
                                        <p:tgtEl>
                                          <p:spTgt spid="90"/>
                                        </p:tgtEl>
                                        <p:attrNameLst>
                                          <p:attrName>style.visibility</p:attrName>
                                        </p:attrNameLst>
                                      </p:cBhvr>
                                      <p:to>
                                        <p:strVal val="visible"/>
                                      </p:to>
                                    </p:set>
                                    <p:animEffect transition="in" filter="randombar(horizontal)">
                                      <p:cBhvr>
                                        <p:cTn id="28" dur="500"/>
                                        <p:tgtEl>
                                          <p:spTgt spid="90"/>
                                        </p:tgtEl>
                                      </p:cBhvr>
                                    </p:animEffect>
                                  </p:childTnLst>
                                </p:cTn>
                              </p:par>
                              <p:par>
                                <p:cTn id="29" presetID="14" presetClass="entr" presetSubtype="10" fill="hold" grpId="0" nodeType="withEffect">
                                  <p:stCondLst>
                                    <p:cond delay="0"/>
                                  </p:stCondLst>
                                  <p:childTnLst>
                                    <p:set>
                                      <p:cBhvr>
                                        <p:cTn id="30" dur="1" fill="hold">
                                          <p:stCondLst>
                                            <p:cond delay="0"/>
                                          </p:stCondLst>
                                        </p:cTn>
                                        <p:tgtEl>
                                          <p:spTgt spid="91"/>
                                        </p:tgtEl>
                                        <p:attrNameLst>
                                          <p:attrName>style.visibility</p:attrName>
                                        </p:attrNameLst>
                                      </p:cBhvr>
                                      <p:to>
                                        <p:strVal val="visible"/>
                                      </p:to>
                                    </p:set>
                                    <p:animEffect transition="in" filter="randombar(horizontal)">
                                      <p:cBhvr>
                                        <p:cTn id="31" dur="500"/>
                                        <p:tgtEl>
                                          <p:spTgt spid="91"/>
                                        </p:tgtEl>
                                      </p:cBhvr>
                                    </p:animEffect>
                                  </p:childTnLst>
                                </p:cTn>
                              </p:par>
                              <p:par>
                                <p:cTn id="32" presetID="14" presetClass="entr" presetSubtype="10" fill="hold" grpId="0" nodeType="withEffect">
                                  <p:stCondLst>
                                    <p:cond delay="0"/>
                                  </p:stCondLst>
                                  <p:childTnLst>
                                    <p:set>
                                      <p:cBhvr>
                                        <p:cTn id="33" dur="1" fill="hold">
                                          <p:stCondLst>
                                            <p:cond delay="0"/>
                                          </p:stCondLst>
                                        </p:cTn>
                                        <p:tgtEl>
                                          <p:spTgt spid="92"/>
                                        </p:tgtEl>
                                        <p:attrNameLst>
                                          <p:attrName>style.visibility</p:attrName>
                                        </p:attrNameLst>
                                      </p:cBhvr>
                                      <p:to>
                                        <p:strVal val="visible"/>
                                      </p:to>
                                    </p:set>
                                    <p:animEffect transition="in" filter="randombar(horizontal)">
                                      <p:cBhvr>
                                        <p:cTn id="34" dur="500"/>
                                        <p:tgtEl>
                                          <p:spTgt spid="92"/>
                                        </p:tgtEl>
                                      </p:cBhvr>
                                    </p:animEffect>
                                  </p:childTnLst>
                                </p:cTn>
                              </p:par>
                              <p:par>
                                <p:cTn id="35" presetID="14" presetClass="entr" presetSubtype="10" fill="hold" grpId="0" nodeType="withEffect">
                                  <p:stCondLst>
                                    <p:cond delay="0"/>
                                  </p:stCondLst>
                                  <p:childTnLst>
                                    <p:set>
                                      <p:cBhvr>
                                        <p:cTn id="36" dur="1" fill="hold">
                                          <p:stCondLst>
                                            <p:cond delay="0"/>
                                          </p:stCondLst>
                                        </p:cTn>
                                        <p:tgtEl>
                                          <p:spTgt spid="93"/>
                                        </p:tgtEl>
                                        <p:attrNameLst>
                                          <p:attrName>style.visibility</p:attrName>
                                        </p:attrNameLst>
                                      </p:cBhvr>
                                      <p:to>
                                        <p:strVal val="visible"/>
                                      </p:to>
                                    </p:set>
                                    <p:animEffect transition="in" filter="randombar(horizontal)">
                                      <p:cBhvr>
                                        <p:cTn id="37" dur="500"/>
                                        <p:tgtEl>
                                          <p:spTgt spid="93"/>
                                        </p:tgtEl>
                                      </p:cBhvr>
                                    </p:animEffect>
                                  </p:childTnLst>
                                </p:cTn>
                              </p:par>
                              <p:par>
                                <p:cTn id="38" presetID="14" presetClass="entr" presetSubtype="10" fill="hold" grpId="0" nodeType="withEffect">
                                  <p:stCondLst>
                                    <p:cond delay="0"/>
                                  </p:stCondLst>
                                  <p:childTnLst>
                                    <p:set>
                                      <p:cBhvr>
                                        <p:cTn id="39" dur="1" fill="hold">
                                          <p:stCondLst>
                                            <p:cond delay="0"/>
                                          </p:stCondLst>
                                        </p:cTn>
                                        <p:tgtEl>
                                          <p:spTgt spid="94"/>
                                        </p:tgtEl>
                                        <p:attrNameLst>
                                          <p:attrName>style.visibility</p:attrName>
                                        </p:attrNameLst>
                                      </p:cBhvr>
                                      <p:to>
                                        <p:strVal val="visible"/>
                                      </p:to>
                                    </p:set>
                                    <p:animEffect transition="in" filter="randombar(horizontal)">
                                      <p:cBhvr>
                                        <p:cTn id="40" dur="500"/>
                                        <p:tgtEl>
                                          <p:spTgt spid="94"/>
                                        </p:tgtEl>
                                      </p:cBhvr>
                                    </p:animEffect>
                                  </p:childTnLst>
                                </p:cTn>
                              </p:par>
                              <p:par>
                                <p:cTn id="41" presetID="14" presetClass="entr" presetSubtype="10" fill="hold" nodeType="withEffect">
                                  <p:stCondLst>
                                    <p:cond delay="0"/>
                                  </p:stCondLst>
                                  <p:childTnLst>
                                    <p:set>
                                      <p:cBhvr>
                                        <p:cTn id="42" dur="1" fill="hold">
                                          <p:stCondLst>
                                            <p:cond delay="0"/>
                                          </p:stCondLst>
                                        </p:cTn>
                                        <p:tgtEl>
                                          <p:spTgt spid="2"/>
                                        </p:tgtEl>
                                        <p:attrNameLst>
                                          <p:attrName>style.visibility</p:attrName>
                                        </p:attrNameLst>
                                      </p:cBhvr>
                                      <p:to>
                                        <p:strVal val="visible"/>
                                      </p:to>
                                    </p:set>
                                    <p:animEffect transition="in" filter="randombar(horizontal)">
                                      <p:cBhvr>
                                        <p:cTn id="43" dur="500"/>
                                        <p:tgtEl>
                                          <p:spTgt spid="2"/>
                                        </p:tgtEl>
                                      </p:cBhvr>
                                    </p:animEffect>
                                  </p:childTnLst>
                                </p:cTn>
                              </p:par>
                              <p:par>
                                <p:cTn id="44" presetID="14" presetClass="entr" presetSubtype="10" fill="hold" nodeType="withEffect">
                                  <p:stCondLst>
                                    <p:cond delay="0"/>
                                  </p:stCondLst>
                                  <p:childTnLst>
                                    <p:set>
                                      <p:cBhvr>
                                        <p:cTn id="45" dur="1" fill="hold">
                                          <p:stCondLst>
                                            <p:cond delay="0"/>
                                          </p:stCondLst>
                                        </p:cTn>
                                        <p:tgtEl>
                                          <p:spTgt spid="3"/>
                                        </p:tgtEl>
                                        <p:attrNameLst>
                                          <p:attrName>style.visibility</p:attrName>
                                        </p:attrNameLst>
                                      </p:cBhvr>
                                      <p:to>
                                        <p:strVal val="visible"/>
                                      </p:to>
                                    </p:set>
                                    <p:animEffect transition="in" filter="randombar(horizontal)">
                                      <p:cBhvr>
                                        <p:cTn id="46" dur="500"/>
                                        <p:tgtEl>
                                          <p:spTgt spid="3"/>
                                        </p:tgtEl>
                                      </p:cBhvr>
                                    </p:animEffect>
                                  </p:childTnLst>
                                </p:cTn>
                              </p:par>
                              <p:par>
                                <p:cTn id="47" presetID="14" presetClass="entr" presetSubtype="10" fill="hold" nodeType="withEffect">
                                  <p:stCondLst>
                                    <p:cond delay="0"/>
                                  </p:stCondLst>
                                  <p:childTnLst>
                                    <p:set>
                                      <p:cBhvr>
                                        <p:cTn id="48" dur="1" fill="hold">
                                          <p:stCondLst>
                                            <p:cond delay="0"/>
                                          </p:stCondLst>
                                        </p:cTn>
                                        <p:tgtEl>
                                          <p:spTgt spid="4"/>
                                        </p:tgtEl>
                                        <p:attrNameLst>
                                          <p:attrName>style.visibility</p:attrName>
                                        </p:attrNameLst>
                                      </p:cBhvr>
                                      <p:to>
                                        <p:strVal val="visible"/>
                                      </p:to>
                                    </p:set>
                                    <p:animEffect transition="in" filter="randombar(horizontal)">
                                      <p:cBhvr>
                                        <p:cTn id="49" dur="500"/>
                                        <p:tgtEl>
                                          <p:spTgt spid="4"/>
                                        </p:tgtEl>
                                      </p:cBhvr>
                                    </p:animEffect>
                                  </p:childTnLst>
                                </p:cTn>
                              </p:par>
                              <p:par>
                                <p:cTn id="50" presetID="14" presetClass="entr" presetSubtype="10" fill="hold" grpId="0" nodeType="withEffect">
                                  <p:stCondLst>
                                    <p:cond delay="0"/>
                                  </p:stCondLst>
                                  <p:childTnLst>
                                    <p:set>
                                      <p:cBhvr>
                                        <p:cTn id="51" dur="1" fill="hold">
                                          <p:stCondLst>
                                            <p:cond delay="0"/>
                                          </p:stCondLst>
                                        </p:cTn>
                                        <p:tgtEl>
                                          <p:spTgt spid="35"/>
                                        </p:tgtEl>
                                        <p:attrNameLst>
                                          <p:attrName>style.visibility</p:attrName>
                                        </p:attrNameLst>
                                      </p:cBhvr>
                                      <p:to>
                                        <p:strVal val="visible"/>
                                      </p:to>
                                    </p:set>
                                    <p:animEffect transition="in" filter="randombar(horizontal)">
                                      <p:cBhvr>
                                        <p:cTn id="52" dur="500"/>
                                        <p:tgtEl>
                                          <p:spTgt spid="35"/>
                                        </p:tgtEl>
                                      </p:cBhvr>
                                    </p:animEffect>
                                  </p:childTnLst>
                                </p:cTn>
                              </p:par>
                              <p:par>
                                <p:cTn id="53" presetID="14" presetClass="entr" presetSubtype="10" fill="hold" grpId="0" nodeType="withEffect">
                                  <p:stCondLst>
                                    <p:cond delay="0"/>
                                  </p:stCondLst>
                                  <p:childTnLst>
                                    <p:set>
                                      <p:cBhvr>
                                        <p:cTn id="54" dur="1" fill="hold">
                                          <p:stCondLst>
                                            <p:cond delay="0"/>
                                          </p:stCondLst>
                                        </p:cTn>
                                        <p:tgtEl>
                                          <p:spTgt spid="29"/>
                                        </p:tgtEl>
                                        <p:attrNameLst>
                                          <p:attrName>style.visibility</p:attrName>
                                        </p:attrNameLst>
                                      </p:cBhvr>
                                      <p:to>
                                        <p:strVal val="visible"/>
                                      </p:to>
                                    </p:set>
                                    <p:animEffect transition="in" filter="randombar(horizontal)">
                                      <p:cBhvr>
                                        <p:cTn id="55" dur="500"/>
                                        <p:tgtEl>
                                          <p:spTgt spid="29"/>
                                        </p:tgtEl>
                                      </p:cBhvr>
                                    </p:animEffect>
                                  </p:childTnLst>
                                </p:cTn>
                              </p:par>
                              <p:par>
                                <p:cTn id="56" presetID="14" presetClass="entr" presetSubtype="10" fill="hold" grpId="0" nodeType="withEffect">
                                  <p:stCondLst>
                                    <p:cond delay="0"/>
                                  </p:stCondLst>
                                  <p:childTnLst>
                                    <p:set>
                                      <p:cBhvr>
                                        <p:cTn id="57" dur="1" fill="hold">
                                          <p:stCondLst>
                                            <p:cond delay="0"/>
                                          </p:stCondLst>
                                        </p:cTn>
                                        <p:tgtEl>
                                          <p:spTgt spid="32"/>
                                        </p:tgtEl>
                                        <p:attrNameLst>
                                          <p:attrName>style.visibility</p:attrName>
                                        </p:attrNameLst>
                                      </p:cBhvr>
                                      <p:to>
                                        <p:strVal val="visible"/>
                                      </p:to>
                                    </p:set>
                                    <p:animEffect transition="in" filter="randombar(horizontal)">
                                      <p:cBhvr>
                                        <p:cTn id="58"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 grpId="0" animBg="1"/>
      <p:bldP spid="64" grpId="0" animBg="1"/>
      <p:bldP spid="65" grpId="0" animBg="1"/>
      <p:bldP spid="66" grpId="0" animBg="1"/>
      <p:bldP spid="67" grpId="0" animBg="1"/>
      <p:bldP spid="68" grpId="0"/>
      <p:bldP spid="87" grpId="0"/>
      <p:bldP spid="90" grpId="0" animBg="1"/>
      <p:bldP spid="91" grpId="0"/>
      <p:bldP spid="92" grpId="0"/>
      <p:bldP spid="93" grpId="0"/>
      <p:bldP spid="94" grpId="0"/>
      <p:bldP spid="35" grpId="0"/>
      <p:bldP spid="29" grpId="0"/>
      <p:bldP spid="32"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3"/>
          <p:cNvGrpSpPr/>
          <p:nvPr/>
        </p:nvGrpSpPr>
        <p:grpSpPr>
          <a:xfrm>
            <a:off x="838201" y="1357514"/>
            <a:ext cx="10820400" cy="3010542"/>
            <a:chOff x="2039620" y="2532256"/>
            <a:chExt cx="5054281" cy="2774478"/>
          </a:xfrm>
          <a:solidFill>
            <a:schemeClr val="bg1">
              <a:lumMod val="95000"/>
            </a:schemeClr>
          </a:solidFill>
          <a:effectLst>
            <a:outerShdw blurRad="50800" dist="38100" dir="2700000" algn="tl" rotWithShape="0">
              <a:prstClr val="black">
                <a:alpha val="40000"/>
              </a:prstClr>
            </a:outerShdw>
          </a:effectLst>
        </p:grpSpPr>
        <p:sp>
          <p:nvSpPr>
            <p:cNvPr id="15" name="Pentagon 12"/>
            <p:cNvSpPr/>
            <p:nvPr/>
          </p:nvSpPr>
          <p:spPr>
            <a:xfrm flipH="1">
              <a:off x="3167808" y="2532256"/>
              <a:ext cx="3926093" cy="1022180"/>
            </a:xfrm>
            <a:custGeom>
              <a:avLst/>
              <a:gdLst>
                <a:gd name="connsiteX0" fmla="*/ 0 w 3055620"/>
                <a:gd name="connsiteY0" fmla="*/ 0 h 833437"/>
                <a:gd name="connsiteX1" fmla="*/ 2433159 w 3055620"/>
                <a:gd name="connsiteY1" fmla="*/ 0 h 833437"/>
                <a:gd name="connsiteX2" fmla="*/ 3055620 w 3055620"/>
                <a:gd name="connsiteY2" fmla="*/ 416719 h 833437"/>
                <a:gd name="connsiteX3" fmla="*/ 2433159 w 3055620"/>
                <a:gd name="connsiteY3" fmla="*/ 833437 h 833437"/>
                <a:gd name="connsiteX4" fmla="*/ 0 w 3055620"/>
                <a:gd name="connsiteY4" fmla="*/ 833437 h 833437"/>
                <a:gd name="connsiteX5" fmla="*/ 0 w 3055620"/>
                <a:gd name="connsiteY5" fmla="*/ 0 h 833437"/>
                <a:gd name="connsiteX0" fmla="*/ 0 w 3055620"/>
                <a:gd name="connsiteY0" fmla="*/ 0 h 833437"/>
                <a:gd name="connsiteX1" fmla="*/ 2433159 w 3055620"/>
                <a:gd name="connsiteY1" fmla="*/ 0 h 833437"/>
                <a:gd name="connsiteX2" fmla="*/ 3055620 w 3055620"/>
                <a:gd name="connsiteY2" fmla="*/ 416719 h 833437"/>
                <a:gd name="connsiteX3" fmla="*/ 2433159 w 3055620"/>
                <a:gd name="connsiteY3" fmla="*/ 833437 h 833437"/>
                <a:gd name="connsiteX4" fmla="*/ 0 w 3055620"/>
                <a:gd name="connsiteY4" fmla="*/ 833437 h 833437"/>
                <a:gd name="connsiteX5" fmla="*/ 0 w 3055620"/>
                <a:gd name="connsiteY5" fmla="*/ 0 h 833437"/>
                <a:gd name="connsiteX0" fmla="*/ 0 w 3055620"/>
                <a:gd name="connsiteY0" fmla="*/ 0 h 833437"/>
                <a:gd name="connsiteX1" fmla="*/ 2433159 w 3055620"/>
                <a:gd name="connsiteY1" fmla="*/ 0 h 833437"/>
                <a:gd name="connsiteX2" fmla="*/ 3055620 w 3055620"/>
                <a:gd name="connsiteY2" fmla="*/ 416719 h 833437"/>
                <a:gd name="connsiteX3" fmla="*/ 2433159 w 3055620"/>
                <a:gd name="connsiteY3" fmla="*/ 833437 h 833437"/>
                <a:gd name="connsiteX4" fmla="*/ 0 w 3055620"/>
                <a:gd name="connsiteY4" fmla="*/ 833437 h 833437"/>
                <a:gd name="connsiteX5" fmla="*/ 0 w 3055620"/>
                <a:gd name="connsiteY5" fmla="*/ 0 h 833437"/>
                <a:gd name="connsiteX0" fmla="*/ 0 w 3055620"/>
                <a:gd name="connsiteY0" fmla="*/ 0 h 833437"/>
                <a:gd name="connsiteX1" fmla="*/ 2433159 w 3055620"/>
                <a:gd name="connsiteY1" fmla="*/ 0 h 833437"/>
                <a:gd name="connsiteX2" fmla="*/ 3055620 w 3055620"/>
                <a:gd name="connsiteY2" fmla="*/ 416719 h 833437"/>
                <a:gd name="connsiteX3" fmla="*/ 2433159 w 3055620"/>
                <a:gd name="connsiteY3" fmla="*/ 833437 h 833437"/>
                <a:gd name="connsiteX4" fmla="*/ 0 w 3055620"/>
                <a:gd name="connsiteY4" fmla="*/ 833437 h 833437"/>
                <a:gd name="connsiteX5" fmla="*/ 0 w 3055620"/>
                <a:gd name="connsiteY5" fmla="*/ 0 h 833437"/>
                <a:gd name="connsiteX0" fmla="*/ 0 w 3215640"/>
                <a:gd name="connsiteY0" fmla="*/ 0 h 833437"/>
                <a:gd name="connsiteX1" fmla="*/ 2433159 w 3215640"/>
                <a:gd name="connsiteY1" fmla="*/ 0 h 833437"/>
                <a:gd name="connsiteX2" fmla="*/ 3215640 w 3215640"/>
                <a:gd name="connsiteY2" fmla="*/ 531019 h 833437"/>
                <a:gd name="connsiteX3" fmla="*/ 2433159 w 3215640"/>
                <a:gd name="connsiteY3" fmla="*/ 833437 h 833437"/>
                <a:gd name="connsiteX4" fmla="*/ 0 w 3215640"/>
                <a:gd name="connsiteY4" fmla="*/ 833437 h 833437"/>
                <a:gd name="connsiteX5" fmla="*/ 0 w 3215640"/>
                <a:gd name="connsiteY5" fmla="*/ 0 h 833437"/>
                <a:gd name="connsiteX0" fmla="*/ 0 w 3215640"/>
                <a:gd name="connsiteY0" fmla="*/ 0 h 833437"/>
                <a:gd name="connsiteX1" fmla="*/ 2433159 w 3215640"/>
                <a:gd name="connsiteY1" fmla="*/ 0 h 833437"/>
                <a:gd name="connsiteX2" fmla="*/ 3215640 w 3215640"/>
                <a:gd name="connsiteY2" fmla="*/ 531019 h 833437"/>
                <a:gd name="connsiteX3" fmla="*/ 2433159 w 3215640"/>
                <a:gd name="connsiteY3" fmla="*/ 833437 h 833437"/>
                <a:gd name="connsiteX4" fmla="*/ 0 w 3215640"/>
                <a:gd name="connsiteY4" fmla="*/ 833437 h 833437"/>
                <a:gd name="connsiteX5" fmla="*/ 0 w 3215640"/>
                <a:gd name="connsiteY5" fmla="*/ 0 h 833437"/>
                <a:gd name="connsiteX0" fmla="*/ 0 w 3234548"/>
                <a:gd name="connsiteY0" fmla="*/ 0 h 833437"/>
                <a:gd name="connsiteX1" fmla="*/ 2433159 w 3234548"/>
                <a:gd name="connsiteY1" fmla="*/ 0 h 833437"/>
                <a:gd name="connsiteX2" fmla="*/ 3215640 w 3234548"/>
                <a:gd name="connsiteY2" fmla="*/ 531019 h 833437"/>
                <a:gd name="connsiteX3" fmla="*/ 2946082 w 3234548"/>
                <a:gd name="connsiteY3" fmla="*/ 668337 h 833437"/>
                <a:gd name="connsiteX4" fmla="*/ 2433159 w 3234548"/>
                <a:gd name="connsiteY4" fmla="*/ 833437 h 833437"/>
                <a:gd name="connsiteX5" fmla="*/ 0 w 3234548"/>
                <a:gd name="connsiteY5" fmla="*/ 833437 h 833437"/>
                <a:gd name="connsiteX6" fmla="*/ 0 w 3234548"/>
                <a:gd name="connsiteY6" fmla="*/ 0 h 833437"/>
                <a:gd name="connsiteX0" fmla="*/ 0 w 3243981"/>
                <a:gd name="connsiteY0" fmla="*/ 0 h 833437"/>
                <a:gd name="connsiteX1" fmla="*/ 2433159 w 3243981"/>
                <a:gd name="connsiteY1" fmla="*/ 0 h 833437"/>
                <a:gd name="connsiteX2" fmla="*/ 3215640 w 3243981"/>
                <a:gd name="connsiteY2" fmla="*/ 531019 h 833437"/>
                <a:gd name="connsiteX3" fmla="*/ 3047682 w 3243981"/>
                <a:gd name="connsiteY3" fmla="*/ 528637 h 833437"/>
                <a:gd name="connsiteX4" fmla="*/ 2433159 w 3243981"/>
                <a:gd name="connsiteY4" fmla="*/ 833437 h 833437"/>
                <a:gd name="connsiteX5" fmla="*/ 0 w 3243981"/>
                <a:gd name="connsiteY5" fmla="*/ 833437 h 833437"/>
                <a:gd name="connsiteX6" fmla="*/ 0 w 3243981"/>
                <a:gd name="connsiteY6" fmla="*/ 0 h 833437"/>
                <a:gd name="connsiteX0" fmla="*/ 0 w 3233439"/>
                <a:gd name="connsiteY0" fmla="*/ 0 h 833437"/>
                <a:gd name="connsiteX1" fmla="*/ 2433159 w 3233439"/>
                <a:gd name="connsiteY1" fmla="*/ 0 h 833437"/>
                <a:gd name="connsiteX2" fmla="*/ 3215640 w 3233439"/>
                <a:gd name="connsiteY2" fmla="*/ 531019 h 833437"/>
                <a:gd name="connsiteX3" fmla="*/ 3047682 w 3233439"/>
                <a:gd name="connsiteY3" fmla="*/ 528637 h 833437"/>
                <a:gd name="connsiteX4" fmla="*/ 2433159 w 3233439"/>
                <a:gd name="connsiteY4" fmla="*/ 833437 h 833437"/>
                <a:gd name="connsiteX5" fmla="*/ 0 w 3233439"/>
                <a:gd name="connsiteY5" fmla="*/ 833437 h 833437"/>
                <a:gd name="connsiteX6" fmla="*/ 0 w 3233439"/>
                <a:gd name="connsiteY6" fmla="*/ 0 h 833437"/>
                <a:gd name="connsiteX0" fmla="*/ 0 w 3215999"/>
                <a:gd name="connsiteY0" fmla="*/ 0 h 833437"/>
                <a:gd name="connsiteX1" fmla="*/ 2433159 w 3215999"/>
                <a:gd name="connsiteY1" fmla="*/ 0 h 833437"/>
                <a:gd name="connsiteX2" fmla="*/ 3215640 w 3215999"/>
                <a:gd name="connsiteY2" fmla="*/ 531019 h 833437"/>
                <a:gd name="connsiteX3" fmla="*/ 3047682 w 3215999"/>
                <a:gd name="connsiteY3" fmla="*/ 528637 h 833437"/>
                <a:gd name="connsiteX4" fmla="*/ 2433159 w 3215999"/>
                <a:gd name="connsiteY4" fmla="*/ 833437 h 833437"/>
                <a:gd name="connsiteX5" fmla="*/ 0 w 3215999"/>
                <a:gd name="connsiteY5" fmla="*/ 833437 h 833437"/>
                <a:gd name="connsiteX6" fmla="*/ 0 w 3215999"/>
                <a:gd name="connsiteY6" fmla="*/ 0 h 833437"/>
                <a:gd name="connsiteX0" fmla="*/ 0 w 3336505"/>
                <a:gd name="connsiteY0" fmla="*/ 0 h 833437"/>
                <a:gd name="connsiteX1" fmla="*/ 2433159 w 3336505"/>
                <a:gd name="connsiteY1" fmla="*/ 0 h 833437"/>
                <a:gd name="connsiteX2" fmla="*/ 3336290 w 3336505"/>
                <a:gd name="connsiteY2" fmla="*/ 632619 h 833437"/>
                <a:gd name="connsiteX3" fmla="*/ 3047682 w 3336505"/>
                <a:gd name="connsiteY3" fmla="*/ 528637 h 833437"/>
                <a:gd name="connsiteX4" fmla="*/ 2433159 w 3336505"/>
                <a:gd name="connsiteY4" fmla="*/ 833437 h 833437"/>
                <a:gd name="connsiteX5" fmla="*/ 0 w 3336505"/>
                <a:gd name="connsiteY5" fmla="*/ 833437 h 833437"/>
                <a:gd name="connsiteX6" fmla="*/ 0 w 3336505"/>
                <a:gd name="connsiteY6" fmla="*/ 0 h 833437"/>
                <a:gd name="connsiteX0" fmla="*/ 0 w 3336505"/>
                <a:gd name="connsiteY0" fmla="*/ 0 h 833437"/>
                <a:gd name="connsiteX1" fmla="*/ 2433159 w 3336505"/>
                <a:gd name="connsiteY1" fmla="*/ 0 h 833437"/>
                <a:gd name="connsiteX2" fmla="*/ 3336290 w 3336505"/>
                <a:gd name="connsiteY2" fmla="*/ 632619 h 833437"/>
                <a:gd name="connsiteX3" fmla="*/ 3047682 w 3336505"/>
                <a:gd name="connsiteY3" fmla="*/ 528637 h 833437"/>
                <a:gd name="connsiteX4" fmla="*/ 2433159 w 3336505"/>
                <a:gd name="connsiteY4" fmla="*/ 833437 h 833437"/>
                <a:gd name="connsiteX5" fmla="*/ 0 w 3336505"/>
                <a:gd name="connsiteY5" fmla="*/ 833437 h 833437"/>
                <a:gd name="connsiteX6" fmla="*/ 0 w 3336505"/>
                <a:gd name="connsiteY6" fmla="*/ 0 h 833437"/>
                <a:gd name="connsiteX0" fmla="*/ 0 w 3336505"/>
                <a:gd name="connsiteY0" fmla="*/ 0 h 833437"/>
                <a:gd name="connsiteX1" fmla="*/ 2433159 w 3336505"/>
                <a:gd name="connsiteY1" fmla="*/ 0 h 833437"/>
                <a:gd name="connsiteX2" fmla="*/ 3336290 w 3336505"/>
                <a:gd name="connsiteY2" fmla="*/ 632619 h 833437"/>
                <a:gd name="connsiteX3" fmla="*/ 3047682 w 3336505"/>
                <a:gd name="connsiteY3" fmla="*/ 528637 h 833437"/>
                <a:gd name="connsiteX4" fmla="*/ 2433159 w 3336505"/>
                <a:gd name="connsiteY4" fmla="*/ 833437 h 833437"/>
                <a:gd name="connsiteX5" fmla="*/ 0 w 3336505"/>
                <a:gd name="connsiteY5" fmla="*/ 833437 h 833437"/>
                <a:gd name="connsiteX6" fmla="*/ 0 w 3336505"/>
                <a:gd name="connsiteY6" fmla="*/ 0 h 833437"/>
                <a:gd name="connsiteX0" fmla="*/ 0 w 3336509"/>
                <a:gd name="connsiteY0" fmla="*/ 0 h 833437"/>
                <a:gd name="connsiteX1" fmla="*/ 2433159 w 3336509"/>
                <a:gd name="connsiteY1" fmla="*/ 0 h 833437"/>
                <a:gd name="connsiteX2" fmla="*/ 3336290 w 3336509"/>
                <a:gd name="connsiteY2" fmla="*/ 632619 h 833437"/>
                <a:gd name="connsiteX3" fmla="*/ 3054032 w 3336509"/>
                <a:gd name="connsiteY3" fmla="*/ 522287 h 833437"/>
                <a:gd name="connsiteX4" fmla="*/ 2433159 w 3336509"/>
                <a:gd name="connsiteY4" fmla="*/ 833437 h 833437"/>
                <a:gd name="connsiteX5" fmla="*/ 0 w 3336509"/>
                <a:gd name="connsiteY5" fmla="*/ 833437 h 833437"/>
                <a:gd name="connsiteX6" fmla="*/ 0 w 3336509"/>
                <a:gd name="connsiteY6" fmla="*/ 0 h 833437"/>
                <a:gd name="connsiteX0" fmla="*/ 0 w 3336536"/>
                <a:gd name="connsiteY0" fmla="*/ 0 h 833437"/>
                <a:gd name="connsiteX1" fmla="*/ 2433159 w 3336536"/>
                <a:gd name="connsiteY1" fmla="*/ 0 h 833437"/>
                <a:gd name="connsiteX2" fmla="*/ 3336290 w 3336536"/>
                <a:gd name="connsiteY2" fmla="*/ 632619 h 833437"/>
                <a:gd name="connsiteX3" fmla="*/ 3054032 w 3336536"/>
                <a:gd name="connsiteY3" fmla="*/ 522287 h 833437"/>
                <a:gd name="connsiteX4" fmla="*/ 2433159 w 3336536"/>
                <a:gd name="connsiteY4" fmla="*/ 833437 h 833437"/>
                <a:gd name="connsiteX5" fmla="*/ 0 w 3336536"/>
                <a:gd name="connsiteY5" fmla="*/ 833437 h 833437"/>
                <a:gd name="connsiteX6" fmla="*/ 0 w 3336536"/>
                <a:gd name="connsiteY6" fmla="*/ 0 h 833437"/>
                <a:gd name="connsiteX0" fmla="*/ 0 w 3336536"/>
                <a:gd name="connsiteY0" fmla="*/ 0 h 833437"/>
                <a:gd name="connsiteX1" fmla="*/ 2433159 w 3336536"/>
                <a:gd name="connsiteY1" fmla="*/ 0 h 833437"/>
                <a:gd name="connsiteX2" fmla="*/ 3336290 w 3336536"/>
                <a:gd name="connsiteY2" fmla="*/ 632619 h 833437"/>
                <a:gd name="connsiteX3" fmla="*/ 3054032 w 3336536"/>
                <a:gd name="connsiteY3" fmla="*/ 522287 h 833437"/>
                <a:gd name="connsiteX4" fmla="*/ 2433159 w 3336536"/>
                <a:gd name="connsiteY4" fmla="*/ 833437 h 833437"/>
                <a:gd name="connsiteX5" fmla="*/ 0 w 3336536"/>
                <a:gd name="connsiteY5" fmla="*/ 833437 h 833437"/>
                <a:gd name="connsiteX6" fmla="*/ 0 w 3336536"/>
                <a:gd name="connsiteY6" fmla="*/ 0 h 833437"/>
                <a:gd name="connsiteX0" fmla="*/ 0 w 3336536"/>
                <a:gd name="connsiteY0" fmla="*/ 0 h 833437"/>
                <a:gd name="connsiteX1" fmla="*/ 2433159 w 3336536"/>
                <a:gd name="connsiteY1" fmla="*/ 0 h 833437"/>
                <a:gd name="connsiteX2" fmla="*/ 3047681 w 3336536"/>
                <a:gd name="connsiteY2" fmla="*/ 414337 h 833437"/>
                <a:gd name="connsiteX3" fmla="*/ 3336290 w 3336536"/>
                <a:gd name="connsiteY3" fmla="*/ 632619 h 833437"/>
                <a:gd name="connsiteX4" fmla="*/ 3054032 w 3336536"/>
                <a:gd name="connsiteY4" fmla="*/ 522287 h 833437"/>
                <a:gd name="connsiteX5" fmla="*/ 2433159 w 3336536"/>
                <a:gd name="connsiteY5" fmla="*/ 833437 h 833437"/>
                <a:gd name="connsiteX6" fmla="*/ 0 w 3336536"/>
                <a:gd name="connsiteY6" fmla="*/ 833437 h 833437"/>
                <a:gd name="connsiteX7" fmla="*/ 0 w 3336536"/>
                <a:gd name="connsiteY7" fmla="*/ 0 h 833437"/>
                <a:gd name="connsiteX0" fmla="*/ 0 w 3336536"/>
                <a:gd name="connsiteY0" fmla="*/ 0 h 833437"/>
                <a:gd name="connsiteX1" fmla="*/ 2433159 w 3336536"/>
                <a:gd name="connsiteY1" fmla="*/ 0 h 833437"/>
                <a:gd name="connsiteX2" fmla="*/ 3047681 w 3336536"/>
                <a:gd name="connsiteY2" fmla="*/ 414337 h 833437"/>
                <a:gd name="connsiteX3" fmla="*/ 3336290 w 3336536"/>
                <a:gd name="connsiteY3" fmla="*/ 632619 h 833437"/>
                <a:gd name="connsiteX4" fmla="*/ 3054032 w 3336536"/>
                <a:gd name="connsiteY4" fmla="*/ 522287 h 833437"/>
                <a:gd name="connsiteX5" fmla="*/ 2433159 w 3336536"/>
                <a:gd name="connsiteY5" fmla="*/ 833437 h 833437"/>
                <a:gd name="connsiteX6" fmla="*/ 0 w 3336536"/>
                <a:gd name="connsiteY6" fmla="*/ 833437 h 833437"/>
                <a:gd name="connsiteX7" fmla="*/ 0 w 3336536"/>
                <a:gd name="connsiteY7" fmla="*/ 0 h 833437"/>
                <a:gd name="connsiteX0" fmla="*/ 0 w 3336536"/>
                <a:gd name="connsiteY0" fmla="*/ 0 h 833437"/>
                <a:gd name="connsiteX1" fmla="*/ 2433159 w 3336536"/>
                <a:gd name="connsiteY1" fmla="*/ 0 h 833437"/>
                <a:gd name="connsiteX2" fmla="*/ 3047681 w 3336536"/>
                <a:gd name="connsiteY2" fmla="*/ 414337 h 833437"/>
                <a:gd name="connsiteX3" fmla="*/ 3336290 w 3336536"/>
                <a:gd name="connsiteY3" fmla="*/ 645319 h 833437"/>
                <a:gd name="connsiteX4" fmla="*/ 3054032 w 3336536"/>
                <a:gd name="connsiteY4" fmla="*/ 522287 h 833437"/>
                <a:gd name="connsiteX5" fmla="*/ 2433159 w 3336536"/>
                <a:gd name="connsiteY5" fmla="*/ 833437 h 833437"/>
                <a:gd name="connsiteX6" fmla="*/ 0 w 3336536"/>
                <a:gd name="connsiteY6" fmla="*/ 833437 h 833437"/>
                <a:gd name="connsiteX7" fmla="*/ 0 w 3336536"/>
                <a:gd name="connsiteY7" fmla="*/ 0 h 833437"/>
                <a:gd name="connsiteX0" fmla="*/ 0 w 3336536"/>
                <a:gd name="connsiteY0" fmla="*/ 0 h 833437"/>
                <a:gd name="connsiteX1" fmla="*/ 2433159 w 3336536"/>
                <a:gd name="connsiteY1" fmla="*/ 0 h 833437"/>
                <a:gd name="connsiteX2" fmla="*/ 3047681 w 3336536"/>
                <a:gd name="connsiteY2" fmla="*/ 414337 h 833437"/>
                <a:gd name="connsiteX3" fmla="*/ 3336290 w 3336536"/>
                <a:gd name="connsiteY3" fmla="*/ 645319 h 833437"/>
                <a:gd name="connsiteX4" fmla="*/ 3054032 w 3336536"/>
                <a:gd name="connsiteY4" fmla="*/ 522287 h 833437"/>
                <a:gd name="connsiteX5" fmla="*/ 2433159 w 3336536"/>
                <a:gd name="connsiteY5" fmla="*/ 833437 h 833437"/>
                <a:gd name="connsiteX6" fmla="*/ 0 w 3336536"/>
                <a:gd name="connsiteY6" fmla="*/ 833437 h 833437"/>
                <a:gd name="connsiteX7" fmla="*/ 0 w 3336536"/>
                <a:gd name="connsiteY7" fmla="*/ 0 h 833437"/>
                <a:gd name="connsiteX0" fmla="*/ 0 w 3336594"/>
                <a:gd name="connsiteY0" fmla="*/ 0 h 833437"/>
                <a:gd name="connsiteX1" fmla="*/ 2433159 w 3336594"/>
                <a:gd name="connsiteY1" fmla="*/ 0 h 833437"/>
                <a:gd name="connsiteX2" fmla="*/ 3047681 w 3336594"/>
                <a:gd name="connsiteY2" fmla="*/ 414337 h 833437"/>
                <a:gd name="connsiteX3" fmla="*/ 3336290 w 3336594"/>
                <a:gd name="connsiteY3" fmla="*/ 645319 h 833437"/>
                <a:gd name="connsiteX4" fmla="*/ 3054032 w 3336594"/>
                <a:gd name="connsiteY4" fmla="*/ 522287 h 833437"/>
                <a:gd name="connsiteX5" fmla="*/ 2433159 w 3336594"/>
                <a:gd name="connsiteY5" fmla="*/ 833437 h 833437"/>
                <a:gd name="connsiteX6" fmla="*/ 0 w 3336594"/>
                <a:gd name="connsiteY6" fmla="*/ 833437 h 833437"/>
                <a:gd name="connsiteX7" fmla="*/ 0 w 3336594"/>
                <a:gd name="connsiteY7" fmla="*/ 0 h 833437"/>
                <a:gd name="connsiteX0" fmla="*/ 0 w 3336594"/>
                <a:gd name="connsiteY0" fmla="*/ 0 h 833437"/>
                <a:gd name="connsiteX1" fmla="*/ 2433159 w 3336594"/>
                <a:gd name="connsiteY1" fmla="*/ 0 h 833437"/>
                <a:gd name="connsiteX2" fmla="*/ 3047681 w 3336594"/>
                <a:gd name="connsiteY2" fmla="*/ 414337 h 833437"/>
                <a:gd name="connsiteX3" fmla="*/ 3336290 w 3336594"/>
                <a:gd name="connsiteY3" fmla="*/ 645319 h 833437"/>
                <a:gd name="connsiteX4" fmla="*/ 3054032 w 3336594"/>
                <a:gd name="connsiteY4" fmla="*/ 522287 h 833437"/>
                <a:gd name="connsiteX5" fmla="*/ 2433159 w 3336594"/>
                <a:gd name="connsiteY5" fmla="*/ 833437 h 833437"/>
                <a:gd name="connsiteX6" fmla="*/ 0 w 3336594"/>
                <a:gd name="connsiteY6" fmla="*/ 833437 h 833437"/>
                <a:gd name="connsiteX7" fmla="*/ 0 w 3336594"/>
                <a:gd name="connsiteY7" fmla="*/ 0 h 833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36594" h="833437">
                  <a:moveTo>
                    <a:pt x="0" y="0"/>
                  </a:moveTo>
                  <a:lnTo>
                    <a:pt x="2433159" y="0"/>
                  </a:lnTo>
                  <a:cubicBezTo>
                    <a:pt x="2941106" y="69056"/>
                    <a:pt x="2897159" y="308900"/>
                    <a:pt x="3047681" y="414337"/>
                  </a:cubicBezTo>
                  <a:cubicBezTo>
                    <a:pt x="3198203" y="519774"/>
                    <a:pt x="3271732" y="592403"/>
                    <a:pt x="3336290" y="645319"/>
                  </a:cubicBezTo>
                  <a:cubicBezTo>
                    <a:pt x="3345577" y="667809"/>
                    <a:pt x="3139996" y="500459"/>
                    <a:pt x="3054032" y="522287"/>
                  </a:cubicBezTo>
                  <a:cubicBezTo>
                    <a:pt x="2783919" y="598090"/>
                    <a:pt x="2924173" y="805920"/>
                    <a:pt x="2433159" y="833437"/>
                  </a:cubicBezTo>
                  <a:lnTo>
                    <a:pt x="0" y="833437"/>
                  </a:lnTo>
                  <a:lnTo>
                    <a:pt x="0" y="0"/>
                  </a:lnTo>
                  <a:close/>
                </a:path>
              </a:pathLst>
            </a:custGeom>
            <a:solidFill>
              <a:srgbClr val="F3FE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Calibri"/>
                <a:ea typeface="+mn-ea"/>
                <a:cs typeface="+mn-cs"/>
              </a:endParaRPr>
            </a:p>
          </p:txBody>
        </p:sp>
        <p:sp>
          <p:nvSpPr>
            <p:cNvPr id="16" name="Pentagon 9"/>
            <p:cNvSpPr/>
            <p:nvPr/>
          </p:nvSpPr>
          <p:spPr>
            <a:xfrm>
              <a:off x="2039621" y="2604147"/>
              <a:ext cx="1218443" cy="833437"/>
            </a:xfrm>
            <a:custGeom>
              <a:avLst/>
              <a:gdLst>
                <a:gd name="connsiteX0" fmla="*/ 0 w 1998662"/>
                <a:gd name="connsiteY0" fmla="*/ 0 h 833437"/>
                <a:gd name="connsiteX1" fmla="*/ 1330487 w 1998662"/>
                <a:gd name="connsiteY1" fmla="*/ 0 h 833437"/>
                <a:gd name="connsiteX2" fmla="*/ 1998662 w 1998662"/>
                <a:gd name="connsiteY2" fmla="*/ 416719 h 833437"/>
                <a:gd name="connsiteX3" fmla="*/ 1330487 w 1998662"/>
                <a:gd name="connsiteY3" fmla="*/ 833437 h 833437"/>
                <a:gd name="connsiteX4" fmla="*/ 0 w 1998662"/>
                <a:gd name="connsiteY4" fmla="*/ 833437 h 833437"/>
                <a:gd name="connsiteX5" fmla="*/ 0 w 1998662"/>
                <a:gd name="connsiteY5" fmla="*/ 0 h 833437"/>
                <a:gd name="connsiteX0" fmla="*/ 0 w 1998662"/>
                <a:gd name="connsiteY0" fmla="*/ 0 h 833437"/>
                <a:gd name="connsiteX1" fmla="*/ 1330487 w 1998662"/>
                <a:gd name="connsiteY1" fmla="*/ 0 h 833437"/>
                <a:gd name="connsiteX2" fmla="*/ 1998662 w 1998662"/>
                <a:gd name="connsiteY2" fmla="*/ 416719 h 833437"/>
                <a:gd name="connsiteX3" fmla="*/ 1330487 w 1998662"/>
                <a:gd name="connsiteY3" fmla="*/ 833437 h 833437"/>
                <a:gd name="connsiteX4" fmla="*/ 0 w 1998662"/>
                <a:gd name="connsiteY4" fmla="*/ 833437 h 833437"/>
                <a:gd name="connsiteX5" fmla="*/ 0 w 1998662"/>
                <a:gd name="connsiteY5" fmla="*/ 0 h 833437"/>
                <a:gd name="connsiteX0" fmla="*/ 0 w 1998662"/>
                <a:gd name="connsiteY0" fmla="*/ 0 h 833437"/>
                <a:gd name="connsiteX1" fmla="*/ 1330487 w 1998662"/>
                <a:gd name="connsiteY1" fmla="*/ 0 h 833437"/>
                <a:gd name="connsiteX2" fmla="*/ 1998662 w 1998662"/>
                <a:gd name="connsiteY2" fmla="*/ 416719 h 833437"/>
                <a:gd name="connsiteX3" fmla="*/ 1330487 w 1998662"/>
                <a:gd name="connsiteY3" fmla="*/ 833437 h 833437"/>
                <a:gd name="connsiteX4" fmla="*/ 0 w 1998662"/>
                <a:gd name="connsiteY4" fmla="*/ 833437 h 833437"/>
                <a:gd name="connsiteX5" fmla="*/ 0 w 1998662"/>
                <a:gd name="connsiteY5" fmla="*/ 0 h 833437"/>
                <a:gd name="connsiteX0" fmla="*/ 0 w 1998662"/>
                <a:gd name="connsiteY0" fmla="*/ 0 h 833437"/>
                <a:gd name="connsiteX1" fmla="*/ 1330487 w 1998662"/>
                <a:gd name="connsiteY1" fmla="*/ 0 h 833437"/>
                <a:gd name="connsiteX2" fmla="*/ 1998662 w 1998662"/>
                <a:gd name="connsiteY2" fmla="*/ 416719 h 833437"/>
                <a:gd name="connsiteX3" fmla="*/ 1330487 w 1998662"/>
                <a:gd name="connsiteY3" fmla="*/ 833437 h 833437"/>
                <a:gd name="connsiteX4" fmla="*/ 0 w 1998662"/>
                <a:gd name="connsiteY4" fmla="*/ 833437 h 833437"/>
                <a:gd name="connsiteX5" fmla="*/ 0 w 1998662"/>
                <a:gd name="connsiteY5" fmla="*/ 0 h 833437"/>
                <a:gd name="connsiteX0" fmla="*/ 0 w 1998662"/>
                <a:gd name="connsiteY0" fmla="*/ 0 h 833437"/>
                <a:gd name="connsiteX1" fmla="*/ 1330487 w 1998662"/>
                <a:gd name="connsiteY1" fmla="*/ 0 h 833437"/>
                <a:gd name="connsiteX2" fmla="*/ 1998662 w 1998662"/>
                <a:gd name="connsiteY2" fmla="*/ 416719 h 833437"/>
                <a:gd name="connsiteX3" fmla="*/ 1330487 w 1998662"/>
                <a:gd name="connsiteY3" fmla="*/ 833437 h 833437"/>
                <a:gd name="connsiteX4" fmla="*/ 0 w 1998662"/>
                <a:gd name="connsiteY4" fmla="*/ 833437 h 833437"/>
                <a:gd name="connsiteX5" fmla="*/ 0 w 1998662"/>
                <a:gd name="connsiteY5" fmla="*/ 0 h 833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8662" h="833437">
                  <a:moveTo>
                    <a:pt x="0" y="0"/>
                  </a:moveTo>
                  <a:lnTo>
                    <a:pt x="1330487" y="0"/>
                  </a:lnTo>
                  <a:cubicBezTo>
                    <a:pt x="1576072" y="9366"/>
                    <a:pt x="1768317" y="453073"/>
                    <a:pt x="1998662" y="416719"/>
                  </a:cubicBezTo>
                  <a:cubicBezTo>
                    <a:pt x="1775937" y="555625"/>
                    <a:pt x="1614172" y="793591"/>
                    <a:pt x="1330487" y="833437"/>
                  </a:cubicBezTo>
                  <a:lnTo>
                    <a:pt x="0" y="833437"/>
                  </a:lnTo>
                  <a:lnTo>
                    <a:pt x="0" y="0"/>
                  </a:lnTo>
                  <a:close/>
                </a:path>
              </a:pathLst>
            </a:custGeom>
            <a:grpFill/>
            <a:ln w="12700">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err="1">
                <a:ln>
                  <a:noFill/>
                </a:ln>
                <a:solidFill>
                  <a:prstClr val="black"/>
                </a:solidFill>
                <a:effectLst/>
                <a:uLnTx/>
                <a:uFillTx/>
                <a:latin typeface="Calibri"/>
                <a:ea typeface="+mn-ea"/>
                <a:cs typeface="+mn-cs"/>
              </a:endParaRPr>
            </a:p>
          </p:txBody>
        </p:sp>
        <p:sp>
          <p:nvSpPr>
            <p:cNvPr id="17" name="Pentagon 9"/>
            <p:cNvSpPr/>
            <p:nvPr/>
          </p:nvSpPr>
          <p:spPr>
            <a:xfrm>
              <a:off x="2039620" y="4473296"/>
              <a:ext cx="1218442" cy="833437"/>
            </a:xfrm>
            <a:custGeom>
              <a:avLst/>
              <a:gdLst>
                <a:gd name="connsiteX0" fmla="*/ 0 w 1998662"/>
                <a:gd name="connsiteY0" fmla="*/ 0 h 833437"/>
                <a:gd name="connsiteX1" fmla="*/ 1330487 w 1998662"/>
                <a:gd name="connsiteY1" fmla="*/ 0 h 833437"/>
                <a:gd name="connsiteX2" fmla="*/ 1998662 w 1998662"/>
                <a:gd name="connsiteY2" fmla="*/ 416719 h 833437"/>
                <a:gd name="connsiteX3" fmla="*/ 1330487 w 1998662"/>
                <a:gd name="connsiteY3" fmla="*/ 833437 h 833437"/>
                <a:gd name="connsiteX4" fmla="*/ 0 w 1998662"/>
                <a:gd name="connsiteY4" fmla="*/ 833437 h 833437"/>
                <a:gd name="connsiteX5" fmla="*/ 0 w 1998662"/>
                <a:gd name="connsiteY5" fmla="*/ 0 h 833437"/>
                <a:gd name="connsiteX0" fmla="*/ 0 w 1998662"/>
                <a:gd name="connsiteY0" fmla="*/ 0 h 833437"/>
                <a:gd name="connsiteX1" fmla="*/ 1330487 w 1998662"/>
                <a:gd name="connsiteY1" fmla="*/ 0 h 833437"/>
                <a:gd name="connsiteX2" fmla="*/ 1998662 w 1998662"/>
                <a:gd name="connsiteY2" fmla="*/ 416719 h 833437"/>
                <a:gd name="connsiteX3" fmla="*/ 1330487 w 1998662"/>
                <a:gd name="connsiteY3" fmla="*/ 833437 h 833437"/>
                <a:gd name="connsiteX4" fmla="*/ 0 w 1998662"/>
                <a:gd name="connsiteY4" fmla="*/ 833437 h 833437"/>
                <a:gd name="connsiteX5" fmla="*/ 0 w 1998662"/>
                <a:gd name="connsiteY5" fmla="*/ 0 h 833437"/>
                <a:gd name="connsiteX0" fmla="*/ 0 w 1998662"/>
                <a:gd name="connsiteY0" fmla="*/ 0 h 833437"/>
                <a:gd name="connsiteX1" fmla="*/ 1330487 w 1998662"/>
                <a:gd name="connsiteY1" fmla="*/ 0 h 833437"/>
                <a:gd name="connsiteX2" fmla="*/ 1998662 w 1998662"/>
                <a:gd name="connsiteY2" fmla="*/ 416719 h 833437"/>
                <a:gd name="connsiteX3" fmla="*/ 1330487 w 1998662"/>
                <a:gd name="connsiteY3" fmla="*/ 833437 h 833437"/>
                <a:gd name="connsiteX4" fmla="*/ 0 w 1998662"/>
                <a:gd name="connsiteY4" fmla="*/ 833437 h 833437"/>
                <a:gd name="connsiteX5" fmla="*/ 0 w 1998662"/>
                <a:gd name="connsiteY5" fmla="*/ 0 h 833437"/>
                <a:gd name="connsiteX0" fmla="*/ 0 w 1998662"/>
                <a:gd name="connsiteY0" fmla="*/ 0 h 833437"/>
                <a:gd name="connsiteX1" fmla="*/ 1330487 w 1998662"/>
                <a:gd name="connsiteY1" fmla="*/ 0 h 833437"/>
                <a:gd name="connsiteX2" fmla="*/ 1998662 w 1998662"/>
                <a:gd name="connsiteY2" fmla="*/ 416719 h 833437"/>
                <a:gd name="connsiteX3" fmla="*/ 1330487 w 1998662"/>
                <a:gd name="connsiteY3" fmla="*/ 833437 h 833437"/>
                <a:gd name="connsiteX4" fmla="*/ 0 w 1998662"/>
                <a:gd name="connsiteY4" fmla="*/ 833437 h 833437"/>
                <a:gd name="connsiteX5" fmla="*/ 0 w 1998662"/>
                <a:gd name="connsiteY5" fmla="*/ 0 h 833437"/>
                <a:gd name="connsiteX0" fmla="*/ 0 w 1998662"/>
                <a:gd name="connsiteY0" fmla="*/ 0 h 833437"/>
                <a:gd name="connsiteX1" fmla="*/ 1330487 w 1998662"/>
                <a:gd name="connsiteY1" fmla="*/ 0 h 833437"/>
                <a:gd name="connsiteX2" fmla="*/ 1998662 w 1998662"/>
                <a:gd name="connsiteY2" fmla="*/ 416719 h 833437"/>
                <a:gd name="connsiteX3" fmla="*/ 1330487 w 1998662"/>
                <a:gd name="connsiteY3" fmla="*/ 833437 h 833437"/>
                <a:gd name="connsiteX4" fmla="*/ 0 w 1998662"/>
                <a:gd name="connsiteY4" fmla="*/ 833437 h 833437"/>
                <a:gd name="connsiteX5" fmla="*/ 0 w 1998662"/>
                <a:gd name="connsiteY5" fmla="*/ 0 h 833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8662" h="833437">
                  <a:moveTo>
                    <a:pt x="0" y="0"/>
                  </a:moveTo>
                  <a:lnTo>
                    <a:pt x="1330487" y="0"/>
                  </a:lnTo>
                  <a:cubicBezTo>
                    <a:pt x="1576072" y="9366"/>
                    <a:pt x="1768317" y="453073"/>
                    <a:pt x="1998662" y="416719"/>
                  </a:cubicBezTo>
                  <a:cubicBezTo>
                    <a:pt x="1775937" y="555625"/>
                    <a:pt x="1614172" y="793591"/>
                    <a:pt x="1330487" y="833437"/>
                  </a:cubicBezTo>
                  <a:lnTo>
                    <a:pt x="0" y="833437"/>
                  </a:lnTo>
                  <a:lnTo>
                    <a:pt x="0" y="0"/>
                  </a:lnTo>
                  <a:close/>
                </a:path>
              </a:pathLst>
            </a:custGeom>
            <a:grpFill/>
            <a:ln w="12700">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err="1">
                <a:ln>
                  <a:noFill/>
                </a:ln>
                <a:solidFill>
                  <a:prstClr val="black"/>
                </a:solidFill>
                <a:effectLst/>
                <a:uLnTx/>
                <a:uFillTx/>
                <a:latin typeface="Calibri"/>
                <a:ea typeface="+mn-ea"/>
                <a:cs typeface="+mn-cs"/>
              </a:endParaRPr>
            </a:p>
          </p:txBody>
        </p:sp>
        <p:sp>
          <p:nvSpPr>
            <p:cNvPr id="18" name="Pentagon 12"/>
            <p:cNvSpPr/>
            <p:nvPr/>
          </p:nvSpPr>
          <p:spPr>
            <a:xfrm flipH="1">
              <a:off x="3258061" y="4065526"/>
              <a:ext cx="3835838" cy="1241208"/>
            </a:xfrm>
            <a:custGeom>
              <a:avLst/>
              <a:gdLst>
                <a:gd name="connsiteX0" fmla="*/ 0 w 3055620"/>
                <a:gd name="connsiteY0" fmla="*/ 0 h 833437"/>
                <a:gd name="connsiteX1" fmla="*/ 2433159 w 3055620"/>
                <a:gd name="connsiteY1" fmla="*/ 0 h 833437"/>
                <a:gd name="connsiteX2" fmla="*/ 3055620 w 3055620"/>
                <a:gd name="connsiteY2" fmla="*/ 416719 h 833437"/>
                <a:gd name="connsiteX3" fmla="*/ 2433159 w 3055620"/>
                <a:gd name="connsiteY3" fmla="*/ 833437 h 833437"/>
                <a:gd name="connsiteX4" fmla="*/ 0 w 3055620"/>
                <a:gd name="connsiteY4" fmla="*/ 833437 h 833437"/>
                <a:gd name="connsiteX5" fmla="*/ 0 w 3055620"/>
                <a:gd name="connsiteY5" fmla="*/ 0 h 833437"/>
                <a:gd name="connsiteX0" fmla="*/ 0 w 3055620"/>
                <a:gd name="connsiteY0" fmla="*/ 0 h 833437"/>
                <a:gd name="connsiteX1" fmla="*/ 2433159 w 3055620"/>
                <a:gd name="connsiteY1" fmla="*/ 0 h 833437"/>
                <a:gd name="connsiteX2" fmla="*/ 3055620 w 3055620"/>
                <a:gd name="connsiteY2" fmla="*/ 416719 h 833437"/>
                <a:gd name="connsiteX3" fmla="*/ 2433159 w 3055620"/>
                <a:gd name="connsiteY3" fmla="*/ 833437 h 833437"/>
                <a:gd name="connsiteX4" fmla="*/ 0 w 3055620"/>
                <a:gd name="connsiteY4" fmla="*/ 833437 h 833437"/>
                <a:gd name="connsiteX5" fmla="*/ 0 w 3055620"/>
                <a:gd name="connsiteY5" fmla="*/ 0 h 833437"/>
                <a:gd name="connsiteX0" fmla="*/ 0 w 3055620"/>
                <a:gd name="connsiteY0" fmla="*/ 0 h 833437"/>
                <a:gd name="connsiteX1" fmla="*/ 2433159 w 3055620"/>
                <a:gd name="connsiteY1" fmla="*/ 0 h 833437"/>
                <a:gd name="connsiteX2" fmla="*/ 3055620 w 3055620"/>
                <a:gd name="connsiteY2" fmla="*/ 416719 h 833437"/>
                <a:gd name="connsiteX3" fmla="*/ 2433159 w 3055620"/>
                <a:gd name="connsiteY3" fmla="*/ 833437 h 833437"/>
                <a:gd name="connsiteX4" fmla="*/ 0 w 3055620"/>
                <a:gd name="connsiteY4" fmla="*/ 833437 h 833437"/>
                <a:gd name="connsiteX5" fmla="*/ 0 w 3055620"/>
                <a:gd name="connsiteY5" fmla="*/ 0 h 833437"/>
                <a:gd name="connsiteX0" fmla="*/ 0 w 3055620"/>
                <a:gd name="connsiteY0" fmla="*/ 0 h 833437"/>
                <a:gd name="connsiteX1" fmla="*/ 2433159 w 3055620"/>
                <a:gd name="connsiteY1" fmla="*/ 0 h 833437"/>
                <a:gd name="connsiteX2" fmla="*/ 3055620 w 3055620"/>
                <a:gd name="connsiteY2" fmla="*/ 416719 h 833437"/>
                <a:gd name="connsiteX3" fmla="*/ 2433159 w 3055620"/>
                <a:gd name="connsiteY3" fmla="*/ 833437 h 833437"/>
                <a:gd name="connsiteX4" fmla="*/ 0 w 3055620"/>
                <a:gd name="connsiteY4" fmla="*/ 833437 h 833437"/>
                <a:gd name="connsiteX5" fmla="*/ 0 w 3055620"/>
                <a:gd name="connsiteY5" fmla="*/ 0 h 833437"/>
                <a:gd name="connsiteX0" fmla="*/ 0 w 3215640"/>
                <a:gd name="connsiteY0" fmla="*/ 0 h 833437"/>
                <a:gd name="connsiteX1" fmla="*/ 2433159 w 3215640"/>
                <a:gd name="connsiteY1" fmla="*/ 0 h 833437"/>
                <a:gd name="connsiteX2" fmla="*/ 3215640 w 3215640"/>
                <a:gd name="connsiteY2" fmla="*/ 531019 h 833437"/>
                <a:gd name="connsiteX3" fmla="*/ 2433159 w 3215640"/>
                <a:gd name="connsiteY3" fmla="*/ 833437 h 833437"/>
                <a:gd name="connsiteX4" fmla="*/ 0 w 3215640"/>
                <a:gd name="connsiteY4" fmla="*/ 833437 h 833437"/>
                <a:gd name="connsiteX5" fmla="*/ 0 w 3215640"/>
                <a:gd name="connsiteY5" fmla="*/ 0 h 833437"/>
                <a:gd name="connsiteX0" fmla="*/ 0 w 3215640"/>
                <a:gd name="connsiteY0" fmla="*/ 0 h 833437"/>
                <a:gd name="connsiteX1" fmla="*/ 2433159 w 3215640"/>
                <a:gd name="connsiteY1" fmla="*/ 0 h 833437"/>
                <a:gd name="connsiteX2" fmla="*/ 3215640 w 3215640"/>
                <a:gd name="connsiteY2" fmla="*/ 531019 h 833437"/>
                <a:gd name="connsiteX3" fmla="*/ 2433159 w 3215640"/>
                <a:gd name="connsiteY3" fmla="*/ 833437 h 833437"/>
                <a:gd name="connsiteX4" fmla="*/ 0 w 3215640"/>
                <a:gd name="connsiteY4" fmla="*/ 833437 h 833437"/>
                <a:gd name="connsiteX5" fmla="*/ 0 w 3215640"/>
                <a:gd name="connsiteY5" fmla="*/ 0 h 833437"/>
                <a:gd name="connsiteX0" fmla="*/ 0 w 3234548"/>
                <a:gd name="connsiteY0" fmla="*/ 0 h 833437"/>
                <a:gd name="connsiteX1" fmla="*/ 2433159 w 3234548"/>
                <a:gd name="connsiteY1" fmla="*/ 0 h 833437"/>
                <a:gd name="connsiteX2" fmla="*/ 3215640 w 3234548"/>
                <a:gd name="connsiteY2" fmla="*/ 531019 h 833437"/>
                <a:gd name="connsiteX3" fmla="*/ 2946082 w 3234548"/>
                <a:gd name="connsiteY3" fmla="*/ 668337 h 833437"/>
                <a:gd name="connsiteX4" fmla="*/ 2433159 w 3234548"/>
                <a:gd name="connsiteY4" fmla="*/ 833437 h 833437"/>
                <a:gd name="connsiteX5" fmla="*/ 0 w 3234548"/>
                <a:gd name="connsiteY5" fmla="*/ 833437 h 833437"/>
                <a:gd name="connsiteX6" fmla="*/ 0 w 3234548"/>
                <a:gd name="connsiteY6" fmla="*/ 0 h 833437"/>
                <a:gd name="connsiteX0" fmla="*/ 0 w 3243981"/>
                <a:gd name="connsiteY0" fmla="*/ 0 h 833437"/>
                <a:gd name="connsiteX1" fmla="*/ 2433159 w 3243981"/>
                <a:gd name="connsiteY1" fmla="*/ 0 h 833437"/>
                <a:gd name="connsiteX2" fmla="*/ 3215640 w 3243981"/>
                <a:gd name="connsiteY2" fmla="*/ 531019 h 833437"/>
                <a:gd name="connsiteX3" fmla="*/ 3047682 w 3243981"/>
                <a:gd name="connsiteY3" fmla="*/ 528637 h 833437"/>
                <a:gd name="connsiteX4" fmla="*/ 2433159 w 3243981"/>
                <a:gd name="connsiteY4" fmla="*/ 833437 h 833437"/>
                <a:gd name="connsiteX5" fmla="*/ 0 w 3243981"/>
                <a:gd name="connsiteY5" fmla="*/ 833437 h 833437"/>
                <a:gd name="connsiteX6" fmla="*/ 0 w 3243981"/>
                <a:gd name="connsiteY6" fmla="*/ 0 h 833437"/>
                <a:gd name="connsiteX0" fmla="*/ 0 w 3233439"/>
                <a:gd name="connsiteY0" fmla="*/ 0 h 833437"/>
                <a:gd name="connsiteX1" fmla="*/ 2433159 w 3233439"/>
                <a:gd name="connsiteY1" fmla="*/ 0 h 833437"/>
                <a:gd name="connsiteX2" fmla="*/ 3215640 w 3233439"/>
                <a:gd name="connsiteY2" fmla="*/ 531019 h 833437"/>
                <a:gd name="connsiteX3" fmla="*/ 3047682 w 3233439"/>
                <a:gd name="connsiteY3" fmla="*/ 528637 h 833437"/>
                <a:gd name="connsiteX4" fmla="*/ 2433159 w 3233439"/>
                <a:gd name="connsiteY4" fmla="*/ 833437 h 833437"/>
                <a:gd name="connsiteX5" fmla="*/ 0 w 3233439"/>
                <a:gd name="connsiteY5" fmla="*/ 833437 h 833437"/>
                <a:gd name="connsiteX6" fmla="*/ 0 w 3233439"/>
                <a:gd name="connsiteY6" fmla="*/ 0 h 833437"/>
                <a:gd name="connsiteX0" fmla="*/ 0 w 3215999"/>
                <a:gd name="connsiteY0" fmla="*/ 0 h 833437"/>
                <a:gd name="connsiteX1" fmla="*/ 2433159 w 3215999"/>
                <a:gd name="connsiteY1" fmla="*/ 0 h 833437"/>
                <a:gd name="connsiteX2" fmla="*/ 3215640 w 3215999"/>
                <a:gd name="connsiteY2" fmla="*/ 531019 h 833437"/>
                <a:gd name="connsiteX3" fmla="*/ 3047682 w 3215999"/>
                <a:gd name="connsiteY3" fmla="*/ 528637 h 833437"/>
                <a:gd name="connsiteX4" fmla="*/ 2433159 w 3215999"/>
                <a:gd name="connsiteY4" fmla="*/ 833437 h 833437"/>
                <a:gd name="connsiteX5" fmla="*/ 0 w 3215999"/>
                <a:gd name="connsiteY5" fmla="*/ 833437 h 833437"/>
                <a:gd name="connsiteX6" fmla="*/ 0 w 3215999"/>
                <a:gd name="connsiteY6" fmla="*/ 0 h 833437"/>
                <a:gd name="connsiteX0" fmla="*/ 0 w 3336505"/>
                <a:gd name="connsiteY0" fmla="*/ 0 h 833437"/>
                <a:gd name="connsiteX1" fmla="*/ 2433159 w 3336505"/>
                <a:gd name="connsiteY1" fmla="*/ 0 h 833437"/>
                <a:gd name="connsiteX2" fmla="*/ 3336290 w 3336505"/>
                <a:gd name="connsiteY2" fmla="*/ 632619 h 833437"/>
                <a:gd name="connsiteX3" fmla="*/ 3047682 w 3336505"/>
                <a:gd name="connsiteY3" fmla="*/ 528637 h 833437"/>
                <a:gd name="connsiteX4" fmla="*/ 2433159 w 3336505"/>
                <a:gd name="connsiteY4" fmla="*/ 833437 h 833437"/>
                <a:gd name="connsiteX5" fmla="*/ 0 w 3336505"/>
                <a:gd name="connsiteY5" fmla="*/ 833437 h 833437"/>
                <a:gd name="connsiteX6" fmla="*/ 0 w 3336505"/>
                <a:gd name="connsiteY6" fmla="*/ 0 h 833437"/>
                <a:gd name="connsiteX0" fmla="*/ 0 w 3336505"/>
                <a:gd name="connsiteY0" fmla="*/ 0 h 833437"/>
                <a:gd name="connsiteX1" fmla="*/ 2433159 w 3336505"/>
                <a:gd name="connsiteY1" fmla="*/ 0 h 833437"/>
                <a:gd name="connsiteX2" fmla="*/ 3336290 w 3336505"/>
                <a:gd name="connsiteY2" fmla="*/ 632619 h 833437"/>
                <a:gd name="connsiteX3" fmla="*/ 3047682 w 3336505"/>
                <a:gd name="connsiteY3" fmla="*/ 528637 h 833437"/>
                <a:gd name="connsiteX4" fmla="*/ 2433159 w 3336505"/>
                <a:gd name="connsiteY4" fmla="*/ 833437 h 833437"/>
                <a:gd name="connsiteX5" fmla="*/ 0 w 3336505"/>
                <a:gd name="connsiteY5" fmla="*/ 833437 h 833437"/>
                <a:gd name="connsiteX6" fmla="*/ 0 w 3336505"/>
                <a:gd name="connsiteY6" fmla="*/ 0 h 833437"/>
                <a:gd name="connsiteX0" fmla="*/ 0 w 3336505"/>
                <a:gd name="connsiteY0" fmla="*/ 0 h 833437"/>
                <a:gd name="connsiteX1" fmla="*/ 2433159 w 3336505"/>
                <a:gd name="connsiteY1" fmla="*/ 0 h 833437"/>
                <a:gd name="connsiteX2" fmla="*/ 3336290 w 3336505"/>
                <a:gd name="connsiteY2" fmla="*/ 632619 h 833437"/>
                <a:gd name="connsiteX3" fmla="*/ 3047682 w 3336505"/>
                <a:gd name="connsiteY3" fmla="*/ 528637 h 833437"/>
                <a:gd name="connsiteX4" fmla="*/ 2433159 w 3336505"/>
                <a:gd name="connsiteY4" fmla="*/ 833437 h 833437"/>
                <a:gd name="connsiteX5" fmla="*/ 0 w 3336505"/>
                <a:gd name="connsiteY5" fmla="*/ 833437 h 833437"/>
                <a:gd name="connsiteX6" fmla="*/ 0 w 3336505"/>
                <a:gd name="connsiteY6" fmla="*/ 0 h 833437"/>
                <a:gd name="connsiteX0" fmla="*/ 0 w 3336509"/>
                <a:gd name="connsiteY0" fmla="*/ 0 h 833437"/>
                <a:gd name="connsiteX1" fmla="*/ 2433159 w 3336509"/>
                <a:gd name="connsiteY1" fmla="*/ 0 h 833437"/>
                <a:gd name="connsiteX2" fmla="*/ 3336290 w 3336509"/>
                <a:gd name="connsiteY2" fmla="*/ 632619 h 833437"/>
                <a:gd name="connsiteX3" fmla="*/ 3054032 w 3336509"/>
                <a:gd name="connsiteY3" fmla="*/ 522287 h 833437"/>
                <a:gd name="connsiteX4" fmla="*/ 2433159 w 3336509"/>
                <a:gd name="connsiteY4" fmla="*/ 833437 h 833437"/>
                <a:gd name="connsiteX5" fmla="*/ 0 w 3336509"/>
                <a:gd name="connsiteY5" fmla="*/ 833437 h 833437"/>
                <a:gd name="connsiteX6" fmla="*/ 0 w 3336509"/>
                <a:gd name="connsiteY6" fmla="*/ 0 h 833437"/>
                <a:gd name="connsiteX0" fmla="*/ 0 w 3336536"/>
                <a:gd name="connsiteY0" fmla="*/ 0 h 833437"/>
                <a:gd name="connsiteX1" fmla="*/ 2433159 w 3336536"/>
                <a:gd name="connsiteY1" fmla="*/ 0 h 833437"/>
                <a:gd name="connsiteX2" fmla="*/ 3336290 w 3336536"/>
                <a:gd name="connsiteY2" fmla="*/ 632619 h 833437"/>
                <a:gd name="connsiteX3" fmla="*/ 3054032 w 3336536"/>
                <a:gd name="connsiteY3" fmla="*/ 522287 h 833437"/>
                <a:gd name="connsiteX4" fmla="*/ 2433159 w 3336536"/>
                <a:gd name="connsiteY4" fmla="*/ 833437 h 833437"/>
                <a:gd name="connsiteX5" fmla="*/ 0 w 3336536"/>
                <a:gd name="connsiteY5" fmla="*/ 833437 h 833437"/>
                <a:gd name="connsiteX6" fmla="*/ 0 w 3336536"/>
                <a:gd name="connsiteY6" fmla="*/ 0 h 833437"/>
                <a:gd name="connsiteX0" fmla="*/ 0 w 3336536"/>
                <a:gd name="connsiteY0" fmla="*/ 0 h 833437"/>
                <a:gd name="connsiteX1" fmla="*/ 2433159 w 3336536"/>
                <a:gd name="connsiteY1" fmla="*/ 0 h 833437"/>
                <a:gd name="connsiteX2" fmla="*/ 3336290 w 3336536"/>
                <a:gd name="connsiteY2" fmla="*/ 632619 h 833437"/>
                <a:gd name="connsiteX3" fmla="*/ 3054032 w 3336536"/>
                <a:gd name="connsiteY3" fmla="*/ 522287 h 833437"/>
                <a:gd name="connsiteX4" fmla="*/ 2433159 w 3336536"/>
                <a:gd name="connsiteY4" fmla="*/ 833437 h 833437"/>
                <a:gd name="connsiteX5" fmla="*/ 0 w 3336536"/>
                <a:gd name="connsiteY5" fmla="*/ 833437 h 833437"/>
                <a:gd name="connsiteX6" fmla="*/ 0 w 3336536"/>
                <a:gd name="connsiteY6" fmla="*/ 0 h 833437"/>
                <a:gd name="connsiteX0" fmla="*/ 0 w 3336536"/>
                <a:gd name="connsiteY0" fmla="*/ 0 h 833437"/>
                <a:gd name="connsiteX1" fmla="*/ 2433159 w 3336536"/>
                <a:gd name="connsiteY1" fmla="*/ 0 h 833437"/>
                <a:gd name="connsiteX2" fmla="*/ 3047681 w 3336536"/>
                <a:gd name="connsiteY2" fmla="*/ 414337 h 833437"/>
                <a:gd name="connsiteX3" fmla="*/ 3336290 w 3336536"/>
                <a:gd name="connsiteY3" fmla="*/ 632619 h 833437"/>
                <a:gd name="connsiteX4" fmla="*/ 3054032 w 3336536"/>
                <a:gd name="connsiteY4" fmla="*/ 522287 h 833437"/>
                <a:gd name="connsiteX5" fmla="*/ 2433159 w 3336536"/>
                <a:gd name="connsiteY5" fmla="*/ 833437 h 833437"/>
                <a:gd name="connsiteX6" fmla="*/ 0 w 3336536"/>
                <a:gd name="connsiteY6" fmla="*/ 833437 h 833437"/>
                <a:gd name="connsiteX7" fmla="*/ 0 w 3336536"/>
                <a:gd name="connsiteY7" fmla="*/ 0 h 833437"/>
                <a:gd name="connsiteX0" fmla="*/ 0 w 3336536"/>
                <a:gd name="connsiteY0" fmla="*/ 0 h 833437"/>
                <a:gd name="connsiteX1" fmla="*/ 2433159 w 3336536"/>
                <a:gd name="connsiteY1" fmla="*/ 0 h 833437"/>
                <a:gd name="connsiteX2" fmla="*/ 3047681 w 3336536"/>
                <a:gd name="connsiteY2" fmla="*/ 414337 h 833437"/>
                <a:gd name="connsiteX3" fmla="*/ 3336290 w 3336536"/>
                <a:gd name="connsiteY3" fmla="*/ 632619 h 833437"/>
                <a:gd name="connsiteX4" fmla="*/ 3054032 w 3336536"/>
                <a:gd name="connsiteY4" fmla="*/ 522287 h 833437"/>
                <a:gd name="connsiteX5" fmla="*/ 2433159 w 3336536"/>
                <a:gd name="connsiteY5" fmla="*/ 833437 h 833437"/>
                <a:gd name="connsiteX6" fmla="*/ 0 w 3336536"/>
                <a:gd name="connsiteY6" fmla="*/ 833437 h 833437"/>
                <a:gd name="connsiteX7" fmla="*/ 0 w 3336536"/>
                <a:gd name="connsiteY7" fmla="*/ 0 h 833437"/>
                <a:gd name="connsiteX0" fmla="*/ 0 w 3336536"/>
                <a:gd name="connsiteY0" fmla="*/ 0 h 833437"/>
                <a:gd name="connsiteX1" fmla="*/ 2433159 w 3336536"/>
                <a:gd name="connsiteY1" fmla="*/ 0 h 833437"/>
                <a:gd name="connsiteX2" fmla="*/ 3047681 w 3336536"/>
                <a:gd name="connsiteY2" fmla="*/ 414337 h 833437"/>
                <a:gd name="connsiteX3" fmla="*/ 3336290 w 3336536"/>
                <a:gd name="connsiteY3" fmla="*/ 645319 h 833437"/>
                <a:gd name="connsiteX4" fmla="*/ 3054032 w 3336536"/>
                <a:gd name="connsiteY4" fmla="*/ 522287 h 833437"/>
                <a:gd name="connsiteX5" fmla="*/ 2433159 w 3336536"/>
                <a:gd name="connsiteY5" fmla="*/ 833437 h 833437"/>
                <a:gd name="connsiteX6" fmla="*/ 0 w 3336536"/>
                <a:gd name="connsiteY6" fmla="*/ 833437 h 833437"/>
                <a:gd name="connsiteX7" fmla="*/ 0 w 3336536"/>
                <a:gd name="connsiteY7" fmla="*/ 0 h 833437"/>
                <a:gd name="connsiteX0" fmla="*/ 0 w 3336536"/>
                <a:gd name="connsiteY0" fmla="*/ 0 h 833437"/>
                <a:gd name="connsiteX1" fmla="*/ 2433159 w 3336536"/>
                <a:gd name="connsiteY1" fmla="*/ 0 h 833437"/>
                <a:gd name="connsiteX2" fmla="*/ 3047681 w 3336536"/>
                <a:gd name="connsiteY2" fmla="*/ 414337 h 833437"/>
                <a:gd name="connsiteX3" fmla="*/ 3336290 w 3336536"/>
                <a:gd name="connsiteY3" fmla="*/ 645319 h 833437"/>
                <a:gd name="connsiteX4" fmla="*/ 3054032 w 3336536"/>
                <a:gd name="connsiteY4" fmla="*/ 522287 h 833437"/>
                <a:gd name="connsiteX5" fmla="*/ 2433159 w 3336536"/>
                <a:gd name="connsiteY5" fmla="*/ 833437 h 833437"/>
                <a:gd name="connsiteX6" fmla="*/ 0 w 3336536"/>
                <a:gd name="connsiteY6" fmla="*/ 833437 h 833437"/>
                <a:gd name="connsiteX7" fmla="*/ 0 w 3336536"/>
                <a:gd name="connsiteY7" fmla="*/ 0 h 833437"/>
                <a:gd name="connsiteX0" fmla="*/ 0 w 3336594"/>
                <a:gd name="connsiteY0" fmla="*/ 0 h 833437"/>
                <a:gd name="connsiteX1" fmla="*/ 2433159 w 3336594"/>
                <a:gd name="connsiteY1" fmla="*/ 0 h 833437"/>
                <a:gd name="connsiteX2" fmla="*/ 3047681 w 3336594"/>
                <a:gd name="connsiteY2" fmla="*/ 414337 h 833437"/>
                <a:gd name="connsiteX3" fmla="*/ 3336290 w 3336594"/>
                <a:gd name="connsiteY3" fmla="*/ 645319 h 833437"/>
                <a:gd name="connsiteX4" fmla="*/ 3054032 w 3336594"/>
                <a:gd name="connsiteY4" fmla="*/ 522287 h 833437"/>
                <a:gd name="connsiteX5" fmla="*/ 2433159 w 3336594"/>
                <a:gd name="connsiteY5" fmla="*/ 833437 h 833437"/>
                <a:gd name="connsiteX6" fmla="*/ 0 w 3336594"/>
                <a:gd name="connsiteY6" fmla="*/ 833437 h 833437"/>
                <a:gd name="connsiteX7" fmla="*/ 0 w 3336594"/>
                <a:gd name="connsiteY7" fmla="*/ 0 h 833437"/>
                <a:gd name="connsiteX0" fmla="*/ 0 w 3336594"/>
                <a:gd name="connsiteY0" fmla="*/ 0 h 833437"/>
                <a:gd name="connsiteX1" fmla="*/ 2433159 w 3336594"/>
                <a:gd name="connsiteY1" fmla="*/ 0 h 833437"/>
                <a:gd name="connsiteX2" fmla="*/ 3047681 w 3336594"/>
                <a:gd name="connsiteY2" fmla="*/ 414337 h 833437"/>
                <a:gd name="connsiteX3" fmla="*/ 3336290 w 3336594"/>
                <a:gd name="connsiteY3" fmla="*/ 645319 h 833437"/>
                <a:gd name="connsiteX4" fmla="*/ 3054032 w 3336594"/>
                <a:gd name="connsiteY4" fmla="*/ 522287 h 833437"/>
                <a:gd name="connsiteX5" fmla="*/ 2433159 w 3336594"/>
                <a:gd name="connsiteY5" fmla="*/ 833437 h 833437"/>
                <a:gd name="connsiteX6" fmla="*/ 0 w 3336594"/>
                <a:gd name="connsiteY6" fmla="*/ 833437 h 833437"/>
                <a:gd name="connsiteX7" fmla="*/ 0 w 3336594"/>
                <a:gd name="connsiteY7" fmla="*/ 0 h 833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36594" h="833437">
                  <a:moveTo>
                    <a:pt x="0" y="0"/>
                  </a:moveTo>
                  <a:lnTo>
                    <a:pt x="2433159" y="0"/>
                  </a:lnTo>
                  <a:cubicBezTo>
                    <a:pt x="2941106" y="69056"/>
                    <a:pt x="2897159" y="308900"/>
                    <a:pt x="3047681" y="414337"/>
                  </a:cubicBezTo>
                  <a:cubicBezTo>
                    <a:pt x="3198203" y="519774"/>
                    <a:pt x="3271732" y="592403"/>
                    <a:pt x="3336290" y="645319"/>
                  </a:cubicBezTo>
                  <a:cubicBezTo>
                    <a:pt x="3345577" y="667809"/>
                    <a:pt x="3139996" y="500459"/>
                    <a:pt x="3054032" y="522287"/>
                  </a:cubicBezTo>
                  <a:cubicBezTo>
                    <a:pt x="2783919" y="598090"/>
                    <a:pt x="2924173" y="805920"/>
                    <a:pt x="2433159" y="833437"/>
                  </a:cubicBezTo>
                  <a:lnTo>
                    <a:pt x="0" y="833437"/>
                  </a:lnTo>
                  <a:lnTo>
                    <a:pt x="0" y="0"/>
                  </a:lnTo>
                  <a:close/>
                </a:path>
              </a:pathLst>
            </a:custGeom>
            <a:solidFill>
              <a:srgbClr val="F3FE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Calibri"/>
                <a:ea typeface="+mn-ea"/>
                <a:cs typeface="+mn-cs"/>
              </a:endParaRPr>
            </a:p>
          </p:txBody>
        </p:sp>
        <p:sp>
          <p:nvSpPr>
            <p:cNvPr id="25" name="TextBox 24"/>
            <p:cNvSpPr txBox="1"/>
            <p:nvPr/>
          </p:nvSpPr>
          <p:spPr>
            <a:xfrm>
              <a:off x="2122170" y="2728663"/>
              <a:ext cx="631825" cy="565147"/>
            </a:xfrm>
            <a:prstGeom prst="rect">
              <a:avLst/>
            </a:prstGeom>
            <a:grpFill/>
          </p:spPr>
          <p:txBody>
            <a:bodyPr wrap="square" lIns="0" tIns="0" rIns="0" bIns="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Calibri"/>
                  <a:ea typeface="+mn-ea"/>
                  <a:cs typeface="+mn-cs"/>
                </a:rPr>
                <a:t>1</a:t>
              </a:r>
              <a:endParaRPr kumimoji="0" lang="en-US" sz="3200" b="1" i="0" u="none" strike="noStrike" kern="1200" cap="none" spc="0" normalizeH="0" baseline="0" noProof="0" dirty="0">
                <a:ln>
                  <a:noFill/>
                </a:ln>
                <a:solidFill>
                  <a:prstClr val="black"/>
                </a:solidFill>
                <a:effectLst/>
                <a:uLnTx/>
                <a:uFillTx/>
                <a:latin typeface="Calibri"/>
                <a:ea typeface="+mn-ea"/>
                <a:cs typeface="+mn-cs"/>
              </a:endParaRPr>
            </a:p>
          </p:txBody>
        </p:sp>
        <p:sp>
          <p:nvSpPr>
            <p:cNvPr id="27" name="TextBox 26"/>
            <p:cNvSpPr txBox="1"/>
            <p:nvPr/>
          </p:nvSpPr>
          <p:spPr>
            <a:xfrm>
              <a:off x="2148509" y="4525916"/>
              <a:ext cx="631825" cy="565146"/>
            </a:xfrm>
            <a:prstGeom prst="rect">
              <a:avLst/>
            </a:prstGeom>
            <a:grpFill/>
          </p:spPr>
          <p:txBody>
            <a:bodyPr wrap="square" lIns="0" tIns="0" rIns="0" bIns="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Calibri"/>
                  <a:ea typeface="+mn-ea"/>
                  <a:cs typeface="+mn-cs"/>
                </a:rPr>
                <a:t>2</a:t>
              </a:r>
            </a:p>
          </p:txBody>
        </p:sp>
        <p:sp>
          <p:nvSpPr>
            <p:cNvPr id="35" name="Half Frame 34"/>
            <p:cNvSpPr/>
            <p:nvPr/>
          </p:nvSpPr>
          <p:spPr>
            <a:xfrm rot="8142470">
              <a:off x="3777487" y="2793873"/>
              <a:ext cx="234950" cy="257369"/>
            </a:xfrm>
            <a:prstGeom prst="halfFrame">
              <a:avLst>
                <a:gd name="adj1" fmla="val 26576"/>
                <a:gd name="adj2" fmla="val 25856"/>
              </a:avLst>
            </a:prstGeom>
            <a:grpFill/>
            <a:ln w="12700">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err="1">
                <a:ln>
                  <a:noFill/>
                </a:ln>
                <a:solidFill>
                  <a:prstClr val="black"/>
                </a:solidFill>
                <a:effectLst/>
                <a:uLnTx/>
                <a:uFillTx/>
                <a:latin typeface="Calibri"/>
                <a:ea typeface="+mn-ea"/>
                <a:cs typeface="+mn-cs"/>
              </a:endParaRPr>
            </a:p>
          </p:txBody>
        </p:sp>
        <p:sp>
          <p:nvSpPr>
            <p:cNvPr id="36" name="Rectangle 35"/>
            <p:cNvSpPr/>
            <p:nvPr/>
          </p:nvSpPr>
          <p:spPr>
            <a:xfrm>
              <a:off x="4131047" y="2605269"/>
              <a:ext cx="2888160" cy="615553"/>
            </a:xfrm>
            <a:prstGeom prst="rect">
              <a:avLst/>
            </a:prstGeom>
            <a:solidFill>
              <a:srgbClr val="F3FEFF"/>
            </a:solidFill>
          </p:spPr>
          <p:txBody>
            <a:bodyPr wrap="square" lIns="0" tIns="0" rIns="0" bIns="0">
              <a:no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ndara" pitchFamily="34" charset="0"/>
                  <a:ea typeface="+mn-ea"/>
                  <a:cs typeface="Times New Roman" pitchFamily="18" charset="0"/>
                </a:rPr>
                <a:t>Asset Classification </a:t>
              </a:r>
              <a:r>
                <a:rPr kumimoji="0" lang="en-US" sz="2800" b="1" i="0" u="none" strike="noStrike" kern="1200" cap="none" spc="0" normalizeH="0" baseline="0" noProof="0" dirty="0">
                  <a:ln>
                    <a:noFill/>
                  </a:ln>
                  <a:solidFill>
                    <a:prstClr val="black"/>
                  </a:solidFill>
                  <a:effectLst/>
                  <a:uLnTx/>
                  <a:uFillTx/>
                  <a:latin typeface="Candara" pitchFamily="34" charset="0"/>
                  <a:ea typeface="+mn-ea"/>
                  <a:cs typeface="Times New Roman" pitchFamily="18" charset="0"/>
                </a:rPr>
                <a:t>according to own record of recovery</a:t>
              </a:r>
              <a:endParaRPr kumimoji="0" lang="en-IN" sz="2800" b="0" i="0" u="none" strike="noStrike" kern="1200" cap="none" spc="0" normalizeH="0" baseline="0" noProof="0" dirty="0">
                <a:ln>
                  <a:noFill/>
                </a:ln>
                <a:solidFill>
                  <a:prstClr val="black"/>
                </a:solidFill>
                <a:effectLst/>
                <a:uLnTx/>
                <a:uFillTx/>
                <a:latin typeface="Candara" pitchFamily="34" charset="0"/>
                <a:ea typeface="+mn-ea"/>
                <a:cs typeface="+mn-cs"/>
              </a:endParaRPr>
            </a:p>
          </p:txBody>
        </p:sp>
        <p:sp>
          <p:nvSpPr>
            <p:cNvPr id="38" name="Rectangle 37"/>
            <p:cNvSpPr/>
            <p:nvPr/>
          </p:nvSpPr>
          <p:spPr>
            <a:xfrm>
              <a:off x="4204185" y="4065525"/>
              <a:ext cx="2802573" cy="874770"/>
            </a:xfrm>
            <a:prstGeom prst="rect">
              <a:avLst/>
            </a:prstGeom>
            <a:solidFill>
              <a:srgbClr val="F3FEFF"/>
            </a:solidFill>
          </p:spPr>
          <p:txBody>
            <a:bodyPr wrap="square" lIns="0" tIns="0" rIns="0" bIns="0">
              <a:no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ndara" pitchFamily="34" charset="0"/>
                  <a:ea typeface="+mn-ea"/>
                  <a:cs typeface="Times New Roman" pitchFamily="18" charset="0"/>
                </a:rPr>
                <a:t>NPA </a:t>
              </a:r>
              <a:r>
                <a:rPr kumimoji="0" lang="en-US" sz="2800" b="0" i="0" u="none" strike="noStrike" kern="1200" cap="none" spc="0" normalizeH="0" baseline="0" noProof="0" dirty="0">
                  <a:ln>
                    <a:noFill/>
                  </a:ln>
                  <a:solidFill>
                    <a:prstClr val="black"/>
                  </a:solidFill>
                  <a:effectLst/>
                  <a:uLnTx/>
                  <a:uFillTx/>
                  <a:latin typeface="Candara" pitchFamily="34" charset="0"/>
                  <a:ea typeface="+mn-ea"/>
                  <a:cs typeface="Times New Roman" pitchFamily="18" charset="0"/>
                </a:rPr>
                <a:t>in “deprived banks” unless </a:t>
              </a:r>
              <a:r>
                <a:rPr kumimoji="0" lang="en-US" sz="2800" b="1" i="0" u="none" strike="noStrike" kern="1200" cap="none" spc="0" normalizeH="0" baseline="0" noProof="0" dirty="0">
                  <a:ln>
                    <a:noFill/>
                  </a:ln>
                  <a:solidFill>
                    <a:prstClr val="black"/>
                  </a:solidFill>
                  <a:effectLst/>
                  <a:uLnTx/>
                  <a:uFillTx/>
                  <a:latin typeface="Candara" pitchFamily="34" charset="0"/>
                  <a:ea typeface="+mn-ea"/>
                  <a:cs typeface="Times New Roman" pitchFamily="18" charset="0"/>
                </a:rPr>
                <a:t>recoveries by other members are “shared”</a:t>
              </a:r>
              <a:endParaRPr kumimoji="0" lang="en-US" sz="2800" b="1" i="0" u="none" strike="noStrike" kern="1200" cap="none" spc="0" normalizeH="0" baseline="0" noProof="0" dirty="0">
                <a:ln>
                  <a:noFill/>
                </a:ln>
                <a:solidFill>
                  <a:prstClr val="black"/>
                </a:solidFill>
                <a:effectLst/>
                <a:uLnTx/>
                <a:uFillTx/>
                <a:latin typeface="Candara" pitchFamily="34" charset="0"/>
                <a:ea typeface="+mn-ea"/>
                <a:cs typeface="+mn-cs"/>
              </a:endParaRPr>
            </a:p>
          </p:txBody>
        </p:sp>
        <p:sp>
          <p:nvSpPr>
            <p:cNvPr id="41" name="Half Frame 40"/>
            <p:cNvSpPr/>
            <p:nvPr/>
          </p:nvSpPr>
          <p:spPr>
            <a:xfrm rot="8142470">
              <a:off x="3890695" y="4643967"/>
              <a:ext cx="234950" cy="257368"/>
            </a:xfrm>
            <a:prstGeom prst="halfFrame">
              <a:avLst>
                <a:gd name="adj1" fmla="val 26576"/>
                <a:gd name="adj2" fmla="val 25856"/>
              </a:avLst>
            </a:prstGeom>
            <a:grpFill/>
            <a:ln w="12700">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err="1">
                <a:ln>
                  <a:noFill/>
                </a:ln>
                <a:solidFill>
                  <a:prstClr val="black"/>
                </a:solidFill>
                <a:effectLst/>
                <a:uLnTx/>
                <a:uFillTx/>
                <a:latin typeface="Calibri"/>
                <a:ea typeface="+mn-ea"/>
                <a:cs typeface="+mn-cs"/>
              </a:endParaRPr>
            </a:p>
          </p:txBody>
        </p:sp>
      </p:grpSp>
      <p:sp>
        <p:nvSpPr>
          <p:cNvPr id="19" name="Slide Number Placeholder 17"/>
          <p:cNvSpPr txBox="1">
            <a:spLocks/>
          </p:cNvSpPr>
          <p:nvPr/>
        </p:nvSpPr>
        <p:spPr>
          <a:xfrm>
            <a:off x="11193892" y="6384702"/>
            <a:ext cx="609600" cy="304800"/>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0176C1F2-587E-42C9-B506-53C0D6E30F46}" type="slidenum">
              <a:rPr kumimoji="0" lang="en-US" sz="1600" b="1"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l" defTabSz="914400" rtl="0" eaLnBrk="1" fontAlgn="base" latinLnBrk="0" hangingPunct="1">
                <a:lnSpc>
                  <a:spcPct val="100000"/>
                </a:lnSpc>
                <a:spcBef>
                  <a:spcPct val="0"/>
                </a:spcBef>
                <a:spcAft>
                  <a:spcPct val="0"/>
                </a:spcAft>
                <a:buClrTx/>
                <a:buSzTx/>
                <a:buFontTx/>
                <a:buNone/>
                <a:tabLst/>
                <a:defRPr/>
              </a:pPr>
              <a:t>26</a:t>
            </a:fld>
            <a:endParaRPr kumimoji="0" lang="en-US" sz="1600" b="1" i="0" u="none" strike="noStrike" kern="1200" cap="none" spc="0" normalizeH="0" baseline="0" noProof="0" dirty="0">
              <a:ln>
                <a:noFill/>
              </a:ln>
              <a:solidFill>
                <a:srgbClr val="000000"/>
              </a:solidFill>
              <a:effectLst/>
              <a:uLnTx/>
              <a:uFillTx/>
              <a:latin typeface="Arial" pitchFamily="34" charset="0"/>
              <a:ea typeface="+mn-ea"/>
              <a:cs typeface="Arial" pitchFamily="34" charset="0"/>
            </a:endParaRPr>
          </a:p>
        </p:txBody>
      </p:sp>
      <p:sp>
        <p:nvSpPr>
          <p:cNvPr id="21" name="Pentagon 9"/>
          <p:cNvSpPr/>
          <p:nvPr/>
        </p:nvSpPr>
        <p:spPr>
          <a:xfrm>
            <a:off x="838201" y="5054625"/>
            <a:ext cx="2799252" cy="904349"/>
          </a:xfrm>
          <a:custGeom>
            <a:avLst/>
            <a:gdLst>
              <a:gd name="connsiteX0" fmla="*/ 0 w 1998662"/>
              <a:gd name="connsiteY0" fmla="*/ 0 h 833437"/>
              <a:gd name="connsiteX1" fmla="*/ 1330487 w 1998662"/>
              <a:gd name="connsiteY1" fmla="*/ 0 h 833437"/>
              <a:gd name="connsiteX2" fmla="*/ 1998662 w 1998662"/>
              <a:gd name="connsiteY2" fmla="*/ 416719 h 833437"/>
              <a:gd name="connsiteX3" fmla="*/ 1330487 w 1998662"/>
              <a:gd name="connsiteY3" fmla="*/ 833437 h 833437"/>
              <a:gd name="connsiteX4" fmla="*/ 0 w 1998662"/>
              <a:gd name="connsiteY4" fmla="*/ 833437 h 833437"/>
              <a:gd name="connsiteX5" fmla="*/ 0 w 1998662"/>
              <a:gd name="connsiteY5" fmla="*/ 0 h 833437"/>
              <a:gd name="connsiteX0" fmla="*/ 0 w 1998662"/>
              <a:gd name="connsiteY0" fmla="*/ 0 h 833437"/>
              <a:gd name="connsiteX1" fmla="*/ 1330487 w 1998662"/>
              <a:gd name="connsiteY1" fmla="*/ 0 h 833437"/>
              <a:gd name="connsiteX2" fmla="*/ 1998662 w 1998662"/>
              <a:gd name="connsiteY2" fmla="*/ 416719 h 833437"/>
              <a:gd name="connsiteX3" fmla="*/ 1330487 w 1998662"/>
              <a:gd name="connsiteY3" fmla="*/ 833437 h 833437"/>
              <a:gd name="connsiteX4" fmla="*/ 0 w 1998662"/>
              <a:gd name="connsiteY4" fmla="*/ 833437 h 833437"/>
              <a:gd name="connsiteX5" fmla="*/ 0 w 1998662"/>
              <a:gd name="connsiteY5" fmla="*/ 0 h 833437"/>
              <a:gd name="connsiteX0" fmla="*/ 0 w 1998662"/>
              <a:gd name="connsiteY0" fmla="*/ 0 h 833437"/>
              <a:gd name="connsiteX1" fmla="*/ 1330487 w 1998662"/>
              <a:gd name="connsiteY1" fmla="*/ 0 h 833437"/>
              <a:gd name="connsiteX2" fmla="*/ 1998662 w 1998662"/>
              <a:gd name="connsiteY2" fmla="*/ 416719 h 833437"/>
              <a:gd name="connsiteX3" fmla="*/ 1330487 w 1998662"/>
              <a:gd name="connsiteY3" fmla="*/ 833437 h 833437"/>
              <a:gd name="connsiteX4" fmla="*/ 0 w 1998662"/>
              <a:gd name="connsiteY4" fmla="*/ 833437 h 833437"/>
              <a:gd name="connsiteX5" fmla="*/ 0 w 1998662"/>
              <a:gd name="connsiteY5" fmla="*/ 0 h 833437"/>
              <a:gd name="connsiteX0" fmla="*/ 0 w 1998662"/>
              <a:gd name="connsiteY0" fmla="*/ 0 h 833437"/>
              <a:gd name="connsiteX1" fmla="*/ 1330487 w 1998662"/>
              <a:gd name="connsiteY1" fmla="*/ 0 h 833437"/>
              <a:gd name="connsiteX2" fmla="*/ 1998662 w 1998662"/>
              <a:gd name="connsiteY2" fmla="*/ 416719 h 833437"/>
              <a:gd name="connsiteX3" fmla="*/ 1330487 w 1998662"/>
              <a:gd name="connsiteY3" fmla="*/ 833437 h 833437"/>
              <a:gd name="connsiteX4" fmla="*/ 0 w 1998662"/>
              <a:gd name="connsiteY4" fmla="*/ 833437 h 833437"/>
              <a:gd name="connsiteX5" fmla="*/ 0 w 1998662"/>
              <a:gd name="connsiteY5" fmla="*/ 0 h 833437"/>
              <a:gd name="connsiteX0" fmla="*/ 0 w 1998662"/>
              <a:gd name="connsiteY0" fmla="*/ 0 h 833437"/>
              <a:gd name="connsiteX1" fmla="*/ 1330487 w 1998662"/>
              <a:gd name="connsiteY1" fmla="*/ 0 h 833437"/>
              <a:gd name="connsiteX2" fmla="*/ 1998662 w 1998662"/>
              <a:gd name="connsiteY2" fmla="*/ 416719 h 833437"/>
              <a:gd name="connsiteX3" fmla="*/ 1330487 w 1998662"/>
              <a:gd name="connsiteY3" fmla="*/ 833437 h 833437"/>
              <a:gd name="connsiteX4" fmla="*/ 0 w 1998662"/>
              <a:gd name="connsiteY4" fmla="*/ 833437 h 833437"/>
              <a:gd name="connsiteX5" fmla="*/ 0 w 1998662"/>
              <a:gd name="connsiteY5" fmla="*/ 0 h 833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8662" h="833437">
                <a:moveTo>
                  <a:pt x="0" y="0"/>
                </a:moveTo>
                <a:lnTo>
                  <a:pt x="1330487" y="0"/>
                </a:lnTo>
                <a:cubicBezTo>
                  <a:pt x="1576072" y="9366"/>
                  <a:pt x="1768317" y="453073"/>
                  <a:pt x="1998662" y="416719"/>
                </a:cubicBezTo>
                <a:cubicBezTo>
                  <a:pt x="1775937" y="555625"/>
                  <a:pt x="1614172" y="793591"/>
                  <a:pt x="1330487" y="833437"/>
                </a:cubicBezTo>
                <a:lnTo>
                  <a:pt x="0" y="833437"/>
                </a:lnTo>
                <a:lnTo>
                  <a:pt x="0" y="0"/>
                </a:lnTo>
                <a:close/>
              </a:path>
            </a:pathLst>
          </a:custGeom>
          <a:solidFill>
            <a:schemeClr val="bg1">
              <a:lumMod val="95000"/>
            </a:schemeClr>
          </a:solidFill>
          <a:ln w="1270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err="1">
              <a:ln>
                <a:noFill/>
              </a:ln>
              <a:solidFill>
                <a:prstClr val="black"/>
              </a:solidFill>
              <a:effectLst/>
              <a:uLnTx/>
              <a:uFillTx/>
              <a:latin typeface="Calibri"/>
              <a:ea typeface="+mn-ea"/>
              <a:cs typeface="+mn-cs"/>
            </a:endParaRPr>
          </a:p>
        </p:txBody>
      </p:sp>
      <p:sp>
        <p:nvSpPr>
          <p:cNvPr id="22" name="Pentagon 12"/>
          <p:cNvSpPr/>
          <p:nvPr/>
        </p:nvSpPr>
        <p:spPr>
          <a:xfrm flipH="1">
            <a:off x="3881421" y="4712956"/>
            <a:ext cx="7777173" cy="1216376"/>
          </a:xfrm>
          <a:custGeom>
            <a:avLst/>
            <a:gdLst>
              <a:gd name="connsiteX0" fmla="*/ 0 w 3055620"/>
              <a:gd name="connsiteY0" fmla="*/ 0 h 833437"/>
              <a:gd name="connsiteX1" fmla="*/ 2433159 w 3055620"/>
              <a:gd name="connsiteY1" fmla="*/ 0 h 833437"/>
              <a:gd name="connsiteX2" fmla="*/ 3055620 w 3055620"/>
              <a:gd name="connsiteY2" fmla="*/ 416719 h 833437"/>
              <a:gd name="connsiteX3" fmla="*/ 2433159 w 3055620"/>
              <a:gd name="connsiteY3" fmla="*/ 833437 h 833437"/>
              <a:gd name="connsiteX4" fmla="*/ 0 w 3055620"/>
              <a:gd name="connsiteY4" fmla="*/ 833437 h 833437"/>
              <a:gd name="connsiteX5" fmla="*/ 0 w 3055620"/>
              <a:gd name="connsiteY5" fmla="*/ 0 h 833437"/>
              <a:gd name="connsiteX0" fmla="*/ 0 w 3055620"/>
              <a:gd name="connsiteY0" fmla="*/ 0 h 833437"/>
              <a:gd name="connsiteX1" fmla="*/ 2433159 w 3055620"/>
              <a:gd name="connsiteY1" fmla="*/ 0 h 833437"/>
              <a:gd name="connsiteX2" fmla="*/ 3055620 w 3055620"/>
              <a:gd name="connsiteY2" fmla="*/ 416719 h 833437"/>
              <a:gd name="connsiteX3" fmla="*/ 2433159 w 3055620"/>
              <a:gd name="connsiteY3" fmla="*/ 833437 h 833437"/>
              <a:gd name="connsiteX4" fmla="*/ 0 w 3055620"/>
              <a:gd name="connsiteY4" fmla="*/ 833437 h 833437"/>
              <a:gd name="connsiteX5" fmla="*/ 0 w 3055620"/>
              <a:gd name="connsiteY5" fmla="*/ 0 h 833437"/>
              <a:gd name="connsiteX0" fmla="*/ 0 w 3055620"/>
              <a:gd name="connsiteY0" fmla="*/ 0 h 833437"/>
              <a:gd name="connsiteX1" fmla="*/ 2433159 w 3055620"/>
              <a:gd name="connsiteY1" fmla="*/ 0 h 833437"/>
              <a:gd name="connsiteX2" fmla="*/ 3055620 w 3055620"/>
              <a:gd name="connsiteY2" fmla="*/ 416719 h 833437"/>
              <a:gd name="connsiteX3" fmla="*/ 2433159 w 3055620"/>
              <a:gd name="connsiteY3" fmla="*/ 833437 h 833437"/>
              <a:gd name="connsiteX4" fmla="*/ 0 w 3055620"/>
              <a:gd name="connsiteY4" fmla="*/ 833437 h 833437"/>
              <a:gd name="connsiteX5" fmla="*/ 0 w 3055620"/>
              <a:gd name="connsiteY5" fmla="*/ 0 h 833437"/>
              <a:gd name="connsiteX0" fmla="*/ 0 w 3055620"/>
              <a:gd name="connsiteY0" fmla="*/ 0 h 833437"/>
              <a:gd name="connsiteX1" fmla="*/ 2433159 w 3055620"/>
              <a:gd name="connsiteY1" fmla="*/ 0 h 833437"/>
              <a:gd name="connsiteX2" fmla="*/ 3055620 w 3055620"/>
              <a:gd name="connsiteY2" fmla="*/ 416719 h 833437"/>
              <a:gd name="connsiteX3" fmla="*/ 2433159 w 3055620"/>
              <a:gd name="connsiteY3" fmla="*/ 833437 h 833437"/>
              <a:gd name="connsiteX4" fmla="*/ 0 w 3055620"/>
              <a:gd name="connsiteY4" fmla="*/ 833437 h 833437"/>
              <a:gd name="connsiteX5" fmla="*/ 0 w 3055620"/>
              <a:gd name="connsiteY5" fmla="*/ 0 h 833437"/>
              <a:gd name="connsiteX0" fmla="*/ 0 w 3215640"/>
              <a:gd name="connsiteY0" fmla="*/ 0 h 833437"/>
              <a:gd name="connsiteX1" fmla="*/ 2433159 w 3215640"/>
              <a:gd name="connsiteY1" fmla="*/ 0 h 833437"/>
              <a:gd name="connsiteX2" fmla="*/ 3215640 w 3215640"/>
              <a:gd name="connsiteY2" fmla="*/ 531019 h 833437"/>
              <a:gd name="connsiteX3" fmla="*/ 2433159 w 3215640"/>
              <a:gd name="connsiteY3" fmla="*/ 833437 h 833437"/>
              <a:gd name="connsiteX4" fmla="*/ 0 w 3215640"/>
              <a:gd name="connsiteY4" fmla="*/ 833437 h 833437"/>
              <a:gd name="connsiteX5" fmla="*/ 0 w 3215640"/>
              <a:gd name="connsiteY5" fmla="*/ 0 h 833437"/>
              <a:gd name="connsiteX0" fmla="*/ 0 w 3215640"/>
              <a:gd name="connsiteY0" fmla="*/ 0 h 833437"/>
              <a:gd name="connsiteX1" fmla="*/ 2433159 w 3215640"/>
              <a:gd name="connsiteY1" fmla="*/ 0 h 833437"/>
              <a:gd name="connsiteX2" fmla="*/ 3215640 w 3215640"/>
              <a:gd name="connsiteY2" fmla="*/ 531019 h 833437"/>
              <a:gd name="connsiteX3" fmla="*/ 2433159 w 3215640"/>
              <a:gd name="connsiteY3" fmla="*/ 833437 h 833437"/>
              <a:gd name="connsiteX4" fmla="*/ 0 w 3215640"/>
              <a:gd name="connsiteY4" fmla="*/ 833437 h 833437"/>
              <a:gd name="connsiteX5" fmla="*/ 0 w 3215640"/>
              <a:gd name="connsiteY5" fmla="*/ 0 h 833437"/>
              <a:gd name="connsiteX0" fmla="*/ 0 w 3234548"/>
              <a:gd name="connsiteY0" fmla="*/ 0 h 833437"/>
              <a:gd name="connsiteX1" fmla="*/ 2433159 w 3234548"/>
              <a:gd name="connsiteY1" fmla="*/ 0 h 833437"/>
              <a:gd name="connsiteX2" fmla="*/ 3215640 w 3234548"/>
              <a:gd name="connsiteY2" fmla="*/ 531019 h 833437"/>
              <a:gd name="connsiteX3" fmla="*/ 2946082 w 3234548"/>
              <a:gd name="connsiteY3" fmla="*/ 668337 h 833437"/>
              <a:gd name="connsiteX4" fmla="*/ 2433159 w 3234548"/>
              <a:gd name="connsiteY4" fmla="*/ 833437 h 833437"/>
              <a:gd name="connsiteX5" fmla="*/ 0 w 3234548"/>
              <a:gd name="connsiteY5" fmla="*/ 833437 h 833437"/>
              <a:gd name="connsiteX6" fmla="*/ 0 w 3234548"/>
              <a:gd name="connsiteY6" fmla="*/ 0 h 833437"/>
              <a:gd name="connsiteX0" fmla="*/ 0 w 3243981"/>
              <a:gd name="connsiteY0" fmla="*/ 0 h 833437"/>
              <a:gd name="connsiteX1" fmla="*/ 2433159 w 3243981"/>
              <a:gd name="connsiteY1" fmla="*/ 0 h 833437"/>
              <a:gd name="connsiteX2" fmla="*/ 3215640 w 3243981"/>
              <a:gd name="connsiteY2" fmla="*/ 531019 h 833437"/>
              <a:gd name="connsiteX3" fmla="*/ 3047682 w 3243981"/>
              <a:gd name="connsiteY3" fmla="*/ 528637 h 833437"/>
              <a:gd name="connsiteX4" fmla="*/ 2433159 w 3243981"/>
              <a:gd name="connsiteY4" fmla="*/ 833437 h 833437"/>
              <a:gd name="connsiteX5" fmla="*/ 0 w 3243981"/>
              <a:gd name="connsiteY5" fmla="*/ 833437 h 833437"/>
              <a:gd name="connsiteX6" fmla="*/ 0 w 3243981"/>
              <a:gd name="connsiteY6" fmla="*/ 0 h 833437"/>
              <a:gd name="connsiteX0" fmla="*/ 0 w 3233439"/>
              <a:gd name="connsiteY0" fmla="*/ 0 h 833437"/>
              <a:gd name="connsiteX1" fmla="*/ 2433159 w 3233439"/>
              <a:gd name="connsiteY1" fmla="*/ 0 h 833437"/>
              <a:gd name="connsiteX2" fmla="*/ 3215640 w 3233439"/>
              <a:gd name="connsiteY2" fmla="*/ 531019 h 833437"/>
              <a:gd name="connsiteX3" fmla="*/ 3047682 w 3233439"/>
              <a:gd name="connsiteY3" fmla="*/ 528637 h 833437"/>
              <a:gd name="connsiteX4" fmla="*/ 2433159 w 3233439"/>
              <a:gd name="connsiteY4" fmla="*/ 833437 h 833437"/>
              <a:gd name="connsiteX5" fmla="*/ 0 w 3233439"/>
              <a:gd name="connsiteY5" fmla="*/ 833437 h 833437"/>
              <a:gd name="connsiteX6" fmla="*/ 0 w 3233439"/>
              <a:gd name="connsiteY6" fmla="*/ 0 h 833437"/>
              <a:gd name="connsiteX0" fmla="*/ 0 w 3215999"/>
              <a:gd name="connsiteY0" fmla="*/ 0 h 833437"/>
              <a:gd name="connsiteX1" fmla="*/ 2433159 w 3215999"/>
              <a:gd name="connsiteY1" fmla="*/ 0 h 833437"/>
              <a:gd name="connsiteX2" fmla="*/ 3215640 w 3215999"/>
              <a:gd name="connsiteY2" fmla="*/ 531019 h 833437"/>
              <a:gd name="connsiteX3" fmla="*/ 3047682 w 3215999"/>
              <a:gd name="connsiteY3" fmla="*/ 528637 h 833437"/>
              <a:gd name="connsiteX4" fmla="*/ 2433159 w 3215999"/>
              <a:gd name="connsiteY4" fmla="*/ 833437 h 833437"/>
              <a:gd name="connsiteX5" fmla="*/ 0 w 3215999"/>
              <a:gd name="connsiteY5" fmla="*/ 833437 h 833437"/>
              <a:gd name="connsiteX6" fmla="*/ 0 w 3215999"/>
              <a:gd name="connsiteY6" fmla="*/ 0 h 833437"/>
              <a:gd name="connsiteX0" fmla="*/ 0 w 3336505"/>
              <a:gd name="connsiteY0" fmla="*/ 0 h 833437"/>
              <a:gd name="connsiteX1" fmla="*/ 2433159 w 3336505"/>
              <a:gd name="connsiteY1" fmla="*/ 0 h 833437"/>
              <a:gd name="connsiteX2" fmla="*/ 3336290 w 3336505"/>
              <a:gd name="connsiteY2" fmla="*/ 632619 h 833437"/>
              <a:gd name="connsiteX3" fmla="*/ 3047682 w 3336505"/>
              <a:gd name="connsiteY3" fmla="*/ 528637 h 833437"/>
              <a:gd name="connsiteX4" fmla="*/ 2433159 w 3336505"/>
              <a:gd name="connsiteY4" fmla="*/ 833437 h 833437"/>
              <a:gd name="connsiteX5" fmla="*/ 0 w 3336505"/>
              <a:gd name="connsiteY5" fmla="*/ 833437 h 833437"/>
              <a:gd name="connsiteX6" fmla="*/ 0 w 3336505"/>
              <a:gd name="connsiteY6" fmla="*/ 0 h 833437"/>
              <a:gd name="connsiteX0" fmla="*/ 0 w 3336505"/>
              <a:gd name="connsiteY0" fmla="*/ 0 h 833437"/>
              <a:gd name="connsiteX1" fmla="*/ 2433159 w 3336505"/>
              <a:gd name="connsiteY1" fmla="*/ 0 h 833437"/>
              <a:gd name="connsiteX2" fmla="*/ 3336290 w 3336505"/>
              <a:gd name="connsiteY2" fmla="*/ 632619 h 833437"/>
              <a:gd name="connsiteX3" fmla="*/ 3047682 w 3336505"/>
              <a:gd name="connsiteY3" fmla="*/ 528637 h 833437"/>
              <a:gd name="connsiteX4" fmla="*/ 2433159 w 3336505"/>
              <a:gd name="connsiteY4" fmla="*/ 833437 h 833437"/>
              <a:gd name="connsiteX5" fmla="*/ 0 w 3336505"/>
              <a:gd name="connsiteY5" fmla="*/ 833437 h 833437"/>
              <a:gd name="connsiteX6" fmla="*/ 0 w 3336505"/>
              <a:gd name="connsiteY6" fmla="*/ 0 h 833437"/>
              <a:gd name="connsiteX0" fmla="*/ 0 w 3336505"/>
              <a:gd name="connsiteY0" fmla="*/ 0 h 833437"/>
              <a:gd name="connsiteX1" fmla="*/ 2433159 w 3336505"/>
              <a:gd name="connsiteY1" fmla="*/ 0 h 833437"/>
              <a:gd name="connsiteX2" fmla="*/ 3336290 w 3336505"/>
              <a:gd name="connsiteY2" fmla="*/ 632619 h 833437"/>
              <a:gd name="connsiteX3" fmla="*/ 3047682 w 3336505"/>
              <a:gd name="connsiteY3" fmla="*/ 528637 h 833437"/>
              <a:gd name="connsiteX4" fmla="*/ 2433159 w 3336505"/>
              <a:gd name="connsiteY4" fmla="*/ 833437 h 833437"/>
              <a:gd name="connsiteX5" fmla="*/ 0 w 3336505"/>
              <a:gd name="connsiteY5" fmla="*/ 833437 h 833437"/>
              <a:gd name="connsiteX6" fmla="*/ 0 w 3336505"/>
              <a:gd name="connsiteY6" fmla="*/ 0 h 833437"/>
              <a:gd name="connsiteX0" fmla="*/ 0 w 3336509"/>
              <a:gd name="connsiteY0" fmla="*/ 0 h 833437"/>
              <a:gd name="connsiteX1" fmla="*/ 2433159 w 3336509"/>
              <a:gd name="connsiteY1" fmla="*/ 0 h 833437"/>
              <a:gd name="connsiteX2" fmla="*/ 3336290 w 3336509"/>
              <a:gd name="connsiteY2" fmla="*/ 632619 h 833437"/>
              <a:gd name="connsiteX3" fmla="*/ 3054032 w 3336509"/>
              <a:gd name="connsiteY3" fmla="*/ 522287 h 833437"/>
              <a:gd name="connsiteX4" fmla="*/ 2433159 w 3336509"/>
              <a:gd name="connsiteY4" fmla="*/ 833437 h 833437"/>
              <a:gd name="connsiteX5" fmla="*/ 0 w 3336509"/>
              <a:gd name="connsiteY5" fmla="*/ 833437 h 833437"/>
              <a:gd name="connsiteX6" fmla="*/ 0 w 3336509"/>
              <a:gd name="connsiteY6" fmla="*/ 0 h 833437"/>
              <a:gd name="connsiteX0" fmla="*/ 0 w 3336536"/>
              <a:gd name="connsiteY0" fmla="*/ 0 h 833437"/>
              <a:gd name="connsiteX1" fmla="*/ 2433159 w 3336536"/>
              <a:gd name="connsiteY1" fmla="*/ 0 h 833437"/>
              <a:gd name="connsiteX2" fmla="*/ 3336290 w 3336536"/>
              <a:gd name="connsiteY2" fmla="*/ 632619 h 833437"/>
              <a:gd name="connsiteX3" fmla="*/ 3054032 w 3336536"/>
              <a:gd name="connsiteY3" fmla="*/ 522287 h 833437"/>
              <a:gd name="connsiteX4" fmla="*/ 2433159 w 3336536"/>
              <a:gd name="connsiteY4" fmla="*/ 833437 h 833437"/>
              <a:gd name="connsiteX5" fmla="*/ 0 w 3336536"/>
              <a:gd name="connsiteY5" fmla="*/ 833437 h 833437"/>
              <a:gd name="connsiteX6" fmla="*/ 0 w 3336536"/>
              <a:gd name="connsiteY6" fmla="*/ 0 h 833437"/>
              <a:gd name="connsiteX0" fmla="*/ 0 w 3336536"/>
              <a:gd name="connsiteY0" fmla="*/ 0 h 833437"/>
              <a:gd name="connsiteX1" fmla="*/ 2433159 w 3336536"/>
              <a:gd name="connsiteY1" fmla="*/ 0 h 833437"/>
              <a:gd name="connsiteX2" fmla="*/ 3336290 w 3336536"/>
              <a:gd name="connsiteY2" fmla="*/ 632619 h 833437"/>
              <a:gd name="connsiteX3" fmla="*/ 3054032 w 3336536"/>
              <a:gd name="connsiteY3" fmla="*/ 522287 h 833437"/>
              <a:gd name="connsiteX4" fmla="*/ 2433159 w 3336536"/>
              <a:gd name="connsiteY4" fmla="*/ 833437 h 833437"/>
              <a:gd name="connsiteX5" fmla="*/ 0 w 3336536"/>
              <a:gd name="connsiteY5" fmla="*/ 833437 h 833437"/>
              <a:gd name="connsiteX6" fmla="*/ 0 w 3336536"/>
              <a:gd name="connsiteY6" fmla="*/ 0 h 833437"/>
              <a:gd name="connsiteX0" fmla="*/ 0 w 3336536"/>
              <a:gd name="connsiteY0" fmla="*/ 0 h 833437"/>
              <a:gd name="connsiteX1" fmla="*/ 2433159 w 3336536"/>
              <a:gd name="connsiteY1" fmla="*/ 0 h 833437"/>
              <a:gd name="connsiteX2" fmla="*/ 3047681 w 3336536"/>
              <a:gd name="connsiteY2" fmla="*/ 414337 h 833437"/>
              <a:gd name="connsiteX3" fmla="*/ 3336290 w 3336536"/>
              <a:gd name="connsiteY3" fmla="*/ 632619 h 833437"/>
              <a:gd name="connsiteX4" fmla="*/ 3054032 w 3336536"/>
              <a:gd name="connsiteY4" fmla="*/ 522287 h 833437"/>
              <a:gd name="connsiteX5" fmla="*/ 2433159 w 3336536"/>
              <a:gd name="connsiteY5" fmla="*/ 833437 h 833437"/>
              <a:gd name="connsiteX6" fmla="*/ 0 w 3336536"/>
              <a:gd name="connsiteY6" fmla="*/ 833437 h 833437"/>
              <a:gd name="connsiteX7" fmla="*/ 0 w 3336536"/>
              <a:gd name="connsiteY7" fmla="*/ 0 h 833437"/>
              <a:gd name="connsiteX0" fmla="*/ 0 w 3336536"/>
              <a:gd name="connsiteY0" fmla="*/ 0 h 833437"/>
              <a:gd name="connsiteX1" fmla="*/ 2433159 w 3336536"/>
              <a:gd name="connsiteY1" fmla="*/ 0 h 833437"/>
              <a:gd name="connsiteX2" fmla="*/ 3047681 w 3336536"/>
              <a:gd name="connsiteY2" fmla="*/ 414337 h 833437"/>
              <a:gd name="connsiteX3" fmla="*/ 3336290 w 3336536"/>
              <a:gd name="connsiteY3" fmla="*/ 632619 h 833437"/>
              <a:gd name="connsiteX4" fmla="*/ 3054032 w 3336536"/>
              <a:gd name="connsiteY4" fmla="*/ 522287 h 833437"/>
              <a:gd name="connsiteX5" fmla="*/ 2433159 w 3336536"/>
              <a:gd name="connsiteY5" fmla="*/ 833437 h 833437"/>
              <a:gd name="connsiteX6" fmla="*/ 0 w 3336536"/>
              <a:gd name="connsiteY6" fmla="*/ 833437 h 833437"/>
              <a:gd name="connsiteX7" fmla="*/ 0 w 3336536"/>
              <a:gd name="connsiteY7" fmla="*/ 0 h 833437"/>
              <a:gd name="connsiteX0" fmla="*/ 0 w 3336536"/>
              <a:gd name="connsiteY0" fmla="*/ 0 h 833437"/>
              <a:gd name="connsiteX1" fmla="*/ 2433159 w 3336536"/>
              <a:gd name="connsiteY1" fmla="*/ 0 h 833437"/>
              <a:gd name="connsiteX2" fmla="*/ 3047681 w 3336536"/>
              <a:gd name="connsiteY2" fmla="*/ 414337 h 833437"/>
              <a:gd name="connsiteX3" fmla="*/ 3336290 w 3336536"/>
              <a:gd name="connsiteY3" fmla="*/ 645319 h 833437"/>
              <a:gd name="connsiteX4" fmla="*/ 3054032 w 3336536"/>
              <a:gd name="connsiteY4" fmla="*/ 522287 h 833437"/>
              <a:gd name="connsiteX5" fmla="*/ 2433159 w 3336536"/>
              <a:gd name="connsiteY5" fmla="*/ 833437 h 833437"/>
              <a:gd name="connsiteX6" fmla="*/ 0 w 3336536"/>
              <a:gd name="connsiteY6" fmla="*/ 833437 h 833437"/>
              <a:gd name="connsiteX7" fmla="*/ 0 w 3336536"/>
              <a:gd name="connsiteY7" fmla="*/ 0 h 833437"/>
              <a:gd name="connsiteX0" fmla="*/ 0 w 3336536"/>
              <a:gd name="connsiteY0" fmla="*/ 0 h 833437"/>
              <a:gd name="connsiteX1" fmla="*/ 2433159 w 3336536"/>
              <a:gd name="connsiteY1" fmla="*/ 0 h 833437"/>
              <a:gd name="connsiteX2" fmla="*/ 3047681 w 3336536"/>
              <a:gd name="connsiteY2" fmla="*/ 414337 h 833437"/>
              <a:gd name="connsiteX3" fmla="*/ 3336290 w 3336536"/>
              <a:gd name="connsiteY3" fmla="*/ 645319 h 833437"/>
              <a:gd name="connsiteX4" fmla="*/ 3054032 w 3336536"/>
              <a:gd name="connsiteY4" fmla="*/ 522287 h 833437"/>
              <a:gd name="connsiteX5" fmla="*/ 2433159 w 3336536"/>
              <a:gd name="connsiteY5" fmla="*/ 833437 h 833437"/>
              <a:gd name="connsiteX6" fmla="*/ 0 w 3336536"/>
              <a:gd name="connsiteY6" fmla="*/ 833437 h 833437"/>
              <a:gd name="connsiteX7" fmla="*/ 0 w 3336536"/>
              <a:gd name="connsiteY7" fmla="*/ 0 h 833437"/>
              <a:gd name="connsiteX0" fmla="*/ 0 w 3336594"/>
              <a:gd name="connsiteY0" fmla="*/ 0 h 833437"/>
              <a:gd name="connsiteX1" fmla="*/ 2433159 w 3336594"/>
              <a:gd name="connsiteY1" fmla="*/ 0 h 833437"/>
              <a:gd name="connsiteX2" fmla="*/ 3047681 w 3336594"/>
              <a:gd name="connsiteY2" fmla="*/ 414337 h 833437"/>
              <a:gd name="connsiteX3" fmla="*/ 3336290 w 3336594"/>
              <a:gd name="connsiteY3" fmla="*/ 645319 h 833437"/>
              <a:gd name="connsiteX4" fmla="*/ 3054032 w 3336594"/>
              <a:gd name="connsiteY4" fmla="*/ 522287 h 833437"/>
              <a:gd name="connsiteX5" fmla="*/ 2433159 w 3336594"/>
              <a:gd name="connsiteY5" fmla="*/ 833437 h 833437"/>
              <a:gd name="connsiteX6" fmla="*/ 0 w 3336594"/>
              <a:gd name="connsiteY6" fmla="*/ 833437 h 833437"/>
              <a:gd name="connsiteX7" fmla="*/ 0 w 3336594"/>
              <a:gd name="connsiteY7" fmla="*/ 0 h 833437"/>
              <a:gd name="connsiteX0" fmla="*/ 0 w 3336594"/>
              <a:gd name="connsiteY0" fmla="*/ 0 h 833437"/>
              <a:gd name="connsiteX1" fmla="*/ 2433159 w 3336594"/>
              <a:gd name="connsiteY1" fmla="*/ 0 h 833437"/>
              <a:gd name="connsiteX2" fmla="*/ 3047681 w 3336594"/>
              <a:gd name="connsiteY2" fmla="*/ 414337 h 833437"/>
              <a:gd name="connsiteX3" fmla="*/ 3336290 w 3336594"/>
              <a:gd name="connsiteY3" fmla="*/ 645319 h 833437"/>
              <a:gd name="connsiteX4" fmla="*/ 3054032 w 3336594"/>
              <a:gd name="connsiteY4" fmla="*/ 522287 h 833437"/>
              <a:gd name="connsiteX5" fmla="*/ 2433159 w 3336594"/>
              <a:gd name="connsiteY5" fmla="*/ 833437 h 833437"/>
              <a:gd name="connsiteX6" fmla="*/ 0 w 3336594"/>
              <a:gd name="connsiteY6" fmla="*/ 833437 h 833437"/>
              <a:gd name="connsiteX7" fmla="*/ 0 w 3336594"/>
              <a:gd name="connsiteY7" fmla="*/ 0 h 833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36594" h="833437">
                <a:moveTo>
                  <a:pt x="0" y="0"/>
                </a:moveTo>
                <a:lnTo>
                  <a:pt x="2433159" y="0"/>
                </a:lnTo>
                <a:cubicBezTo>
                  <a:pt x="2941106" y="69056"/>
                  <a:pt x="2897159" y="308900"/>
                  <a:pt x="3047681" y="414337"/>
                </a:cubicBezTo>
                <a:cubicBezTo>
                  <a:pt x="3198203" y="519774"/>
                  <a:pt x="3271732" y="592403"/>
                  <a:pt x="3336290" y="645319"/>
                </a:cubicBezTo>
                <a:cubicBezTo>
                  <a:pt x="3345577" y="667809"/>
                  <a:pt x="3139996" y="500459"/>
                  <a:pt x="3054032" y="522287"/>
                </a:cubicBezTo>
                <a:cubicBezTo>
                  <a:pt x="2783919" y="598090"/>
                  <a:pt x="2924173" y="805920"/>
                  <a:pt x="2433159" y="833437"/>
                </a:cubicBezTo>
                <a:lnTo>
                  <a:pt x="0" y="833437"/>
                </a:lnTo>
                <a:lnTo>
                  <a:pt x="0" y="0"/>
                </a:lnTo>
                <a:close/>
              </a:path>
            </a:pathLst>
          </a:custGeom>
          <a:solidFill>
            <a:srgbClr val="F3FEFF"/>
          </a:solidFill>
          <a:ln w="1270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1F497D"/>
              </a:solidFill>
              <a:effectLst/>
              <a:uLnTx/>
              <a:uFillTx/>
              <a:latin typeface="Calibri"/>
              <a:ea typeface="+mn-ea"/>
              <a:cs typeface="+mn-cs"/>
            </a:endParaRPr>
          </a:p>
        </p:txBody>
      </p:sp>
      <p:sp>
        <p:nvSpPr>
          <p:cNvPr id="23" name="TextBox 22"/>
          <p:cNvSpPr txBox="1"/>
          <p:nvPr/>
        </p:nvSpPr>
        <p:spPr>
          <a:xfrm>
            <a:off x="1229674" y="5194328"/>
            <a:ext cx="1035916" cy="613230"/>
          </a:xfrm>
          <a:prstGeom prst="rect">
            <a:avLst/>
          </a:prstGeom>
          <a:noFill/>
        </p:spPr>
        <p:txBody>
          <a:bodyPr wrap="square" lIns="0" tIns="0" rIns="0" bIns="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Calibri"/>
                <a:ea typeface="+mn-ea"/>
                <a:cs typeface="+mn-cs"/>
              </a:rPr>
              <a:t>3</a:t>
            </a:r>
          </a:p>
        </p:txBody>
      </p:sp>
      <p:sp>
        <p:nvSpPr>
          <p:cNvPr id="24" name="Half Frame 23"/>
          <p:cNvSpPr/>
          <p:nvPr/>
        </p:nvSpPr>
        <p:spPr>
          <a:xfrm rot="8142470">
            <a:off x="4906963" y="5117703"/>
            <a:ext cx="315997" cy="293486"/>
          </a:xfrm>
          <a:prstGeom prst="halfFrame">
            <a:avLst>
              <a:gd name="adj1" fmla="val 26576"/>
              <a:gd name="adj2" fmla="val 25856"/>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err="1">
              <a:ln>
                <a:noFill/>
              </a:ln>
              <a:solidFill>
                <a:srgbClr val="1F497D"/>
              </a:solidFill>
              <a:effectLst/>
              <a:uLnTx/>
              <a:uFillTx/>
              <a:latin typeface="Calibri"/>
              <a:ea typeface="+mn-ea"/>
              <a:cs typeface="+mn-cs"/>
            </a:endParaRPr>
          </a:p>
        </p:txBody>
      </p:sp>
      <p:sp>
        <p:nvSpPr>
          <p:cNvPr id="26" name="Rectangle 25"/>
          <p:cNvSpPr/>
          <p:nvPr/>
        </p:nvSpPr>
        <p:spPr>
          <a:xfrm>
            <a:off x="5524497" y="4712956"/>
            <a:ext cx="5974195" cy="1000706"/>
          </a:xfrm>
          <a:prstGeom prst="rect">
            <a:avLst/>
          </a:prstGeom>
        </p:spPr>
        <p:txBody>
          <a:bodyPr wrap="square" lIns="0" tIns="0" rIns="0" bIns="0">
            <a:noAutofit/>
          </a:bodyPr>
          <a:lstStyle/>
          <a:p>
            <a:pPr marL="0" marR="0" lvl="0" indent="0" algn="just" defTabSz="914400" rtl="0" eaLnBrk="1" fontAlgn="auto" latinLnBrk="0" hangingPunct="1">
              <a:lnSpc>
                <a:spcPct val="9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Candara" pitchFamily="34" charset="0"/>
                <a:ea typeface="+mn-ea"/>
                <a:cs typeface="Times New Roman" pitchFamily="18" charset="0"/>
              </a:rPr>
              <a:t>Standard </a:t>
            </a:r>
            <a:r>
              <a:rPr kumimoji="0" lang="en-US" sz="2800" b="1" i="0" u="none" strike="noStrike" kern="1200" cap="none" spc="0" normalizeH="0" baseline="0" noProof="0" dirty="0">
                <a:ln>
                  <a:noFill/>
                </a:ln>
                <a:solidFill>
                  <a:srgbClr val="0000FF"/>
                </a:solidFill>
                <a:effectLst/>
                <a:uLnTx/>
                <a:uFillTx/>
                <a:latin typeface="Candara" pitchFamily="34" charset="0"/>
                <a:ea typeface="+mn-ea"/>
                <a:cs typeface="Times New Roman" pitchFamily="18" charset="0"/>
              </a:rPr>
              <a:t>on EXPRESS CONSENT</a:t>
            </a:r>
            <a:r>
              <a:rPr kumimoji="0" lang="en-US" sz="2800" b="0" i="0" u="none" strike="noStrike" kern="1200" cap="none" spc="0" normalizeH="0" baseline="0" noProof="0" dirty="0">
                <a:ln>
                  <a:noFill/>
                </a:ln>
                <a:solidFill>
                  <a:prstClr val="black"/>
                </a:solidFill>
                <a:effectLst/>
                <a:uLnTx/>
                <a:uFillTx/>
                <a:latin typeface="Candara" pitchFamily="34" charset="0"/>
                <a:ea typeface="+mn-ea"/>
                <a:cs typeface="Times New Roman" pitchFamily="18" charset="0"/>
              </a:rPr>
              <a:t> </a:t>
            </a:r>
            <a:r>
              <a:rPr kumimoji="0" lang="en-US" sz="2800" b="0" i="0" u="none" strike="noStrike" kern="1200" cap="none" spc="0" normalizeH="0" baseline="0" noProof="0" dirty="0">
                <a:ln>
                  <a:noFill/>
                </a:ln>
                <a:solidFill>
                  <a:srgbClr val="002060"/>
                </a:solidFill>
                <a:effectLst/>
                <a:uLnTx/>
                <a:uFillTx/>
                <a:latin typeface="Candara" pitchFamily="34" charset="0"/>
                <a:ea typeface="+mn-ea"/>
                <a:cs typeface="Times New Roman" pitchFamily="18" charset="0"/>
              </a:rPr>
              <a:t>from lead bank for transfer of share being documented </a:t>
            </a:r>
            <a:endParaRPr kumimoji="0" lang="en-US" sz="2800" b="1" i="0" u="none" strike="noStrike" kern="1200" cap="none" spc="0" normalizeH="0" baseline="0" noProof="0" dirty="0">
              <a:ln>
                <a:noFill/>
              </a:ln>
              <a:solidFill>
                <a:srgbClr val="0000FF"/>
              </a:solidFill>
              <a:effectLst/>
              <a:uLnTx/>
              <a:uFillTx/>
              <a:latin typeface="Candara" pitchFamily="34" charset="0"/>
              <a:ea typeface="+mn-ea"/>
              <a:cs typeface="Times New Roman" pitchFamily="18" charset="0"/>
            </a:endParaRPr>
          </a:p>
        </p:txBody>
      </p:sp>
      <p:sp>
        <p:nvSpPr>
          <p:cNvPr id="28" name="Title 1">
            <a:extLst>
              <a:ext uri="{FF2B5EF4-FFF2-40B4-BE49-F238E27FC236}">
                <a16:creationId xmlns:a16="http://schemas.microsoft.com/office/drawing/2014/main" id="{1DFA50DD-864C-400B-AE37-2B71CF713431}"/>
              </a:ext>
            </a:extLst>
          </p:cNvPr>
          <p:cNvSpPr txBox="1">
            <a:spLocks/>
          </p:cNvSpPr>
          <p:nvPr/>
        </p:nvSpPr>
        <p:spPr>
          <a:xfrm>
            <a:off x="685795" y="145046"/>
            <a:ext cx="10972800" cy="904349"/>
          </a:xfrm>
          <a:prstGeom prst="rect">
            <a:avLst/>
          </a:prstGeom>
        </p:spPr>
        <p:txBody>
          <a:bodyPr>
            <a:normAutofit fontScale="77500" lnSpcReduction="20000"/>
          </a:bodyPr>
          <a:lstStyle>
            <a:lvl1pPr algn="l" defTabSz="914400" rtl="0" eaLnBrk="1" latinLnBrk="0" hangingPunct="1">
              <a:spcBef>
                <a:spcPct val="0"/>
              </a:spcBef>
              <a:buNone/>
              <a:defRPr sz="3200" kern="1200">
                <a:solidFill>
                  <a:schemeClr val="tx1"/>
                </a:solidFill>
                <a:latin typeface="Candara" panose="020E0502030303020204" pitchFamily="34" charset="0"/>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000" b="1" i="0" u="none" strike="noStrike" kern="1200" cap="none" spc="0" normalizeH="0" baseline="0" noProof="0" dirty="0">
                <a:ln>
                  <a:noFill/>
                </a:ln>
                <a:solidFill>
                  <a:srgbClr val="0070C0"/>
                </a:solidFill>
                <a:effectLst/>
                <a:uLnTx/>
                <a:uFillTx/>
                <a:latin typeface="Candara" panose="020E0502030303020204" pitchFamily="34" charset="0"/>
                <a:ea typeface="+mj-ea"/>
                <a:cs typeface="+mj-cs"/>
              </a:rPr>
              <a:t>Consortium Lending – </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000" b="1" i="0" u="none" strike="noStrike" kern="1200" cap="none" spc="0" normalizeH="0" baseline="0" noProof="0" dirty="0">
                <a:ln>
                  <a:noFill/>
                </a:ln>
                <a:solidFill>
                  <a:srgbClr val="0070C0"/>
                </a:solidFill>
                <a:effectLst/>
                <a:uLnTx/>
                <a:uFillTx/>
                <a:latin typeface="Candara" panose="020E0502030303020204" pitchFamily="34" charset="0"/>
                <a:ea typeface="+mj-ea"/>
                <a:cs typeface="+mj-cs"/>
              </a:rPr>
              <a:t>Lead Bank not sharing recoveries ??</a:t>
            </a:r>
          </a:p>
        </p:txBody>
      </p:sp>
      <p:sp>
        <p:nvSpPr>
          <p:cNvPr id="29" name="Half Frame 28">
            <a:extLst>
              <a:ext uri="{FF2B5EF4-FFF2-40B4-BE49-F238E27FC236}">
                <a16:creationId xmlns:a16="http://schemas.microsoft.com/office/drawing/2014/main" id="{71B34E4F-6A12-4457-8210-A5DF8DA4C169}"/>
              </a:ext>
            </a:extLst>
          </p:cNvPr>
          <p:cNvSpPr/>
          <p:nvPr/>
        </p:nvSpPr>
        <p:spPr>
          <a:xfrm rot="8142470">
            <a:off x="4857306" y="3663049"/>
            <a:ext cx="472049" cy="309451"/>
          </a:xfrm>
          <a:prstGeom prst="halfFrame">
            <a:avLst>
              <a:gd name="adj1" fmla="val 26576"/>
              <a:gd name="adj2" fmla="val 25856"/>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1F497D"/>
              </a:solidFill>
              <a:effectLst/>
              <a:uLnTx/>
              <a:uFillTx/>
              <a:latin typeface="Calibri"/>
              <a:ea typeface="+mn-ea"/>
              <a:cs typeface="+mn-cs"/>
            </a:endParaRPr>
          </a:p>
        </p:txBody>
      </p:sp>
      <p:sp>
        <p:nvSpPr>
          <p:cNvPr id="30" name="Half Frame 29">
            <a:extLst>
              <a:ext uri="{FF2B5EF4-FFF2-40B4-BE49-F238E27FC236}">
                <a16:creationId xmlns:a16="http://schemas.microsoft.com/office/drawing/2014/main" id="{07207680-B8EF-4DCC-9B47-812E49AFE688}"/>
              </a:ext>
            </a:extLst>
          </p:cNvPr>
          <p:cNvSpPr/>
          <p:nvPr/>
        </p:nvSpPr>
        <p:spPr>
          <a:xfrm rot="8142470">
            <a:off x="4579450" y="1594195"/>
            <a:ext cx="472049" cy="309451"/>
          </a:xfrm>
          <a:prstGeom prst="halfFrame">
            <a:avLst>
              <a:gd name="adj1" fmla="val 26576"/>
              <a:gd name="adj2" fmla="val 25856"/>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1F497D"/>
              </a:solidFill>
              <a:effectLst/>
              <a:uLnTx/>
              <a:uFillTx/>
              <a:latin typeface="Calibri"/>
              <a:ea typeface="+mn-ea"/>
              <a:cs typeface="+mn-cs"/>
            </a:endParaRPr>
          </a:p>
        </p:txBody>
      </p:sp>
    </p:spTree>
    <p:extLst>
      <p:ext uri="{BB962C8B-B14F-4D97-AF65-F5344CB8AC3E}">
        <p14:creationId xmlns:p14="http://schemas.microsoft.com/office/powerpoint/2010/main" val="1923068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barn(inVertical)">
                                      <p:cBhvr>
                                        <p:cTn id="10" dur="500"/>
                                        <p:tgtEl>
                                          <p:spTgt spid="19"/>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barn(inVertical)">
                                      <p:cBhvr>
                                        <p:cTn id="13" dur="500"/>
                                        <p:tgtEl>
                                          <p:spTgt spid="21"/>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22"/>
                                        </p:tgtEl>
                                        <p:attrNameLst>
                                          <p:attrName>style.visibility</p:attrName>
                                        </p:attrNameLst>
                                      </p:cBhvr>
                                      <p:to>
                                        <p:strVal val="visible"/>
                                      </p:to>
                                    </p:set>
                                    <p:animEffect transition="in" filter="barn(inVertical)">
                                      <p:cBhvr>
                                        <p:cTn id="16" dur="500"/>
                                        <p:tgtEl>
                                          <p:spTgt spid="22"/>
                                        </p:tgtEl>
                                      </p:cBhvr>
                                    </p:animEffect>
                                  </p:childTnLst>
                                </p:cTn>
                              </p:par>
                              <p:par>
                                <p:cTn id="17" presetID="16" presetClass="entr" presetSubtype="21" fill="hold" grpId="0" nodeType="with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barn(inVertical)">
                                      <p:cBhvr>
                                        <p:cTn id="19" dur="500"/>
                                        <p:tgtEl>
                                          <p:spTgt spid="23"/>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barn(inVertical)">
                                      <p:cBhvr>
                                        <p:cTn id="22" dur="500"/>
                                        <p:tgtEl>
                                          <p:spTgt spid="24"/>
                                        </p:tgtEl>
                                      </p:cBhvr>
                                    </p:animEffect>
                                  </p:childTnLst>
                                </p:cTn>
                              </p:par>
                              <p:par>
                                <p:cTn id="23" presetID="16" presetClass="entr" presetSubtype="21" fill="hold" grpId="0" nodeType="withEffect">
                                  <p:stCondLst>
                                    <p:cond delay="0"/>
                                  </p:stCondLst>
                                  <p:childTnLst>
                                    <p:set>
                                      <p:cBhvr>
                                        <p:cTn id="24" dur="1" fill="hold">
                                          <p:stCondLst>
                                            <p:cond delay="0"/>
                                          </p:stCondLst>
                                        </p:cTn>
                                        <p:tgtEl>
                                          <p:spTgt spid="26"/>
                                        </p:tgtEl>
                                        <p:attrNameLst>
                                          <p:attrName>style.visibility</p:attrName>
                                        </p:attrNameLst>
                                      </p:cBhvr>
                                      <p:to>
                                        <p:strVal val="visible"/>
                                      </p:to>
                                    </p:set>
                                    <p:animEffect transition="in" filter="barn(inVertical)">
                                      <p:cBhvr>
                                        <p:cTn id="25" dur="500"/>
                                        <p:tgtEl>
                                          <p:spTgt spid="26"/>
                                        </p:tgtEl>
                                      </p:cBhvr>
                                    </p:animEffect>
                                  </p:childTnLst>
                                </p:cTn>
                              </p:par>
                              <p:par>
                                <p:cTn id="26" presetID="16" presetClass="entr" presetSubtype="21" fill="hold" grpId="0" nodeType="withEffect">
                                  <p:stCondLst>
                                    <p:cond delay="0"/>
                                  </p:stCondLst>
                                  <p:childTnLst>
                                    <p:set>
                                      <p:cBhvr>
                                        <p:cTn id="27" dur="1" fill="hold">
                                          <p:stCondLst>
                                            <p:cond delay="0"/>
                                          </p:stCondLst>
                                        </p:cTn>
                                        <p:tgtEl>
                                          <p:spTgt spid="28"/>
                                        </p:tgtEl>
                                        <p:attrNameLst>
                                          <p:attrName>style.visibility</p:attrName>
                                        </p:attrNameLst>
                                      </p:cBhvr>
                                      <p:to>
                                        <p:strVal val="visible"/>
                                      </p:to>
                                    </p:set>
                                    <p:animEffect transition="in" filter="barn(inVertical)">
                                      <p:cBhvr>
                                        <p:cTn id="28" dur="500"/>
                                        <p:tgtEl>
                                          <p:spTgt spid="28"/>
                                        </p:tgtEl>
                                      </p:cBhvr>
                                    </p:animEffect>
                                  </p:childTnLst>
                                </p:cTn>
                              </p:par>
                              <p:par>
                                <p:cTn id="29" presetID="16" presetClass="entr" presetSubtype="21" fill="hold" grpId="0" nodeType="withEffect">
                                  <p:stCondLst>
                                    <p:cond delay="0"/>
                                  </p:stCondLst>
                                  <p:childTnLst>
                                    <p:set>
                                      <p:cBhvr>
                                        <p:cTn id="30" dur="1" fill="hold">
                                          <p:stCondLst>
                                            <p:cond delay="0"/>
                                          </p:stCondLst>
                                        </p:cTn>
                                        <p:tgtEl>
                                          <p:spTgt spid="29"/>
                                        </p:tgtEl>
                                        <p:attrNameLst>
                                          <p:attrName>style.visibility</p:attrName>
                                        </p:attrNameLst>
                                      </p:cBhvr>
                                      <p:to>
                                        <p:strVal val="visible"/>
                                      </p:to>
                                    </p:set>
                                    <p:animEffect transition="in" filter="barn(inVertical)">
                                      <p:cBhvr>
                                        <p:cTn id="31" dur="500"/>
                                        <p:tgtEl>
                                          <p:spTgt spid="29"/>
                                        </p:tgtEl>
                                      </p:cBhvr>
                                    </p:animEffect>
                                  </p:childTnLst>
                                </p:cTn>
                              </p:par>
                              <p:par>
                                <p:cTn id="32" presetID="16" presetClass="entr" presetSubtype="21" fill="hold" grpId="0" nodeType="withEffect">
                                  <p:stCondLst>
                                    <p:cond delay="0"/>
                                  </p:stCondLst>
                                  <p:childTnLst>
                                    <p:set>
                                      <p:cBhvr>
                                        <p:cTn id="33" dur="1" fill="hold">
                                          <p:stCondLst>
                                            <p:cond delay="0"/>
                                          </p:stCondLst>
                                        </p:cTn>
                                        <p:tgtEl>
                                          <p:spTgt spid="30"/>
                                        </p:tgtEl>
                                        <p:attrNameLst>
                                          <p:attrName>style.visibility</p:attrName>
                                        </p:attrNameLst>
                                      </p:cBhvr>
                                      <p:to>
                                        <p:strVal val="visible"/>
                                      </p:to>
                                    </p:set>
                                    <p:animEffect transition="in" filter="barn(inVertical)">
                                      <p:cBhvr>
                                        <p:cTn id="34"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1" grpId="0" animBg="1"/>
      <p:bldP spid="22" grpId="0" animBg="1"/>
      <p:bldP spid="23" grpId="0"/>
      <p:bldP spid="24" grpId="0" animBg="1"/>
      <p:bldP spid="26" grpId="0"/>
      <p:bldP spid="28" grpId="0"/>
      <p:bldP spid="29" grpId="0" animBg="1"/>
      <p:bldP spid="30" grpId="0" animBg="1"/>
    </p:bldLst>
  </p:timing>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 name="Slide Number Placeholder 17"/>
          <p:cNvSpPr txBox="1">
            <a:spLocks/>
          </p:cNvSpPr>
          <p:nvPr/>
        </p:nvSpPr>
        <p:spPr>
          <a:xfrm>
            <a:off x="11146157" y="6458664"/>
            <a:ext cx="609600" cy="304800"/>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0176C1F2-587E-42C9-B506-53C0D6E30F46}" type="slidenum">
              <a:rPr kumimoji="0" lang="en-US" sz="1600" b="1"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l" defTabSz="914400" rtl="0" eaLnBrk="1" fontAlgn="base" latinLnBrk="0" hangingPunct="1">
                <a:lnSpc>
                  <a:spcPct val="100000"/>
                </a:lnSpc>
                <a:spcBef>
                  <a:spcPct val="0"/>
                </a:spcBef>
                <a:spcAft>
                  <a:spcPct val="0"/>
                </a:spcAft>
                <a:buClrTx/>
                <a:buSzTx/>
                <a:buFontTx/>
                <a:buNone/>
                <a:tabLst/>
                <a:defRPr/>
              </a:pPr>
              <a:t>27</a:t>
            </a:fld>
            <a:endParaRPr kumimoji="0" lang="en-US" sz="1600" b="1" i="0" u="none" strike="noStrike" kern="1200" cap="none" spc="0" normalizeH="0" baseline="0" noProof="0" dirty="0">
              <a:ln>
                <a:noFill/>
              </a:ln>
              <a:solidFill>
                <a:srgbClr val="000000"/>
              </a:solidFill>
              <a:effectLst/>
              <a:uLnTx/>
              <a:uFillTx/>
              <a:latin typeface="Arial" pitchFamily="34" charset="0"/>
              <a:ea typeface="+mn-ea"/>
              <a:cs typeface="Arial" pitchFamily="34" charset="0"/>
            </a:endParaRPr>
          </a:p>
        </p:txBody>
      </p:sp>
      <p:sp>
        <p:nvSpPr>
          <p:cNvPr id="120" name="Rectangle 119"/>
          <p:cNvSpPr/>
          <p:nvPr/>
        </p:nvSpPr>
        <p:spPr>
          <a:xfrm>
            <a:off x="609599" y="1214423"/>
            <a:ext cx="2843195" cy="1126462"/>
          </a:xfrm>
          <a:prstGeom prst="rect">
            <a:avLst/>
          </a:prstGeom>
        </p:spPr>
        <p:txBody>
          <a:bodyPr wrap="square">
            <a:spAutoFit/>
          </a:bodyPr>
          <a:lstStyle/>
          <a:p>
            <a:pPr marL="0" marR="0" lvl="0" indent="0" algn="just" defTabSz="914400" rtl="0" eaLnBrk="1" fontAlgn="auto" latinLnBrk="0" hangingPunct="1">
              <a:lnSpc>
                <a:spcPct val="8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8064A2">
                    <a:lumMod val="75000"/>
                  </a:srgbClr>
                </a:solidFill>
                <a:effectLst/>
                <a:uLnTx/>
                <a:uFillTx/>
                <a:latin typeface="Candara" pitchFamily="34" charset="0"/>
                <a:ea typeface="+mn-ea"/>
                <a:cs typeface="Times New Roman" pitchFamily="18" charset="0"/>
              </a:rPr>
              <a:t>Exception to </a:t>
            </a:r>
            <a:r>
              <a:rPr kumimoji="0" lang="en-US" sz="2800" b="1" i="0" u="none" strike="noStrike" kern="1200" cap="none" spc="0" normalizeH="0" baseline="0" noProof="0" dirty="0">
                <a:ln>
                  <a:noFill/>
                </a:ln>
                <a:solidFill>
                  <a:srgbClr val="0070C0"/>
                </a:solidFill>
                <a:effectLst/>
                <a:uLnTx/>
                <a:uFillTx/>
                <a:latin typeface="Candara" pitchFamily="34" charset="0"/>
                <a:ea typeface="+mn-ea"/>
                <a:cs typeface="Times New Roman" pitchFamily="18" charset="0"/>
              </a:rPr>
              <a:t>“Temporary deficiencies”</a:t>
            </a:r>
          </a:p>
        </p:txBody>
      </p:sp>
      <p:cxnSp>
        <p:nvCxnSpPr>
          <p:cNvPr id="121" name="Elbow Connector 120"/>
          <p:cNvCxnSpPr>
            <a:cxnSpLocks/>
          </p:cNvCxnSpPr>
          <p:nvPr/>
        </p:nvCxnSpPr>
        <p:spPr>
          <a:xfrm rot="10800000">
            <a:off x="3432918" y="1814155"/>
            <a:ext cx="2005537" cy="1201208"/>
          </a:xfrm>
          <a:prstGeom prst="bentConnector3">
            <a:avLst>
              <a:gd name="adj1" fmla="val 50000"/>
            </a:avLst>
          </a:prstGeom>
          <a:ln>
            <a:headEnd type="none" w="med" len="med"/>
            <a:tailEnd type="triangle" w="med" len="med"/>
          </a:ln>
        </p:spPr>
        <p:style>
          <a:lnRef idx="1">
            <a:schemeClr val="dk1"/>
          </a:lnRef>
          <a:fillRef idx="0">
            <a:schemeClr val="dk1"/>
          </a:fillRef>
          <a:effectRef idx="0">
            <a:schemeClr val="dk1"/>
          </a:effectRef>
          <a:fontRef idx="minor">
            <a:schemeClr val="tx1"/>
          </a:fontRef>
        </p:style>
      </p:cxnSp>
      <p:cxnSp>
        <p:nvCxnSpPr>
          <p:cNvPr id="123" name="Elbow Connector 122"/>
          <p:cNvCxnSpPr>
            <a:cxnSpLocks/>
          </p:cNvCxnSpPr>
          <p:nvPr/>
        </p:nvCxnSpPr>
        <p:spPr>
          <a:xfrm flipV="1">
            <a:off x="6753547" y="1814154"/>
            <a:ext cx="1567898" cy="1310046"/>
          </a:xfrm>
          <a:prstGeom prst="bentConnector3">
            <a:avLst>
              <a:gd name="adj1" fmla="val 50000"/>
            </a:avLst>
          </a:prstGeom>
          <a:ln>
            <a:headEnd type="none" w="med" len="med"/>
            <a:tailEnd type="triangle" w="med" len="med"/>
          </a:ln>
        </p:spPr>
        <p:style>
          <a:lnRef idx="1">
            <a:schemeClr val="dk1"/>
          </a:lnRef>
          <a:fillRef idx="0">
            <a:schemeClr val="dk1"/>
          </a:fillRef>
          <a:effectRef idx="0">
            <a:schemeClr val="dk1"/>
          </a:effectRef>
          <a:fontRef idx="minor">
            <a:schemeClr val="tx1"/>
          </a:fontRef>
        </p:style>
      </p:cxnSp>
      <p:sp>
        <p:nvSpPr>
          <p:cNvPr id="124" name="Rectangle 123"/>
          <p:cNvSpPr/>
          <p:nvPr/>
        </p:nvSpPr>
        <p:spPr>
          <a:xfrm>
            <a:off x="8321445" y="1173370"/>
            <a:ext cx="3260956" cy="1281569"/>
          </a:xfrm>
          <a:prstGeom prst="rect">
            <a:avLst/>
          </a:prstGeom>
        </p:spPr>
        <p:txBody>
          <a:bodyPr wrap="square">
            <a:spAutoFit/>
          </a:bodyPr>
          <a:lstStyle/>
          <a:p>
            <a:pPr marL="0" marR="0" lvl="0" indent="0" algn="just" defTabSz="914400" rtl="0" eaLnBrk="1" fontAlgn="auto" latinLnBrk="0" hangingPunct="1">
              <a:lnSpc>
                <a:spcPct val="8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E3391D"/>
                </a:solidFill>
                <a:effectLst/>
                <a:uLnTx/>
                <a:uFillTx/>
                <a:latin typeface="Candara" pitchFamily="34" charset="0"/>
                <a:ea typeface="+mn-ea"/>
                <a:cs typeface="Times New Roman" pitchFamily="18" charset="0"/>
              </a:rPr>
              <a:t>DP based on stock statements more than 3 months old- account becomes </a:t>
            </a:r>
            <a:r>
              <a:rPr kumimoji="0" lang="en-US" sz="2400" b="1" i="0" u="none" strike="noStrike" kern="1200" cap="none" spc="0" normalizeH="0" baseline="0" noProof="0" dirty="0">
                <a:ln>
                  <a:noFill/>
                </a:ln>
                <a:solidFill>
                  <a:srgbClr val="3333CC"/>
                </a:solidFill>
                <a:effectLst/>
                <a:uLnTx/>
                <a:uFillTx/>
                <a:latin typeface="Candara" pitchFamily="34" charset="0"/>
                <a:ea typeface="+mn-ea"/>
                <a:cs typeface="Times New Roman" pitchFamily="18" charset="0"/>
              </a:rPr>
              <a:t>IRREGULAR</a:t>
            </a:r>
          </a:p>
        </p:txBody>
      </p:sp>
      <p:sp>
        <p:nvSpPr>
          <p:cNvPr id="125" name="Rectangle 124"/>
          <p:cNvSpPr/>
          <p:nvPr/>
        </p:nvSpPr>
        <p:spPr>
          <a:xfrm>
            <a:off x="8534400" y="4786321"/>
            <a:ext cx="3048001" cy="1281569"/>
          </a:xfrm>
          <a:prstGeom prst="rect">
            <a:avLst/>
          </a:prstGeom>
        </p:spPr>
        <p:txBody>
          <a:bodyPr wrap="square">
            <a:spAutoFit/>
          </a:bodyPr>
          <a:lstStyle/>
          <a:p>
            <a:pPr marL="0" marR="0" lvl="0" indent="0" algn="just" defTabSz="914400" rtl="0" eaLnBrk="1" fontAlgn="auto" latinLnBrk="0" hangingPunct="1">
              <a:lnSpc>
                <a:spcPct val="8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Candara" pitchFamily="34" charset="0"/>
                <a:ea typeface="+mn-ea"/>
                <a:cs typeface="Times New Roman" pitchFamily="18" charset="0"/>
              </a:rPr>
              <a:t>Continuance of irregularity for more than 90 days renders account NPA </a:t>
            </a:r>
          </a:p>
        </p:txBody>
      </p:sp>
      <p:cxnSp>
        <p:nvCxnSpPr>
          <p:cNvPr id="132" name="Elbow Connector 131"/>
          <p:cNvCxnSpPr>
            <a:cxnSpLocks/>
            <a:endCxn id="125" idx="1"/>
          </p:cNvCxnSpPr>
          <p:nvPr/>
        </p:nvCxnSpPr>
        <p:spPr>
          <a:xfrm>
            <a:off x="6753547" y="4385608"/>
            <a:ext cx="1780853" cy="1041498"/>
          </a:xfrm>
          <a:prstGeom prst="bentConnector3">
            <a:avLst>
              <a:gd name="adj1" fmla="val 50000"/>
            </a:avLst>
          </a:prstGeom>
          <a:ln>
            <a:headEnd type="none" w="med" len="med"/>
            <a:tailEnd type="triangle" w="med" len="med"/>
          </a:ln>
        </p:spPr>
        <p:style>
          <a:lnRef idx="1">
            <a:schemeClr val="dk1"/>
          </a:lnRef>
          <a:fillRef idx="0">
            <a:schemeClr val="dk1"/>
          </a:fillRef>
          <a:effectRef idx="0">
            <a:schemeClr val="dk1"/>
          </a:effectRef>
          <a:fontRef idx="minor">
            <a:schemeClr val="tx1"/>
          </a:fontRef>
        </p:style>
      </p:cxnSp>
      <p:sp>
        <p:nvSpPr>
          <p:cNvPr id="134" name="Rectangle 133"/>
          <p:cNvSpPr/>
          <p:nvPr/>
        </p:nvSpPr>
        <p:spPr>
          <a:xfrm>
            <a:off x="619538" y="4385608"/>
            <a:ext cx="2880582" cy="1938992"/>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E3391D"/>
                </a:solidFill>
                <a:effectLst/>
                <a:uLnTx/>
                <a:uFillTx/>
                <a:latin typeface="Candara" pitchFamily="34" charset="0"/>
                <a:ea typeface="+mn-ea"/>
                <a:cs typeface="Times New Roman" pitchFamily="18" charset="0"/>
              </a:rPr>
              <a:t>DP based on </a:t>
            </a:r>
            <a:r>
              <a:rPr kumimoji="0" lang="en-US" sz="2400" b="1" i="0" u="sng" strike="noStrike" kern="1200" cap="none" spc="0" normalizeH="0" baseline="0" noProof="0" dirty="0">
                <a:ln>
                  <a:noFill/>
                </a:ln>
                <a:solidFill>
                  <a:srgbClr val="E3391D"/>
                </a:solidFill>
                <a:effectLst/>
                <a:highlight>
                  <a:srgbClr val="00FFFF"/>
                </a:highlight>
                <a:uLnTx/>
                <a:uFillTx/>
                <a:latin typeface="Candara" pitchFamily="34" charset="0"/>
                <a:ea typeface="+mn-ea"/>
                <a:cs typeface="Times New Roman" pitchFamily="18" charset="0"/>
              </a:rPr>
              <a:t>Stock Statement for </a:t>
            </a:r>
            <a:r>
              <a:rPr kumimoji="0" lang="en-US" sz="2400" b="1" i="0" u="sng" strike="noStrike" kern="1200" cap="none" spc="0" normalizeH="0" baseline="0" noProof="0" dirty="0">
                <a:ln>
                  <a:noFill/>
                </a:ln>
                <a:solidFill>
                  <a:srgbClr val="3333CC"/>
                </a:solidFill>
                <a:effectLst/>
                <a:highlight>
                  <a:srgbClr val="00FFFF"/>
                </a:highlight>
                <a:uLnTx/>
                <a:uFillTx/>
                <a:latin typeface="Candara" pitchFamily="34" charset="0"/>
                <a:ea typeface="+mn-ea"/>
                <a:cs typeface="Times New Roman" pitchFamily="18" charset="0"/>
              </a:rPr>
              <a:t>September 2024</a:t>
            </a:r>
            <a:r>
              <a:rPr kumimoji="0" lang="en-US" sz="2400" b="1" i="0" u="sng" strike="noStrike" kern="1200" cap="none" spc="0" normalizeH="0" baseline="0" noProof="0" dirty="0">
                <a:ln>
                  <a:noFill/>
                </a:ln>
                <a:solidFill>
                  <a:prstClr val="black"/>
                </a:solidFill>
                <a:effectLst/>
                <a:highlight>
                  <a:srgbClr val="00FFFF"/>
                </a:highlight>
                <a:uLnTx/>
                <a:uFillTx/>
                <a:latin typeface="Candara" pitchFamily="34" charset="0"/>
                <a:ea typeface="+mn-ea"/>
                <a:cs typeface="Times New Roman" pitchFamily="18" charset="0"/>
              </a:rPr>
              <a:t> </a:t>
            </a:r>
            <a:r>
              <a:rPr kumimoji="0" lang="en-US" sz="2400" b="1" i="0" u="sng" strike="noStrike" kern="1200" cap="none" spc="0" normalizeH="0" baseline="0" noProof="0" dirty="0">
                <a:ln>
                  <a:noFill/>
                </a:ln>
                <a:solidFill>
                  <a:srgbClr val="002060"/>
                </a:solidFill>
                <a:effectLst/>
                <a:highlight>
                  <a:srgbClr val="00FFFF"/>
                </a:highlight>
                <a:uLnTx/>
                <a:uFillTx/>
                <a:latin typeface="Candara" pitchFamily="34" charset="0"/>
                <a:ea typeface="+mn-ea"/>
                <a:cs typeface="Times New Roman" pitchFamily="18" charset="0"/>
              </a:rPr>
              <a:t>or earlier</a:t>
            </a:r>
            <a:r>
              <a:rPr kumimoji="0" lang="en-US" sz="2400" b="1" i="0" u="none" strike="noStrike" kern="1200" cap="none" spc="0" normalizeH="0" baseline="0" noProof="0" dirty="0">
                <a:ln>
                  <a:noFill/>
                </a:ln>
                <a:solidFill>
                  <a:srgbClr val="002060"/>
                </a:solidFill>
                <a:effectLst/>
                <a:uLnTx/>
                <a:uFillTx/>
                <a:latin typeface="Candara" pitchFamily="34" charset="0"/>
                <a:ea typeface="+mn-ea"/>
                <a:cs typeface="Times New Roman" pitchFamily="18" charset="0"/>
              </a:rPr>
              <a:t>  - Account to be </a:t>
            </a:r>
            <a:r>
              <a:rPr kumimoji="0" lang="en-US" sz="2400" b="1" i="0" u="none" strike="noStrike" kern="1200" cap="none" spc="0" normalizeH="0" baseline="0" noProof="0" dirty="0">
                <a:ln>
                  <a:noFill/>
                </a:ln>
                <a:solidFill>
                  <a:srgbClr val="0000FF"/>
                </a:solidFill>
                <a:effectLst/>
                <a:uLnTx/>
                <a:uFillTx/>
                <a:latin typeface="Candara" pitchFamily="34" charset="0"/>
                <a:ea typeface="+mn-ea"/>
                <a:cs typeface="Times New Roman" pitchFamily="18" charset="0"/>
              </a:rPr>
              <a:t>NP`A</a:t>
            </a:r>
            <a:endParaRPr kumimoji="0" lang="en-IN" sz="2400" b="1" i="0" u="none" strike="noStrike" kern="1200" cap="none" spc="0" normalizeH="0" baseline="0" noProof="0" dirty="0">
              <a:ln>
                <a:noFill/>
              </a:ln>
              <a:solidFill>
                <a:srgbClr val="E3391D"/>
              </a:solidFill>
              <a:effectLst/>
              <a:uLnTx/>
              <a:uFillTx/>
              <a:latin typeface="Candara" pitchFamily="34" charset="0"/>
              <a:ea typeface="+mn-ea"/>
              <a:cs typeface="+mn-cs"/>
            </a:endParaRPr>
          </a:p>
        </p:txBody>
      </p:sp>
      <p:cxnSp>
        <p:nvCxnSpPr>
          <p:cNvPr id="141" name="Elbow Connector 140"/>
          <p:cNvCxnSpPr>
            <a:cxnSpLocks/>
          </p:cNvCxnSpPr>
          <p:nvPr/>
        </p:nvCxnSpPr>
        <p:spPr>
          <a:xfrm rot="10800000" flipV="1">
            <a:off x="3500122" y="4385608"/>
            <a:ext cx="1938332" cy="724522"/>
          </a:xfrm>
          <a:prstGeom prst="bentConnector3">
            <a:avLst>
              <a:gd name="adj1" fmla="val 50000"/>
            </a:avLst>
          </a:prstGeom>
          <a:ln>
            <a:headEnd type="none" w="med" len="med"/>
            <a:tailEnd type="triangle" w="med" len="med"/>
          </a:ln>
        </p:spPr>
        <p:style>
          <a:lnRef idx="1">
            <a:schemeClr val="dk1"/>
          </a:lnRef>
          <a:fillRef idx="0">
            <a:schemeClr val="dk1"/>
          </a:fillRef>
          <a:effectRef idx="0">
            <a:schemeClr val="dk1"/>
          </a:effectRef>
          <a:fontRef idx="minor">
            <a:schemeClr val="tx1"/>
          </a:fontRef>
        </p:style>
      </p:cxnSp>
      <p:sp>
        <p:nvSpPr>
          <p:cNvPr id="122" name="Title 1">
            <a:extLst>
              <a:ext uri="{FF2B5EF4-FFF2-40B4-BE49-F238E27FC236}">
                <a16:creationId xmlns:a16="http://schemas.microsoft.com/office/drawing/2014/main" id="{800D6048-45DC-4198-B7E3-473465CFE70D}"/>
              </a:ext>
            </a:extLst>
          </p:cNvPr>
          <p:cNvSpPr txBox="1">
            <a:spLocks/>
          </p:cNvSpPr>
          <p:nvPr/>
        </p:nvSpPr>
        <p:spPr>
          <a:xfrm>
            <a:off x="478157" y="242143"/>
            <a:ext cx="10972800" cy="728497"/>
          </a:xfrm>
          <a:prstGeom prst="rect">
            <a:avLst/>
          </a:prstGeom>
        </p:spPr>
        <p:txBody>
          <a:bodyPr>
            <a:normAutofit/>
          </a:bodyPr>
          <a:lstStyle>
            <a:lvl1pPr algn="l" defTabSz="914400" rtl="0" eaLnBrk="1" latinLnBrk="0" hangingPunct="1">
              <a:spcBef>
                <a:spcPct val="0"/>
              </a:spcBef>
              <a:buNone/>
              <a:defRPr sz="3200" kern="1200">
                <a:solidFill>
                  <a:schemeClr val="tx1"/>
                </a:solidFill>
                <a:latin typeface="Candara" panose="020E0502030303020204" pitchFamily="34" charset="0"/>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000" b="1" i="0" u="none" strike="noStrike" kern="1200" cap="none" spc="0" normalizeH="0" baseline="0" noProof="0" dirty="0">
                <a:ln>
                  <a:noFill/>
                </a:ln>
                <a:solidFill>
                  <a:srgbClr val="0070C0"/>
                </a:solidFill>
                <a:effectLst/>
                <a:uLnTx/>
                <a:uFillTx/>
                <a:latin typeface="Candara" panose="020E0502030303020204" pitchFamily="34" charset="0"/>
                <a:ea typeface="+mj-ea"/>
                <a:cs typeface="+mj-cs"/>
              </a:rPr>
              <a:t>Non-Submission of Stock Statements</a:t>
            </a:r>
          </a:p>
        </p:txBody>
      </p:sp>
      <p:pic>
        <p:nvPicPr>
          <p:cNvPr id="930818" name="Picture 2" descr="Image result for centre shapes for ppt">
            <a:extLst>
              <a:ext uri="{FF2B5EF4-FFF2-40B4-BE49-F238E27FC236}">
                <a16:creationId xmlns:a16="http://schemas.microsoft.com/office/drawing/2014/main" id="{229C5C7D-8985-41B6-835E-D0401D7CE293}"/>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5126834" y="2809535"/>
            <a:ext cx="1938334" cy="1938334"/>
          </a:xfrm>
          <a:prstGeom prst="rect">
            <a:avLst/>
          </a:prstGeom>
          <a:noFill/>
          <a:ln w="38100">
            <a:solidFill>
              <a:schemeClr val="tx2"/>
            </a:solidFill>
          </a:ln>
          <a:extLst>
            <a:ext uri="{909E8E84-426E-40DD-AFC4-6F175D3DCCD1}">
              <a14:hiddenFill xmlns:a14="http://schemas.microsoft.com/office/drawing/2010/main">
                <a:solidFill>
                  <a:srgbClr val="FFFFFF"/>
                </a:solidFill>
              </a14:hiddenFill>
            </a:ext>
          </a:extLst>
        </p:spPr>
      </p:pic>
    </p:spTree>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20"/>
                                        </p:tgtEl>
                                        <p:attrNameLst>
                                          <p:attrName>style.visibility</p:attrName>
                                        </p:attrNameLst>
                                      </p:cBhvr>
                                      <p:to>
                                        <p:strVal val="visible"/>
                                      </p:to>
                                    </p:set>
                                    <p:animEffect transition="in" filter="barn(inVertical)">
                                      <p:cBhvr>
                                        <p:cTn id="10" dur="500"/>
                                        <p:tgtEl>
                                          <p:spTgt spid="120"/>
                                        </p:tgtEl>
                                      </p:cBhvr>
                                    </p:animEffect>
                                  </p:childTnLst>
                                </p:cTn>
                              </p:par>
                              <p:par>
                                <p:cTn id="11" presetID="16" presetClass="entr" presetSubtype="21" fill="hold" nodeType="withEffect">
                                  <p:stCondLst>
                                    <p:cond delay="0"/>
                                  </p:stCondLst>
                                  <p:childTnLst>
                                    <p:set>
                                      <p:cBhvr>
                                        <p:cTn id="12" dur="1" fill="hold">
                                          <p:stCondLst>
                                            <p:cond delay="0"/>
                                          </p:stCondLst>
                                        </p:cTn>
                                        <p:tgtEl>
                                          <p:spTgt spid="121"/>
                                        </p:tgtEl>
                                        <p:attrNameLst>
                                          <p:attrName>style.visibility</p:attrName>
                                        </p:attrNameLst>
                                      </p:cBhvr>
                                      <p:to>
                                        <p:strVal val="visible"/>
                                      </p:to>
                                    </p:set>
                                    <p:animEffect transition="in" filter="barn(inVertical)">
                                      <p:cBhvr>
                                        <p:cTn id="13" dur="500"/>
                                        <p:tgtEl>
                                          <p:spTgt spid="121"/>
                                        </p:tgtEl>
                                      </p:cBhvr>
                                    </p:animEffect>
                                  </p:childTnLst>
                                </p:cTn>
                              </p:par>
                              <p:par>
                                <p:cTn id="14" presetID="16" presetClass="entr" presetSubtype="21" fill="hold" nodeType="withEffect">
                                  <p:stCondLst>
                                    <p:cond delay="0"/>
                                  </p:stCondLst>
                                  <p:childTnLst>
                                    <p:set>
                                      <p:cBhvr>
                                        <p:cTn id="15" dur="1" fill="hold">
                                          <p:stCondLst>
                                            <p:cond delay="0"/>
                                          </p:stCondLst>
                                        </p:cTn>
                                        <p:tgtEl>
                                          <p:spTgt spid="123"/>
                                        </p:tgtEl>
                                        <p:attrNameLst>
                                          <p:attrName>style.visibility</p:attrName>
                                        </p:attrNameLst>
                                      </p:cBhvr>
                                      <p:to>
                                        <p:strVal val="visible"/>
                                      </p:to>
                                    </p:set>
                                    <p:animEffect transition="in" filter="barn(inVertical)">
                                      <p:cBhvr>
                                        <p:cTn id="16" dur="500"/>
                                        <p:tgtEl>
                                          <p:spTgt spid="123"/>
                                        </p:tgtEl>
                                      </p:cBhvr>
                                    </p:animEffect>
                                  </p:childTnLst>
                                </p:cTn>
                              </p:par>
                              <p:par>
                                <p:cTn id="17" presetID="16" presetClass="entr" presetSubtype="21" fill="hold" grpId="0" nodeType="withEffect">
                                  <p:stCondLst>
                                    <p:cond delay="0"/>
                                  </p:stCondLst>
                                  <p:childTnLst>
                                    <p:set>
                                      <p:cBhvr>
                                        <p:cTn id="18" dur="1" fill="hold">
                                          <p:stCondLst>
                                            <p:cond delay="0"/>
                                          </p:stCondLst>
                                        </p:cTn>
                                        <p:tgtEl>
                                          <p:spTgt spid="124"/>
                                        </p:tgtEl>
                                        <p:attrNameLst>
                                          <p:attrName>style.visibility</p:attrName>
                                        </p:attrNameLst>
                                      </p:cBhvr>
                                      <p:to>
                                        <p:strVal val="visible"/>
                                      </p:to>
                                    </p:set>
                                    <p:animEffect transition="in" filter="barn(inVertical)">
                                      <p:cBhvr>
                                        <p:cTn id="19" dur="500"/>
                                        <p:tgtEl>
                                          <p:spTgt spid="124"/>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125"/>
                                        </p:tgtEl>
                                        <p:attrNameLst>
                                          <p:attrName>style.visibility</p:attrName>
                                        </p:attrNameLst>
                                      </p:cBhvr>
                                      <p:to>
                                        <p:strVal val="visible"/>
                                      </p:to>
                                    </p:set>
                                    <p:animEffect transition="in" filter="barn(inVertical)">
                                      <p:cBhvr>
                                        <p:cTn id="22" dur="500"/>
                                        <p:tgtEl>
                                          <p:spTgt spid="125"/>
                                        </p:tgtEl>
                                      </p:cBhvr>
                                    </p:animEffect>
                                  </p:childTnLst>
                                </p:cTn>
                              </p:par>
                              <p:par>
                                <p:cTn id="23" presetID="16" presetClass="entr" presetSubtype="21" fill="hold" nodeType="withEffect">
                                  <p:stCondLst>
                                    <p:cond delay="0"/>
                                  </p:stCondLst>
                                  <p:childTnLst>
                                    <p:set>
                                      <p:cBhvr>
                                        <p:cTn id="24" dur="1" fill="hold">
                                          <p:stCondLst>
                                            <p:cond delay="0"/>
                                          </p:stCondLst>
                                        </p:cTn>
                                        <p:tgtEl>
                                          <p:spTgt spid="132"/>
                                        </p:tgtEl>
                                        <p:attrNameLst>
                                          <p:attrName>style.visibility</p:attrName>
                                        </p:attrNameLst>
                                      </p:cBhvr>
                                      <p:to>
                                        <p:strVal val="visible"/>
                                      </p:to>
                                    </p:set>
                                    <p:animEffect transition="in" filter="barn(inVertical)">
                                      <p:cBhvr>
                                        <p:cTn id="25" dur="500"/>
                                        <p:tgtEl>
                                          <p:spTgt spid="132"/>
                                        </p:tgtEl>
                                      </p:cBhvr>
                                    </p:animEffect>
                                  </p:childTnLst>
                                </p:cTn>
                              </p:par>
                              <p:par>
                                <p:cTn id="26" presetID="16" presetClass="entr" presetSubtype="21" fill="hold" grpId="0" nodeType="withEffect">
                                  <p:stCondLst>
                                    <p:cond delay="0"/>
                                  </p:stCondLst>
                                  <p:childTnLst>
                                    <p:set>
                                      <p:cBhvr>
                                        <p:cTn id="27" dur="1" fill="hold">
                                          <p:stCondLst>
                                            <p:cond delay="0"/>
                                          </p:stCondLst>
                                        </p:cTn>
                                        <p:tgtEl>
                                          <p:spTgt spid="134"/>
                                        </p:tgtEl>
                                        <p:attrNameLst>
                                          <p:attrName>style.visibility</p:attrName>
                                        </p:attrNameLst>
                                      </p:cBhvr>
                                      <p:to>
                                        <p:strVal val="visible"/>
                                      </p:to>
                                    </p:set>
                                    <p:animEffect transition="in" filter="barn(inVertical)">
                                      <p:cBhvr>
                                        <p:cTn id="28" dur="500"/>
                                        <p:tgtEl>
                                          <p:spTgt spid="134"/>
                                        </p:tgtEl>
                                      </p:cBhvr>
                                    </p:animEffect>
                                  </p:childTnLst>
                                </p:cTn>
                              </p:par>
                              <p:par>
                                <p:cTn id="29" presetID="16" presetClass="entr" presetSubtype="21" fill="hold" nodeType="withEffect">
                                  <p:stCondLst>
                                    <p:cond delay="0"/>
                                  </p:stCondLst>
                                  <p:childTnLst>
                                    <p:set>
                                      <p:cBhvr>
                                        <p:cTn id="30" dur="1" fill="hold">
                                          <p:stCondLst>
                                            <p:cond delay="0"/>
                                          </p:stCondLst>
                                        </p:cTn>
                                        <p:tgtEl>
                                          <p:spTgt spid="141"/>
                                        </p:tgtEl>
                                        <p:attrNameLst>
                                          <p:attrName>style.visibility</p:attrName>
                                        </p:attrNameLst>
                                      </p:cBhvr>
                                      <p:to>
                                        <p:strVal val="visible"/>
                                      </p:to>
                                    </p:set>
                                    <p:animEffect transition="in" filter="barn(inVertical)">
                                      <p:cBhvr>
                                        <p:cTn id="31" dur="500"/>
                                        <p:tgtEl>
                                          <p:spTgt spid="141"/>
                                        </p:tgtEl>
                                      </p:cBhvr>
                                    </p:animEffect>
                                  </p:childTnLst>
                                </p:cTn>
                              </p:par>
                              <p:par>
                                <p:cTn id="32" presetID="16" presetClass="entr" presetSubtype="21" fill="hold" grpId="0" nodeType="withEffect">
                                  <p:stCondLst>
                                    <p:cond delay="0"/>
                                  </p:stCondLst>
                                  <p:childTnLst>
                                    <p:set>
                                      <p:cBhvr>
                                        <p:cTn id="33" dur="1" fill="hold">
                                          <p:stCondLst>
                                            <p:cond delay="0"/>
                                          </p:stCondLst>
                                        </p:cTn>
                                        <p:tgtEl>
                                          <p:spTgt spid="122"/>
                                        </p:tgtEl>
                                        <p:attrNameLst>
                                          <p:attrName>style.visibility</p:attrName>
                                        </p:attrNameLst>
                                      </p:cBhvr>
                                      <p:to>
                                        <p:strVal val="visible"/>
                                      </p:to>
                                    </p:set>
                                    <p:animEffect transition="in" filter="barn(inVertical)">
                                      <p:cBhvr>
                                        <p:cTn id="34" dur="500"/>
                                        <p:tgtEl>
                                          <p:spTgt spid="122"/>
                                        </p:tgtEl>
                                      </p:cBhvr>
                                    </p:animEffect>
                                  </p:childTnLst>
                                </p:cTn>
                              </p:par>
                              <p:par>
                                <p:cTn id="35" presetID="16" presetClass="entr" presetSubtype="21" fill="hold" nodeType="withEffect">
                                  <p:stCondLst>
                                    <p:cond delay="0"/>
                                  </p:stCondLst>
                                  <p:childTnLst>
                                    <p:set>
                                      <p:cBhvr>
                                        <p:cTn id="36" dur="1" fill="hold">
                                          <p:stCondLst>
                                            <p:cond delay="0"/>
                                          </p:stCondLst>
                                        </p:cTn>
                                        <p:tgtEl>
                                          <p:spTgt spid="930818"/>
                                        </p:tgtEl>
                                        <p:attrNameLst>
                                          <p:attrName>style.visibility</p:attrName>
                                        </p:attrNameLst>
                                      </p:cBhvr>
                                      <p:to>
                                        <p:strVal val="visible"/>
                                      </p:to>
                                    </p:set>
                                    <p:animEffect transition="in" filter="barn(inVertical)">
                                      <p:cBhvr>
                                        <p:cTn id="37" dur="500"/>
                                        <p:tgtEl>
                                          <p:spTgt spid="9308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20" grpId="0"/>
      <p:bldP spid="124" grpId="0"/>
      <p:bldP spid="125" grpId="0"/>
      <p:bldP spid="134" grpId="0"/>
      <p:bldP spid="12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80578" name="Rectangle 2" hidden="1"/>
          <p:cNvGraphicFramePr>
            <a:graphicFrameLocks/>
          </p:cNvGraphicFramePr>
          <p:nvPr>
            <p:custDataLst>
              <p:tags r:id="rId1"/>
            </p:custDataLst>
          </p:nvPr>
        </p:nvGraphicFramePr>
        <p:xfrm>
          <a:off x="1524000" y="0"/>
          <a:ext cx="146050" cy="158750"/>
        </p:xfrm>
        <a:graphic>
          <a:graphicData uri="http://schemas.openxmlformats.org/presentationml/2006/ole">
            <mc:AlternateContent xmlns:mc="http://schemas.openxmlformats.org/markup-compatibility/2006">
              <mc:Choice xmlns:v="urn:schemas-microsoft-com:vml" Requires="v">
                <p:oleObj name="think-cell Slide" r:id="rId6" imgW="0" imgH="0" progId="">
                  <p:embed/>
                </p:oleObj>
              </mc:Choice>
              <mc:Fallback>
                <p:oleObj name="think-cell Slide" r:id="rId6" imgW="0" imgH="0" progId="">
                  <p:embed/>
                  <p:pic>
                    <p:nvPicPr>
                      <p:cNvPr id="280578" name="Rectangle 2" hidden="1"/>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1524000" y="0"/>
                        <a:ext cx="146050" cy="158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 name="Slide Number Placeholder 2"/>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CC1D26-A9BD-4BDE-BDD9-08EDBAE96860}" type="slidenum">
              <a:rPr kumimoji="0" lang="en-GB" sz="800" b="0" i="0" u="none" strike="noStrike" kern="1200" cap="none" spc="0" normalizeH="0" baseline="0" noProof="0" smtClean="0">
                <a:ln>
                  <a:noFill/>
                </a:ln>
                <a:solidFill>
                  <a:srgbClr val="8C8C8C"/>
                </a:solidFill>
                <a:effectLst/>
                <a:uLnTx/>
                <a:uFillTx/>
                <a:latin typeface="Candara" panose="020E0502030303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GB" sz="800" b="0" i="0" u="none" strike="noStrike" kern="1200" cap="none" spc="0" normalizeH="0" baseline="0" noProof="0" dirty="0">
              <a:ln>
                <a:noFill/>
              </a:ln>
              <a:solidFill>
                <a:srgbClr val="8C8C8C"/>
              </a:solidFill>
              <a:effectLst/>
              <a:uLnTx/>
              <a:uFillTx/>
              <a:latin typeface="Candara" panose="020E0502030303020204" pitchFamily="34" charset="0"/>
              <a:ea typeface="+mn-ea"/>
              <a:cs typeface="+mn-cs"/>
            </a:endParaRPr>
          </a:p>
        </p:txBody>
      </p:sp>
      <p:sp>
        <p:nvSpPr>
          <p:cNvPr id="21" name="Text Placeholder 5"/>
          <p:cNvSpPr txBox="1">
            <a:spLocks/>
          </p:cNvSpPr>
          <p:nvPr>
            <p:custDataLst>
              <p:tags r:id="rId2"/>
            </p:custDataLst>
          </p:nvPr>
        </p:nvSpPr>
        <p:spPr>
          <a:xfrm>
            <a:off x="609600" y="3925457"/>
            <a:ext cx="10972800" cy="1467957"/>
          </a:xfrm>
          <a:prstGeom prst="rect">
            <a:avLst/>
          </a:prstGeom>
        </p:spPr>
        <p:txBody>
          <a:bodyPr wrap="square" lIns="36000" tIns="36000" rIns="36000" bIns="36000">
            <a:spAutoFit/>
          </a:bodyPr>
          <a:lstStyle>
            <a:lvl1pPr marL="0" indent="0" algn="l" defTabSz="957263" rtl="0" eaLnBrk="1" fontAlgn="base" hangingPunct="1">
              <a:lnSpc>
                <a:spcPct val="100000"/>
              </a:lnSpc>
              <a:spcBef>
                <a:spcPts val="400"/>
              </a:spcBef>
              <a:spcAft>
                <a:spcPts val="0"/>
              </a:spcAft>
              <a:buFont typeface="Arial" charset="0"/>
              <a:defRPr lang="en-US" sz="1400" kern="1200">
                <a:solidFill>
                  <a:schemeClr val="tx2"/>
                </a:solidFill>
                <a:latin typeface="+mn-lt"/>
                <a:ea typeface="+mn-ea"/>
                <a:cs typeface="+mn-cs"/>
              </a:defRPr>
            </a:lvl1pPr>
            <a:lvl2pPr marL="180000" indent="-180000" algn="l" defTabSz="957263" rtl="0" eaLnBrk="1" fontAlgn="base" hangingPunct="1">
              <a:lnSpc>
                <a:spcPct val="100000"/>
              </a:lnSpc>
              <a:spcBef>
                <a:spcPts val="400"/>
              </a:spcBef>
              <a:spcAft>
                <a:spcPts val="0"/>
              </a:spcAft>
              <a:buFont typeface="Arial" charset="0"/>
              <a:buChar char="•"/>
              <a:defRPr lang="en-US" sz="1400" kern="1200">
                <a:solidFill>
                  <a:schemeClr val="tx2"/>
                </a:solidFill>
                <a:latin typeface="+mn-lt"/>
                <a:ea typeface="+mj-ea"/>
                <a:cs typeface="+mj-cs"/>
              </a:defRPr>
            </a:lvl2pPr>
            <a:lvl3pPr marL="360000" indent="-180000" algn="l" defTabSz="957263" rtl="0" eaLnBrk="1" fontAlgn="base" hangingPunct="1">
              <a:lnSpc>
                <a:spcPct val="100000"/>
              </a:lnSpc>
              <a:spcBef>
                <a:spcPts val="400"/>
              </a:spcBef>
              <a:spcAft>
                <a:spcPts val="0"/>
              </a:spcAft>
              <a:buFont typeface="Arial" charset="0"/>
              <a:buChar char="‒"/>
              <a:defRPr lang="en-US" sz="1200" kern="1200">
                <a:solidFill>
                  <a:schemeClr val="tx2"/>
                </a:solidFill>
                <a:latin typeface="+mn-lt"/>
                <a:ea typeface="+mj-ea"/>
                <a:cs typeface="+mj-cs"/>
              </a:defRPr>
            </a:lvl3pPr>
            <a:lvl4pPr marL="540000" indent="-180000" algn="l" defTabSz="957263" rtl="0" eaLnBrk="1" fontAlgn="base" hangingPunct="1">
              <a:lnSpc>
                <a:spcPct val="100000"/>
              </a:lnSpc>
              <a:spcBef>
                <a:spcPts val="400"/>
              </a:spcBef>
              <a:spcAft>
                <a:spcPts val="0"/>
              </a:spcAft>
              <a:buFont typeface="Arial" charset="0"/>
              <a:buChar char="•"/>
              <a:defRPr lang="en-US" sz="1200" kern="1200">
                <a:solidFill>
                  <a:schemeClr val="tx2"/>
                </a:solidFill>
                <a:latin typeface="+mn-lt"/>
                <a:ea typeface="+mj-ea"/>
                <a:cs typeface="+mj-cs"/>
              </a:defRPr>
            </a:lvl4pPr>
            <a:lvl5pPr marL="720000" indent="-179388" algn="l" defTabSz="957263" rtl="0" eaLnBrk="1" fontAlgn="base" hangingPunct="1">
              <a:lnSpc>
                <a:spcPct val="100000"/>
              </a:lnSpc>
              <a:spcBef>
                <a:spcPts val="400"/>
              </a:spcBef>
              <a:spcAft>
                <a:spcPts val="0"/>
              </a:spcAft>
              <a:buFont typeface="Arial" charset="0"/>
              <a:buChar char="‒"/>
              <a:defRPr lang="en-GB" sz="1200" kern="1200">
                <a:solidFill>
                  <a:schemeClr val="tx2"/>
                </a:solidFill>
                <a:latin typeface="+mn-lt"/>
                <a:ea typeface="+mj-ea"/>
                <a:cs typeface="+mj-cs"/>
              </a:defRPr>
            </a:lvl5pPr>
            <a:lvl6pPr marL="900000" indent="-180000" algn="l" defTabSz="859512" rtl="0" eaLnBrk="1" latinLnBrk="0" hangingPunct="1">
              <a:lnSpc>
                <a:spcPct val="100000"/>
              </a:lnSpc>
              <a:spcBef>
                <a:spcPts val="400"/>
              </a:spcBef>
              <a:spcAft>
                <a:spcPts val="0"/>
              </a:spcAft>
              <a:buFont typeface="Arial" pitchFamily="34" charset="0"/>
              <a:buChar char="•"/>
              <a:defRPr sz="1200" kern="1200" baseline="0">
                <a:solidFill>
                  <a:schemeClr val="accent1"/>
                </a:solidFill>
                <a:latin typeface="+mn-lt"/>
                <a:ea typeface="+mn-ea"/>
                <a:cs typeface="+mn-cs"/>
              </a:defRPr>
            </a:lvl6pPr>
            <a:lvl7pPr marL="1080000" indent="-180000" algn="l" defTabSz="859512" rtl="0" eaLnBrk="1" latinLnBrk="0" hangingPunct="1">
              <a:lnSpc>
                <a:spcPct val="100000"/>
              </a:lnSpc>
              <a:spcBef>
                <a:spcPts val="400"/>
              </a:spcBef>
              <a:spcAft>
                <a:spcPts val="0"/>
              </a:spcAft>
              <a:buFont typeface="Arial" pitchFamily="34" charset="0"/>
              <a:buChar char="‒"/>
              <a:defRPr sz="1200" kern="1200">
                <a:solidFill>
                  <a:schemeClr val="accent1"/>
                </a:solidFill>
                <a:latin typeface="+mn-lt"/>
                <a:ea typeface="+mn-ea"/>
                <a:cs typeface="+mn-cs"/>
              </a:defRPr>
            </a:lvl7pPr>
            <a:lvl8pPr marL="1260000" indent="-180000" algn="l" defTabSz="859512" rtl="0" eaLnBrk="1" latinLnBrk="0" hangingPunct="1">
              <a:lnSpc>
                <a:spcPct val="100000"/>
              </a:lnSpc>
              <a:spcBef>
                <a:spcPts val="400"/>
              </a:spcBef>
              <a:spcAft>
                <a:spcPts val="0"/>
              </a:spcAft>
              <a:buFont typeface="Arial" pitchFamily="34" charset="0"/>
              <a:buChar char="•"/>
              <a:defRPr sz="1200" kern="1200">
                <a:solidFill>
                  <a:schemeClr val="accent1"/>
                </a:solidFill>
                <a:latin typeface="+mn-lt"/>
                <a:ea typeface="+mn-ea"/>
                <a:cs typeface="+mn-cs"/>
              </a:defRPr>
            </a:lvl8pPr>
            <a:lvl9pPr marL="1440000" indent="-180000" algn="l" defTabSz="859512" rtl="0" eaLnBrk="1" latinLnBrk="0" hangingPunct="1">
              <a:lnSpc>
                <a:spcPct val="100000"/>
              </a:lnSpc>
              <a:spcBef>
                <a:spcPts val="400"/>
              </a:spcBef>
              <a:spcAft>
                <a:spcPts val="0"/>
              </a:spcAft>
              <a:buFont typeface="Arial" pitchFamily="34" charset="0"/>
              <a:buChar char="‒"/>
              <a:defRPr sz="1200" kern="1200">
                <a:solidFill>
                  <a:schemeClr val="accent1"/>
                </a:solidFill>
                <a:latin typeface="+mn-lt"/>
                <a:ea typeface="+mn-ea"/>
                <a:cs typeface="+mn-cs"/>
              </a:defRPr>
            </a:lvl9pPr>
          </a:lstStyle>
          <a:p>
            <a:pPr marL="0" marR="0" lvl="0" indent="0" algn="just" defTabSz="957263" rtl="0" eaLnBrk="1" fontAlgn="base" latinLnBrk="0" hangingPunct="1">
              <a:lnSpc>
                <a:spcPct val="100000"/>
              </a:lnSpc>
              <a:spcBef>
                <a:spcPts val="400"/>
              </a:spcBef>
              <a:spcAft>
                <a:spcPts val="0"/>
              </a:spcAft>
              <a:buClrTx/>
              <a:buSzTx/>
              <a:buFont typeface="Arial" charset="0"/>
              <a:buNone/>
              <a:tabLst/>
              <a:defRPr/>
            </a:pPr>
            <a:r>
              <a:rPr kumimoji="0" lang="en-US" sz="2800" b="1" i="0" u="none" strike="noStrike" kern="1200" cap="none" spc="0" normalizeH="0" baseline="0" noProof="0" dirty="0">
                <a:ln>
                  <a:noFill/>
                </a:ln>
                <a:solidFill>
                  <a:srgbClr val="E3391D"/>
                </a:solidFill>
                <a:effectLst/>
                <a:uLnTx/>
                <a:uFillTx/>
                <a:latin typeface="Candara" panose="020E0502030303020204" pitchFamily="34" charset="0"/>
                <a:ea typeface="+mn-ea"/>
                <a:cs typeface="Times New Roman" pitchFamily="18" charset="0"/>
              </a:rPr>
              <a:t>Not exempt </a:t>
            </a:r>
            <a:endParaRPr kumimoji="0" lang="en-IN" sz="2800" b="1" i="0" u="none" strike="noStrike" kern="1200" cap="none" spc="0" normalizeH="0" baseline="0" noProof="0" dirty="0">
              <a:ln>
                <a:noFill/>
              </a:ln>
              <a:solidFill>
                <a:srgbClr val="E3391D"/>
              </a:solidFill>
              <a:effectLst/>
              <a:uLnTx/>
              <a:uFillTx/>
              <a:latin typeface="Candara" pitchFamily="34" charset="0"/>
              <a:ea typeface="+mn-ea"/>
              <a:cs typeface="Times New Roman" pitchFamily="18" charset="0"/>
            </a:endParaRPr>
          </a:p>
          <a:p>
            <a:pPr marL="0" marR="0" lvl="0" indent="0" algn="just" defTabSz="957263" rtl="0" eaLnBrk="1" fontAlgn="base" latinLnBrk="0" hangingPunct="1">
              <a:lnSpc>
                <a:spcPct val="100000"/>
              </a:lnSpc>
              <a:spcBef>
                <a:spcPts val="400"/>
              </a:spcBef>
              <a:spcAft>
                <a:spcPts val="0"/>
              </a:spcAft>
              <a:buClrTx/>
              <a:buSzTx/>
              <a:buFont typeface="Arial" charset="0"/>
              <a:buNone/>
              <a:tabLst/>
              <a:defRPr/>
            </a:pPr>
            <a:endParaRPr kumimoji="0" lang="en-IN" sz="2800" b="1" i="0" u="none" strike="noStrike" kern="1200" cap="none" spc="0" normalizeH="0" baseline="0" noProof="0" dirty="0">
              <a:ln>
                <a:noFill/>
              </a:ln>
              <a:solidFill>
                <a:srgbClr val="FF0000"/>
              </a:solidFill>
              <a:effectLst/>
              <a:uLnTx/>
              <a:uFillTx/>
              <a:latin typeface="Candara" pitchFamily="34" charset="0"/>
              <a:ea typeface="+mn-ea"/>
              <a:cs typeface="Times New Roman" pitchFamily="18" charset="0"/>
            </a:endParaRPr>
          </a:p>
          <a:p>
            <a:pPr marL="0" marR="0" lvl="0" indent="0" algn="just" defTabSz="957263" rtl="0" eaLnBrk="1" fontAlgn="base" latinLnBrk="0" hangingPunct="1">
              <a:lnSpc>
                <a:spcPct val="100000"/>
              </a:lnSpc>
              <a:spcBef>
                <a:spcPts val="400"/>
              </a:spcBef>
              <a:spcAft>
                <a:spcPts val="0"/>
              </a:spcAft>
              <a:buClrTx/>
              <a:buSzTx/>
              <a:buFont typeface="Arial" charset="0"/>
              <a:buNone/>
              <a:tabLst/>
              <a:defRPr/>
            </a:pPr>
            <a:r>
              <a:rPr kumimoji="0" lang="en-US" sz="2800" b="1" i="0" u="none" strike="noStrike" kern="1200" cap="none" spc="0" normalizeH="0" baseline="0" noProof="0" dirty="0">
                <a:ln>
                  <a:noFill/>
                </a:ln>
                <a:solidFill>
                  <a:srgbClr val="4F81BD">
                    <a:lumMod val="75000"/>
                  </a:srgbClr>
                </a:solidFill>
                <a:effectLst/>
                <a:uLnTx/>
                <a:uFillTx/>
                <a:latin typeface="Candara" pitchFamily="34" charset="0"/>
                <a:ea typeface="+mn-ea"/>
                <a:cs typeface="Times New Roman" pitchFamily="18" charset="0"/>
              </a:rPr>
              <a:t>Advance against Gold ornaments, Government and Other Securities</a:t>
            </a:r>
          </a:p>
        </p:txBody>
      </p:sp>
      <p:sp>
        <p:nvSpPr>
          <p:cNvPr id="24" name="Text Placeholder 5"/>
          <p:cNvSpPr txBox="1">
            <a:spLocks/>
          </p:cNvSpPr>
          <p:nvPr>
            <p:custDataLst>
              <p:tags r:id="rId3"/>
            </p:custDataLst>
          </p:nvPr>
        </p:nvSpPr>
        <p:spPr>
          <a:xfrm>
            <a:off x="609600" y="1500174"/>
            <a:ext cx="10972799" cy="1950140"/>
          </a:xfrm>
          <a:prstGeom prst="rect">
            <a:avLst/>
          </a:prstGeom>
        </p:spPr>
        <p:txBody>
          <a:bodyPr wrap="square" lIns="36000" tIns="36000" rIns="36000" bIns="36000">
            <a:spAutoFit/>
          </a:bodyPr>
          <a:lstStyle>
            <a:lvl1pPr marL="0" indent="0" algn="l" defTabSz="957263" rtl="0" eaLnBrk="1" fontAlgn="base" hangingPunct="1">
              <a:lnSpc>
                <a:spcPct val="100000"/>
              </a:lnSpc>
              <a:spcBef>
                <a:spcPts val="400"/>
              </a:spcBef>
              <a:spcAft>
                <a:spcPts val="0"/>
              </a:spcAft>
              <a:buFont typeface="Arial" charset="0"/>
              <a:defRPr lang="en-US" sz="1400" kern="1200">
                <a:solidFill>
                  <a:schemeClr val="tx2"/>
                </a:solidFill>
                <a:latin typeface="+mn-lt"/>
                <a:ea typeface="+mn-ea"/>
                <a:cs typeface="+mn-cs"/>
              </a:defRPr>
            </a:lvl1pPr>
            <a:lvl2pPr marL="180000" indent="-180000" algn="l" defTabSz="957263" rtl="0" eaLnBrk="1" fontAlgn="base" hangingPunct="1">
              <a:lnSpc>
                <a:spcPct val="100000"/>
              </a:lnSpc>
              <a:spcBef>
                <a:spcPts val="400"/>
              </a:spcBef>
              <a:spcAft>
                <a:spcPts val="0"/>
              </a:spcAft>
              <a:buFont typeface="Arial" charset="0"/>
              <a:buChar char="•"/>
              <a:defRPr lang="en-US" sz="1400" kern="1200">
                <a:solidFill>
                  <a:schemeClr val="tx2"/>
                </a:solidFill>
                <a:latin typeface="+mn-lt"/>
                <a:ea typeface="+mj-ea"/>
                <a:cs typeface="+mj-cs"/>
              </a:defRPr>
            </a:lvl2pPr>
            <a:lvl3pPr marL="360000" indent="-180000" algn="l" defTabSz="957263" rtl="0" eaLnBrk="1" fontAlgn="base" hangingPunct="1">
              <a:lnSpc>
                <a:spcPct val="100000"/>
              </a:lnSpc>
              <a:spcBef>
                <a:spcPts val="400"/>
              </a:spcBef>
              <a:spcAft>
                <a:spcPts val="0"/>
              </a:spcAft>
              <a:buFont typeface="Arial" charset="0"/>
              <a:buChar char="‒"/>
              <a:defRPr lang="en-US" sz="1200" kern="1200">
                <a:solidFill>
                  <a:schemeClr val="tx2"/>
                </a:solidFill>
                <a:latin typeface="+mn-lt"/>
                <a:ea typeface="+mj-ea"/>
                <a:cs typeface="+mj-cs"/>
              </a:defRPr>
            </a:lvl3pPr>
            <a:lvl4pPr marL="540000" indent="-180000" algn="l" defTabSz="957263" rtl="0" eaLnBrk="1" fontAlgn="base" hangingPunct="1">
              <a:lnSpc>
                <a:spcPct val="100000"/>
              </a:lnSpc>
              <a:spcBef>
                <a:spcPts val="400"/>
              </a:spcBef>
              <a:spcAft>
                <a:spcPts val="0"/>
              </a:spcAft>
              <a:buFont typeface="Arial" charset="0"/>
              <a:buChar char="•"/>
              <a:defRPr lang="en-US" sz="1200" kern="1200">
                <a:solidFill>
                  <a:schemeClr val="tx2"/>
                </a:solidFill>
                <a:latin typeface="+mn-lt"/>
                <a:ea typeface="+mj-ea"/>
                <a:cs typeface="+mj-cs"/>
              </a:defRPr>
            </a:lvl4pPr>
            <a:lvl5pPr marL="720000" indent="-179388" algn="l" defTabSz="957263" rtl="0" eaLnBrk="1" fontAlgn="base" hangingPunct="1">
              <a:lnSpc>
                <a:spcPct val="100000"/>
              </a:lnSpc>
              <a:spcBef>
                <a:spcPts val="400"/>
              </a:spcBef>
              <a:spcAft>
                <a:spcPts val="0"/>
              </a:spcAft>
              <a:buFont typeface="Arial" charset="0"/>
              <a:buChar char="‒"/>
              <a:defRPr lang="en-GB" sz="1200" kern="1200">
                <a:solidFill>
                  <a:schemeClr val="tx2"/>
                </a:solidFill>
                <a:latin typeface="+mn-lt"/>
                <a:ea typeface="+mj-ea"/>
                <a:cs typeface="+mj-cs"/>
              </a:defRPr>
            </a:lvl5pPr>
            <a:lvl6pPr marL="900000" indent="-180000" algn="l" defTabSz="859512" rtl="0" eaLnBrk="1" latinLnBrk="0" hangingPunct="1">
              <a:lnSpc>
                <a:spcPct val="100000"/>
              </a:lnSpc>
              <a:spcBef>
                <a:spcPts val="400"/>
              </a:spcBef>
              <a:spcAft>
                <a:spcPts val="0"/>
              </a:spcAft>
              <a:buFont typeface="Arial" pitchFamily="34" charset="0"/>
              <a:buChar char="•"/>
              <a:defRPr sz="1200" kern="1200" baseline="0">
                <a:solidFill>
                  <a:schemeClr val="accent1"/>
                </a:solidFill>
                <a:latin typeface="+mn-lt"/>
                <a:ea typeface="+mn-ea"/>
                <a:cs typeface="+mn-cs"/>
              </a:defRPr>
            </a:lvl6pPr>
            <a:lvl7pPr marL="1080000" indent="-180000" algn="l" defTabSz="859512" rtl="0" eaLnBrk="1" latinLnBrk="0" hangingPunct="1">
              <a:lnSpc>
                <a:spcPct val="100000"/>
              </a:lnSpc>
              <a:spcBef>
                <a:spcPts val="400"/>
              </a:spcBef>
              <a:spcAft>
                <a:spcPts val="0"/>
              </a:spcAft>
              <a:buFont typeface="Arial" pitchFamily="34" charset="0"/>
              <a:buChar char="‒"/>
              <a:defRPr sz="1200" kern="1200">
                <a:solidFill>
                  <a:schemeClr val="accent1"/>
                </a:solidFill>
                <a:latin typeface="+mn-lt"/>
                <a:ea typeface="+mn-ea"/>
                <a:cs typeface="+mn-cs"/>
              </a:defRPr>
            </a:lvl7pPr>
            <a:lvl8pPr marL="1260000" indent="-180000" algn="l" defTabSz="859512" rtl="0" eaLnBrk="1" latinLnBrk="0" hangingPunct="1">
              <a:lnSpc>
                <a:spcPct val="100000"/>
              </a:lnSpc>
              <a:spcBef>
                <a:spcPts val="400"/>
              </a:spcBef>
              <a:spcAft>
                <a:spcPts val="0"/>
              </a:spcAft>
              <a:buFont typeface="Arial" pitchFamily="34" charset="0"/>
              <a:buChar char="•"/>
              <a:defRPr sz="1200" kern="1200">
                <a:solidFill>
                  <a:schemeClr val="accent1"/>
                </a:solidFill>
                <a:latin typeface="+mn-lt"/>
                <a:ea typeface="+mn-ea"/>
                <a:cs typeface="+mn-cs"/>
              </a:defRPr>
            </a:lvl8pPr>
            <a:lvl9pPr marL="1440000" indent="-180000" algn="l" defTabSz="859512" rtl="0" eaLnBrk="1" latinLnBrk="0" hangingPunct="1">
              <a:lnSpc>
                <a:spcPct val="100000"/>
              </a:lnSpc>
              <a:spcBef>
                <a:spcPts val="400"/>
              </a:spcBef>
              <a:spcAft>
                <a:spcPts val="0"/>
              </a:spcAft>
              <a:buFont typeface="Arial" pitchFamily="34" charset="0"/>
              <a:buChar char="‒"/>
              <a:defRPr sz="1200" kern="1200">
                <a:solidFill>
                  <a:schemeClr val="accent1"/>
                </a:solidFill>
                <a:latin typeface="+mn-lt"/>
                <a:ea typeface="+mn-ea"/>
                <a:cs typeface="+mn-cs"/>
              </a:defRPr>
            </a:lvl9pPr>
          </a:lstStyle>
          <a:p>
            <a:pPr marL="0" marR="0" lvl="1" indent="0" algn="just" defTabSz="957263" rtl="0" eaLnBrk="1" fontAlgn="base" latinLnBrk="0" hangingPunct="1">
              <a:lnSpc>
                <a:spcPct val="100000"/>
              </a:lnSpc>
              <a:spcBef>
                <a:spcPts val="600"/>
              </a:spcBef>
              <a:spcAft>
                <a:spcPts val="0"/>
              </a:spcAft>
              <a:buClrTx/>
              <a:buSzTx/>
              <a:buFont typeface="Arial" charset="0"/>
              <a:buNone/>
              <a:tabLst/>
              <a:defRPr/>
            </a:pPr>
            <a:r>
              <a:rPr kumimoji="0" lang="en-IN" sz="2800" b="1" i="0" u="none" strike="noStrike" kern="1200" cap="none" spc="0" normalizeH="0" baseline="0" noProof="0" dirty="0">
                <a:ln>
                  <a:noFill/>
                </a:ln>
                <a:solidFill>
                  <a:srgbClr val="E3391D"/>
                </a:solidFill>
                <a:effectLst/>
                <a:uLnTx/>
                <a:uFillTx/>
                <a:latin typeface="Candara" panose="020E0502030303020204" pitchFamily="34" charset="0"/>
                <a:ea typeface="+mj-ea"/>
                <a:cs typeface="Times New Roman" pitchFamily="18" charset="0"/>
              </a:rPr>
              <a:t>Exempt </a:t>
            </a:r>
          </a:p>
          <a:p>
            <a:pPr marL="0" marR="0" lvl="1" indent="0" algn="just" defTabSz="957263" rtl="0" eaLnBrk="1" fontAlgn="base" latinLnBrk="0" hangingPunct="1">
              <a:lnSpc>
                <a:spcPct val="100000"/>
              </a:lnSpc>
              <a:spcBef>
                <a:spcPts val="600"/>
              </a:spcBef>
              <a:spcAft>
                <a:spcPts val="0"/>
              </a:spcAft>
              <a:buClrTx/>
              <a:buSzTx/>
              <a:buFont typeface="Arial" charset="0"/>
              <a:buNone/>
              <a:tabLst/>
              <a:defRPr/>
            </a:pPr>
            <a:endParaRPr kumimoji="0" lang="en-IN" sz="2800" b="0" i="0" u="none" strike="noStrike" kern="1200" cap="none" spc="0" normalizeH="0" baseline="0" noProof="0" dirty="0">
              <a:ln>
                <a:noFill/>
              </a:ln>
              <a:solidFill>
                <a:srgbClr val="FF0000"/>
              </a:solidFill>
              <a:effectLst/>
              <a:uLnTx/>
              <a:uFillTx/>
              <a:latin typeface="Candara" panose="020E0502030303020204" pitchFamily="34" charset="0"/>
              <a:ea typeface="+mj-ea"/>
              <a:cs typeface="Times New Roman" pitchFamily="18" charset="0"/>
            </a:endParaRPr>
          </a:p>
          <a:p>
            <a:pPr marL="0" marR="0" lvl="1" indent="0" algn="just" defTabSz="957263" rtl="0" eaLnBrk="1" fontAlgn="base" latinLnBrk="0" hangingPunct="1">
              <a:lnSpc>
                <a:spcPct val="100000"/>
              </a:lnSpc>
              <a:spcBef>
                <a:spcPts val="600"/>
              </a:spcBef>
              <a:spcAft>
                <a:spcPts val="0"/>
              </a:spcAft>
              <a:buClrTx/>
              <a:buSzTx/>
              <a:buFont typeface="Arial" charset="0"/>
              <a:buNone/>
              <a:tabLst/>
              <a:defRPr/>
            </a:pPr>
            <a:r>
              <a:rPr kumimoji="0" lang="en-US" sz="2800" b="1" i="0" u="none" strike="noStrike" kern="1200" cap="none" spc="0" normalizeH="0" baseline="0" noProof="0" dirty="0">
                <a:ln>
                  <a:noFill/>
                </a:ln>
                <a:solidFill>
                  <a:srgbClr val="4F81BD">
                    <a:lumMod val="75000"/>
                  </a:srgbClr>
                </a:solidFill>
                <a:effectLst/>
                <a:uLnTx/>
                <a:uFillTx/>
                <a:latin typeface="Candara" panose="020E0502030303020204" pitchFamily="34" charset="0"/>
                <a:ea typeface="+mj-ea"/>
                <a:cs typeface="Times New Roman" pitchFamily="18" charset="0"/>
              </a:rPr>
              <a:t>Term Deposits, NSCs eligible for surrender, KVPs and Life Insurance Policies </a:t>
            </a:r>
            <a:r>
              <a:rPr kumimoji="0" lang="en-US" sz="2800" b="1" i="0" u="none" strike="noStrike" kern="1200" cap="none" spc="0" normalizeH="0" baseline="0" noProof="0" dirty="0">
                <a:ln>
                  <a:noFill/>
                </a:ln>
                <a:solidFill>
                  <a:srgbClr val="FF0000"/>
                </a:solidFill>
                <a:effectLst/>
                <a:uLnTx/>
                <a:uFillTx/>
                <a:latin typeface="Candara" panose="020E0502030303020204" pitchFamily="34" charset="0"/>
                <a:ea typeface="+mj-ea"/>
                <a:cs typeface="Times New Roman" pitchFamily="18" charset="0"/>
              </a:rPr>
              <a:t>provided adequate margin is available in the accounts.</a:t>
            </a:r>
            <a:endParaRPr kumimoji="0" lang="en-US" sz="2800" b="1" i="0" u="none" strike="noStrike" kern="1200" cap="none" spc="0" normalizeH="0" baseline="0" noProof="0" dirty="0">
              <a:ln>
                <a:noFill/>
              </a:ln>
              <a:solidFill>
                <a:srgbClr val="4F81BD">
                  <a:lumMod val="75000"/>
                </a:srgbClr>
              </a:solidFill>
              <a:effectLst/>
              <a:uLnTx/>
              <a:uFillTx/>
              <a:latin typeface="Candara" panose="020E0502030303020204" pitchFamily="34" charset="0"/>
              <a:ea typeface="+mj-ea"/>
              <a:cs typeface="+mj-cs"/>
            </a:endParaRPr>
          </a:p>
        </p:txBody>
      </p:sp>
      <p:sp>
        <p:nvSpPr>
          <p:cNvPr id="10" name="Title 1">
            <a:extLst>
              <a:ext uri="{FF2B5EF4-FFF2-40B4-BE49-F238E27FC236}">
                <a16:creationId xmlns:a16="http://schemas.microsoft.com/office/drawing/2014/main" id="{F1B671AF-2275-4647-9B37-EAAA590CD957}"/>
              </a:ext>
            </a:extLst>
          </p:cNvPr>
          <p:cNvSpPr txBox="1">
            <a:spLocks/>
          </p:cNvSpPr>
          <p:nvPr/>
        </p:nvSpPr>
        <p:spPr>
          <a:xfrm>
            <a:off x="609600" y="280459"/>
            <a:ext cx="10972800" cy="728497"/>
          </a:xfrm>
          <a:prstGeom prst="rect">
            <a:avLst/>
          </a:prstGeom>
        </p:spPr>
        <p:txBody>
          <a:bodyPr>
            <a:normAutofit/>
          </a:bodyPr>
          <a:lstStyle>
            <a:lvl1pPr algn="l" defTabSz="914400" rtl="0" eaLnBrk="1" latinLnBrk="0" hangingPunct="1">
              <a:spcBef>
                <a:spcPct val="0"/>
              </a:spcBef>
              <a:buNone/>
              <a:defRPr sz="3200" kern="1200">
                <a:solidFill>
                  <a:schemeClr val="tx1"/>
                </a:solidFill>
                <a:latin typeface="Candara" panose="020E0502030303020204" pitchFamily="34" charset="0"/>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000" b="1" i="0" u="none" strike="noStrike" kern="1200" cap="none" spc="0" normalizeH="0" baseline="0" noProof="0" dirty="0">
                <a:ln>
                  <a:noFill/>
                </a:ln>
                <a:solidFill>
                  <a:srgbClr val="0070C0"/>
                </a:solidFill>
                <a:effectLst/>
                <a:uLnTx/>
                <a:uFillTx/>
                <a:latin typeface="Candara" panose="020E0502030303020204" pitchFamily="34" charset="0"/>
                <a:ea typeface="+mj-ea"/>
                <a:cs typeface="+mj-cs"/>
              </a:rPr>
              <a:t>NPA – Exemption</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21"/>
                                        </p:tgtEl>
                                        <p:attrNameLst>
                                          <p:attrName>style.visibility</p:attrName>
                                        </p:attrNameLst>
                                      </p:cBhvr>
                                      <p:to>
                                        <p:strVal val="visible"/>
                                      </p:to>
                                    </p:set>
                                    <p:animEffect transition="in" filter="randombar(horizontal)">
                                      <p:cBhvr>
                                        <p:cTn id="10" dur="500"/>
                                        <p:tgtEl>
                                          <p:spTgt spid="21"/>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24"/>
                                        </p:tgtEl>
                                        <p:attrNameLst>
                                          <p:attrName>style.visibility</p:attrName>
                                        </p:attrNameLst>
                                      </p:cBhvr>
                                      <p:to>
                                        <p:strVal val="visible"/>
                                      </p:to>
                                    </p:set>
                                    <p:animEffect transition="in" filter="randombar(horizontal)">
                                      <p:cBhvr>
                                        <p:cTn id="13" dur="500"/>
                                        <p:tgtEl>
                                          <p:spTgt spid="24"/>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randombar(horizontal)">
                                      <p:cBhvr>
                                        <p:cTn id="1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1" grpId="0"/>
      <p:bldP spid="24" grpId="0"/>
      <p:bldP spid="10" grpId="0"/>
    </p:bldLst>
  </p:timing>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 name="Slide Number Placeholder 17"/>
          <p:cNvSpPr txBox="1">
            <a:spLocks/>
          </p:cNvSpPr>
          <p:nvPr/>
        </p:nvSpPr>
        <p:spPr>
          <a:xfrm>
            <a:off x="11125200" y="6434303"/>
            <a:ext cx="609600" cy="304800"/>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0176C1F2-587E-42C9-B506-53C0D6E30F46}" type="slidenum">
              <a:rPr kumimoji="0" lang="en-US" sz="1600" b="1"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l" defTabSz="914400" rtl="0" eaLnBrk="1" fontAlgn="base" latinLnBrk="0" hangingPunct="1">
                <a:lnSpc>
                  <a:spcPct val="100000"/>
                </a:lnSpc>
                <a:spcBef>
                  <a:spcPct val="0"/>
                </a:spcBef>
                <a:spcAft>
                  <a:spcPct val="0"/>
                </a:spcAft>
                <a:buClrTx/>
                <a:buSzTx/>
                <a:buFontTx/>
                <a:buNone/>
                <a:tabLst/>
                <a:defRPr/>
              </a:pPr>
              <a:t>29</a:t>
            </a:fld>
            <a:endParaRPr kumimoji="0" lang="en-US" sz="1600" b="1" i="0" u="none" strike="noStrike" kern="1200" cap="none" spc="0" normalizeH="0" baseline="0" noProof="0" dirty="0">
              <a:ln>
                <a:noFill/>
              </a:ln>
              <a:solidFill>
                <a:srgbClr val="000000"/>
              </a:solidFill>
              <a:effectLst/>
              <a:uLnTx/>
              <a:uFillTx/>
              <a:latin typeface="Arial" pitchFamily="34" charset="0"/>
              <a:ea typeface="+mn-ea"/>
              <a:cs typeface="Arial" pitchFamily="34" charset="0"/>
            </a:endParaRPr>
          </a:p>
        </p:txBody>
      </p:sp>
      <p:sp>
        <p:nvSpPr>
          <p:cNvPr id="12" name="Text Placeholder 5"/>
          <p:cNvSpPr txBox="1">
            <a:spLocks/>
          </p:cNvSpPr>
          <p:nvPr/>
        </p:nvSpPr>
        <p:spPr>
          <a:xfrm>
            <a:off x="7620000" y="1447800"/>
            <a:ext cx="3962400" cy="4648200"/>
          </a:xfrm>
          <a:prstGeom prst="rect">
            <a:avLst/>
          </a:prstGeom>
          <a:solidFill>
            <a:srgbClr val="F3FEFF"/>
          </a:solidFill>
          <a:ln w="12700">
            <a:noFill/>
          </a:ln>
          <a:effectLst>
            <a:outerShdw blurRad="50800" dist="38100" dir="2700000" algn="tl" rotWithShape="0">
              <a:prstClr val="black">
                <a:alpha val="40000"/>
              </a:prstClr>
            </a:outerShdw>
          </a:effectLst>
        </p:spPr>
        <p:txBody>
          <a:bodyPr wrap="square" lIns="91440" tIns="36000" rIns="36000" bIns="36000"/>
          <a:lstStyle>
            <a:lvl1pPr marL="0" indent="0" algn="l" defTabSz="957263" rtl="0" eaLnBrk="1" fontAlgn="base" hangingPunct="1">
              <a:lnSpc>
                <a:spcPct val="100000"/>
              </a:lnSpc>
              <a:spcBef>
                <a:spcPts val="400"/>
              </a:spcBef>
              <a:spcAft>
                <a:spcPts val="0"/>
              </a:spcAft>
              <a:buFont typeface="Arial" charset="0"/>
              <a:defRPr lang="en-US" sz="1400" kern="1200">
                <a:solidFill>
                  <a:schemeClr val="tx2"/>
                </a:solidFill>
                <a:latin typeface="+mn-lt"/>
                <a:ea typeface="+mn-ea"/>
                <a:cs typeface="+mn-cs"/>
              </a:defRPr>
            </a:lvl1pPr>
            <a:lvl2pPr marL="180000" indent="-180000" algn="l" defTabSz="957263" rtl="0" eaLnBrk="1" fontAlgn="base" hangingPunct="1">
              <a:lnSpc>
                <a:spcPct val="100000"/>
              </a:lnSpc>
              <a:spcBef>
                <a:spcPts val="400"/>
              </a:spcBef>
              <a:spcAft>
                <a:spcPts val="0"/>
              </a:spcAft>
              <a:buFont typeface="Arial" charset="0"/>
              <a:buChar char="•"/>
              <a:defRPr lang="en-US" sz="1400" kern="1200">
                <a:solidFill>
                  <a:schemeClr val="tx2"/>
                </a:solidFill>
                <a:latin typeface="+mn-lt"/>
                <a:ea typeface="+mj-ea"/>
                <a:cs typeface="+mj-cs"/>
              </a:defRPr>
            </a:lvl2pPr>
            <a:lvl3pPr marL="360000" indent="-180000" algn="l" defTabSz="957263" rtl="0" eaLnBrk="1" fontAlgn="base" hangingPunct="1">
              <a:lnSpc>
                <a:spcPct val="100000"/>
              </a:lnSpc>
              <a:spcBef>
                <a:spcPts val="400"/>
              </a:spcBef>
              <a:spcAft>
                <a:spcPts val="0"/>
              </a:spcAft>
              <a:buFont typeface="Arial" charset="0"/>
              <a:buChar char="‒"/>
              <a:defRPr lang="en-US" sz="1200" kern="1200">
                <a:solidFill>
                  <a:schemeClr val="tx2"/>
                </a:solidFill>
                <a:latin typeface="+mn-lt"/>
                <a:ea typeface="+mj-ea"/>
                <a:cs typeface="+mj-cs"/>
              </a:defRPr>
            </a:lvl3pPr>
            <a:lvl4pPr marL="540000" indent="-180000" algn="l" defTabSz="957263" rtl="0" eaLnBrk="1" fontAlgn="base" hangingPunct="1">
              <a:lnSpc>
                <a:spcPct val="100000"/>
              </a:lnSpc>
              <a:spcBef>
                <a:spcPts val="400"/>
              </a:spcBef>
              <a:spcAft>
                <a:spcPts val="0"/>
              </a:spcAft>
              <a:buFont typeface="Arial" charset="0"/>
              <a:buChar char="•"/>
              <a:defRPr lang="en-US" sz="1200" kern="1200">
                <a:solidFill>
                  <a:schemeClr val="tx2"/>
                </a:solidFill>
                <a:latin typeface="+mn-lt"/>
                <a:ea typeface="+mj-ea"/>
                <a:cs typeface="+mj-cs"/>
              </a:defRPr>
            </a:lvl4pPr>
            <a:lvl5pPr marL="720000" indent="-179388" algn="l" defTabSz="957263" rtl="0" eaLnBrk="1" fontAlgn="base" hangingPunct="1">
              <a:lnSpc>
                <a:spcPct val="100000"/>
              </a:lnSpc>
              <a:spcBef>
                <a:spcPts val="400"/>
              </a:spcBef>
              <a:spcAft>
                <a:spcPts val="0"/>
              </a:spcAft>
              <a:buFont typeface="Arial" charset="0"/>
              <a:buChar char="‒"/>
              <a:defRPr lang="en-GB" sz="1200" kern="1200">
                <a:solidFill>
                  <a:schemeClr val="tx2"/>
                </a:solidFill>
                <a:latin typeface="+mn-lt"/>
                <a:ea typeface="+mj-ea"/>
                <a:cs typeface="+mj-cs"/>
              </a:defRPr>
            </a:lvl5pPr>
            <a:lvl6pPr marL="900000" indent="-180000" algn="l" defTabSz="859512" rtl="0" eaLnBrk="1" latinLnBrk="0" hangingPunct="1">
              <a:lnSpc>
                <a:spcPct val="100000"/>
              </a:lnSpc>
              <a:spcBef>
                <a:spcPts val="400"/>
              </a:spcBef>
              <a:spcAft>
                <a:spcPts val="0"/>
              </a:spcAft>
              <a:buFont typeface="Arial" pitchFamily="34" charset="0"/>
              <a:buChar char="•"/>
              <a:defRPr sz="1200" kern="1200" baseline="0">
                <a:solidFill>
                  <a:schemeClr val="accent1"/>
                </a:solidFill>
                <a:latin typeface="+mn-lt"/>
                <a:ea typeface="+mn-ea"/>
                <a:cs typeface="+mn-cs"/>
              </a:defRPr>
            </a:lvl6pPr>
            <a:lvl7pPr marL="1080000" indent="-180000" algn="l" defTabSz="859512" rtl="0" eaLnBrk="1" latinLnBrk="0" hangingPunct="1">
              <a:lnSpc>
                <a:spcPct val="100000"/>
              </a:lnSpc>
              <a:spcBef>
                <a:spcPts val="400"/>
              </a:spcBef>
              <a:spcAft>
                <a:spcPts val="0"/>
              </a:spcAft>
              <a:buFont typeface="Arial" pitchFamily="34" charset="0"/>
              <a:buChar char="‒"/>
              <a:defRPr sz="1200" kern="1200">
                <a:solidFill>
                  <a:schemeClr val="accent1"/>
                </a:solidFill>
                <a:latin typeface="+mn-lt"/>
                <a:ea typeface="+mn-ea"/>
                <a:cs typeface="+mn-cs"/>
              </a:defRPr>
            </a:lvl7pPr>
            <a:lvl8pPr marL="1260000" indent="-180000" algn="l" defTabSz="859512" rtl="0" eaLnBrk="1" latinLnBrk="0" hangingPunct="1">
              <a:lnSpc>
                <a:spcPct val="100000"/>
              </a:lnSpc>
              <a:spcBef>
                <a:spcPts val="400"/>
              </a:spcBef>
              <a:spcAft>
                <a:spcPts val="0"/>
              </a:spcAft>
              <a:buFont typeface="Arial" pitchFamily="34" charset="0"/>
              <a:buChar char="•"/>
              <a:defRPr sz="1200" kern="1200">
                <a:solidFill>
                  <a:schemeClr val="accent1"/>
                </a:solidFill>
                <a:latin typeface="+mn-lt"/>
                <a:ea typeface="+mn-ea"/>
                <a:cs typeface="+mn-cs"/>
              </a:defRPr>
            </a:lvl8pPr>
            <a:lvl9pPr marL="1440000" indent="-180000" algn="l" defTabSz="859512" rtl="0" eaLnBrk="1" latinLnBrk="0" hangingPunct="1">
              <a:lnSpc>
                <a:spcPct val="100000"/>
              </a:lnSpc>
              <a:spcBef>
                <a:spcPts val="400"/>
              </a:spcBef>
              <a:spcAft>
                <a:spcPts val="0"/>
              </a:spcAft>
              <a:buFont typeface="Arial" pitchFamily="34" charset="0"/>
              <a:buChar char="‒"/>
              <a:defRPr sz="1200" kern="1200">
                <a:solidFill>
                  <a:schemeClr val="accent1"/>
                </a:solidFill>
                <a:latin typeface="+mn-lt"/>
                <a:ea typeface="+mn-ea"/>
                <a:cs typeface="+mn-cs"/>
              </a:defRPr>
            </a:lvl9pPr>
          </a:lstStyle>
          <a:p>
            <a:pPr marL="0" marR="0" lvl="0" indent="0" algn="ctr" defTabSz="957263" rtl="0" eaLnBrk="1" fontAlgn="base" latinLnBrk="0" hangingPunct="1">
              <a:lnSpc>
                <a:spcPct val="90000"/>
              </a:lnSpc>
              <a:spcBef>
                <a:spcPts val="400"/>
              </a:spcBef>
              <a:spcAft>
                <a:spcPts val="0"/>
              </a:spcAft>
              <a:buClrTx/>
              <a:buSzTx/>
              <a:buFont typeface="Arial" charset="0"/>
              <a:buNone/>
              <a:tabLst/>
              <a:defRPr/>
            </a:pPr>
            <a:endParaRPr kumimoji="0" lang="en-US" sz="2400" b="1" i="0" u="none" strike="noStrike" kern="1200" cap="none" spc="0" normalizeH="0" baseline="0" noProof="0" dirty="0">
              <a:ln>
                <a:noFill/>
              </a:ln>
              <a:solidFill>
                <a:srgbClr val="002060"/>
              </a:solidFill>
              <a:effectLst/>
              <a:uLnTx/>
              <a:uFillTx/>
              <a:latin typeface="Candara" pitchFamily="34" charset="0"/>
              <a:ea typeface="+mn-ea"/>
              <a:cs typeface="Times New Roman" pitchFamily="18" charset="0"/>
            </a:endParaRPr>
          </a:p>
          <a:p>
            <a:pPr marL="0" marR="0" lvl="0" indent="0" algn="ctr" defTabSz="957263" rtl="0" eaLnBrk="1" fontAlgn="base" latinLnBrk="0" hangingPunct="1">
              <a:lnSpc>
                <a:spcPct val="90000"/>
              </a:lnSpc>
              <a:spcBef>
                <a:spcPts val="400"/>
              </a:spcBef>
              <a:spcAft>
                <a:spcPts val="0"/>
              </a:spcAft>
              <a:buClrTx/>
              <a:buSzTx/>
              <a:buFont typeface="Arial" charset="0"/>
              <a:buNone/>
              <a:tabLst/>
              <a:defRPr/>
            </a:pPr>
            <a:endParaRPr kumimoji="0" lang="en-US" sz="2400" b="1" i="0" u="none" strike="noStrike" kern="1200" cap="none" spc="0" normalizeH="0" baseline="0" noProof="0" dirty="0">
              <a:ln>
                <a:noFill/>
              </a:ln>
              <a:solidFill>
                <a:srgbClr val="002060"/>
              </a:solidFill>
              <a:effectLst/>
              <a:uLnTx/>
              <a:uFillTx/>
              <a:latin typeface="Candara" pitchFamily="34" charset="0"/>
              <a:ea typeface="+mn-ea"/>
              <a:cs typeface="Times New Roman" pitchFamily="18" charset="0"/>
            </a:endParaRPr>
          </a:p>
          <a:p>
            <a:pPr marL="0" marR="0" lvl="0" indent="0" algn="ctr" defTabSz="957263" rtl="0" eaLnBrk="1" fontAlgn="base" latinLnBrk="0" hangingPunct="1">
              <a:lnSpc>
                <a:spcPct val="90000"/>
              </a:lnSpc>
              <a:spcBef>
                <a:spcPts val="400"/>
              </a:spcBef>
              <a:spcAft>
                <a:spcPts val="0"/>
              </a:spcAft>
              <a:buClrTx/>
              <a:buSzTx/>
              <a:buFont typeface="Arial" charset="0"/>
              <a:buNone/>
              <a:tabLst/>
              <a:defRPr/>
            </a:pPr>
            <a:r>
              <a:rPr kumimoji="0" lang="en-US" sz="2400" b="1" i="0" u="none" strike="noStrike" kern="1200" cap="none" spc="0" normalizeH="0" baseline="0" noProof="0" dirty="0">
                <a:ln>
                  <a:noFill/>
                </a:ln>
                <a:solidFill>
                  <a:srgbClr val="002060"/>
                </a:solidFill>
                <a:effectLst/>
                <a:uLnTx/>
                <a:uFillTx/>
                <a:latin typeface="Candara" pitchFamily="34" charset="0"/>
                <a:ea typeface="+mn-ea"/>
                <a:cs typeface="Times New Roman" pitchFamily="18" charset="0"/>
              </a:rPr>
              <a:t>RBI defines term “erosion in value of security” as when </a:t>
            </a:r>
            <a:r>
              <a:rPr kumimoji="0" lang="en-US" sz="2400" b="1" i="1" u="none" strike="noStrike" kern="1200" cap="none" spc="0" normalizeH="0" baseline="0" noProof="0" dirty="0">
                <a:ln>
                  <a:noFill/>
                </a:ln>
                <a:solidFill>
                  <a:srgbClr val="3333CC"/>
                </a:solidFill>
                <a:effectLst/>
                <a:uLnTx/>
                <a:uFillTx/>
                <a:latin typeface="Candara" pitchFamily="34" charset="0"/>
                <a:ea typeface="+mn-ea"/>
                <a:cs typeface="Times New Roman" pitchFamily="18" charset="0"/>
              </a:rPr>
              <a:t>“</a:t>
            </a:r>
            <a:r>
              <a:rPr kumimoji="0" lang="en-US" sz="2400" b="1" i="1" u="none" strike="noStrike" kern="1200" cap="none" spc="0" normalizeH="0" baseline="0" noProof="0" dirty="0" err="1">
                <a:ln>
                  <a:noFill/>
                </a:ln>
                <a:solidFill>
                  <a:srgbClr val="3333CC"/>
                </a:solidFill>
                <a:effectLst/>
                <a:uLnTx/>
                <a:uFillTx/>
                <a:latin typeface="Candara" pitchFamily="34" charset="0"/>
                <a:ea typeface="+mn-ea"/>
                <a:cs typeface="Times New Roman" pitchFamily="18" charset="0"/>
              </a:rPr>
              <a:t>Realisable</a:t>
            </a:r>
            <a:r>
              <a:rPr kumimoji="0" lang="en-US" sz="2400" b="1" i="1" u="none" strike="noStrike" kern="1200" cap="none" spc="0" normalizeH="0" baseline="0" noProof="0" dirty="0">
                <a:ln>
                  <a:noFill/>
                </a:ln>
                <a:solidFill>
                  <a:srgbClr val="3333CC"/>
                </a:solidFill>
                <a:effectLst/>
                <a:uLnTx/>
                <a:uFillTx/>
                <a:latin typeface="Candara" pitchFamily="34" charset="0"/>
                <a:ea typeface="+mn-ea"/>
                <a:cs typeface="Times New Roman" pitchFamily="18" charset="0"/>
              </a:rPr>
              <a:t> value of security is less than 50% of value assessed by the bank or accepted by the RBI at the time of last inspection” </a:t>
            </a:r>
            <a:r>
              <a:rPr kumimoji="0" lang="en-US" sz="2400" b="1" i="1" u="none" strike="noStrike" kern="1200" cap="none" spc="0" normalizeH="0" baseline="0" noProof="0" dirty="0">
                <a:ln>
                  <a:noFill/>
                </a:ln>
                <a:solidFill>
                  <a:srgbClr val="FF0000"/>
                </a:solidFill>
                <a:effectLst/>
                <a:uLnTx/>
                <a:uFillTx/>
                <a:latin typeface="Candara" pitchFamily="34" charset="0"/>
                <a:ea typeface="+mn-ea"/>
                <a:cs typeface="Times New Roman" pitchFamily="18" charset="0"/>
              </a:rPr>
              <a:t>(Para 4.2.9- diverse with actual practice)</a:t>
            </a:r>
            <a:endParaRPr kumimoji="0" lang="en-US" sz="2400" b="1" i="1" u="none" strike="noStrike" kern="1200" cap="none" spc="0" normalizeH="0" baseline="0" noProof="0" dirty="0">
              <a:ln>
                <a:noFill/>
              </a:ln>
              <a:solidFill>
                <a:srgbClr val="3333CC"/>
              </a:solidFill>
              <a:effectLst/>
              <a:uLnTx/>
              <a:uFillTx/>
              <a:latin typeface="Candara" pitchFamily="34" charset="0"/>
              <a:ea typeface="+mn-ea"/>
              <a:cs typeface="Times New Roman" pitchFamily="18" charset="0"/>
            </a:endParaRPr>
          </a:p>
        </p:txBody>
      </p:sp>
      <p:sp>
        <p:nvSpPr>
          <p:cNvPr id="14" name="Text Placeholder 5"/>
          <p:cNvSpPr txBox="1">
            <a:spLocks/>
          </p:cNvSpPr>
          <p:nvPr/>
        </p:nvSpPr>
        <p:spPr>
          <a:xfrm>
            <a:off x="639417" y="2445569"/>
            <a:ext cx="3507809" cy="1966859"/>
          </a:xfrm>
          <a:prstGeom prst="rect">
            <a:avLst/>
          </a:prstGeom>
          <a:solidFill>
            <a:srgbClr val="F3FEFF"/>
          </a:solidFill>
          <a:ln w="12700">
            <a:noFill/>
          </a:ln>
          <a:effectLst>
            <a:outerShdw blurRad="50800" dist="38100" dir="2700000" algn="tl" rotWithShape="0">
              <a:prstClr val="black">
                <a:alpha val="40000"/>
              </a:prstClr>
            </a:outerShdw>
          </a:effectLst>
        </p:spPr>
        <p:txBody>
          <a:bodyPr wrap="square" lIns="91440" tIns="36000" rIns="36000" bIns="36000"/>
          <a:lstStyle>
            <a:lvl1pPr marL="0" indent="0" algn="l" defTabSz="957263" rtl="0" eaLnBrk="1" fontAlgn="base" hangingPunct="1">
              <a:lnSpc>
                <a:spcPct val="100000"/>
              </a:lnSpc>
              <a:spcBef>
                <a:spcPts val="400"/>
              </a:spcBef>
              <a:spcAft>
                <a:spcPts val="0"/>
              </a:spcAft>
              <a:buFont typeface="Arial" charset="0"/>
              <a:defRPr lang="en-US" sz="1400" kern="1200">
                <a:solidFill>
                  <a:schemeClr val="tx2"/>
                </a:solidFill>
                <a:latin typeface="+mn-lt"/>
                <a:ea typeface="+mn-ea"/>
                <a:cs typeface="+mn-cs"/>
              </a:defRPr>
            </a:lvl1pPr>
            <a:lvl2pPr marL="180000" indent="-180000" algn="l" defTabSz="957263" rtl="0" eaLnBrk="1" fontAlgn="base" hangingPunct="1">
              <a:lnSpc>
                <a:spcPct val="100000"/>
              </a:lnSpc>
              <a:spcBef>
                <a:spcPts val="400"/>
              </a:spcBef>
              <a:spcAft>
                <a:spcPts val="0"/>
              </a:spcAft>
              <a:buFont typeface="Arial" charset="0"/>
              <a:buChar char="•"/>
              <a:defRPr lang="en-US" sz="1400" kern="1200">
                <a:solidFill>
                  <a:schemeClr val="tx2"/>
                </a:solidFill>
                <a:latin typeface="+mn-lt"/>
                <a:ea typeface="+mj-ea"/>
                <a:cs typeface="+mj-cs"/>
              </a:defRPr>
            </a:lvl2pPr>
            <a:lvl3pPr marL="360000" indent="-180000" algn="l" defTabSz="957263" rtl="0" eaLnBrk="1" fontAlgn="base" hangingPunct="1">
              <a:lnSpc>
                <a:spcPct val="100000"/>
              </a:lnSpc>
              <a:spcBef>
                <a:spcPts val="400"/>
              </a:spcBef>
              <a:spcAft>
                <a:spcPts val="0"/>
              </a:spcAft>
              <a:buFont typeface="Arial" charset="0"/>
              <a:buChar char="‒"/>
              <a:defRPr lang="en-US" sz="1200" kern="1200">
                <a:solidFill>
                  <a:schemeClr val="tx2"/>
                </a:solidFill>
                <a:latin typeface="+mn-lt"/>
                <a:ea typeface="+mj-ea"/>
                <a:cs typeface="+mj-cs"/>
              </a:defRPr>
            </a:lvl3pPr>
            <a:lvl4pPr marL="540000" indent="-180000" algn="l" defTabSz="957263" rtl="0" eaLnBrk="1" fontAlgn="base" hangingPunct="1">
              <a:lnSpc>
                <a:spcPct val="100000"/>
              </a:lnSpc>
              <a:spcBef>
                <a:spcPts val="400"/>
              </a:spcBef>
              <a:spcAft>
                <a:spcPts val="0"/>
              </a:spcAft>
              <a:buFont typeface="Arial" charset="0"/>
              <a:buChar char="•"/>
              <a:defRPr lang="en-US" sz="1200" kern="1200">
                <a:solidFill>
                  <a:schemeClr val="tx2"/>
                </a:solidFill>
                <a:latin typeface="+mn-lt"/>
                <a:ea typeface="+mj-ea"/>
                <a:cs typeface="+mj-cs"/>
              </a:defRPr>
            </a:lvl4pPr>
            <a:lvl5pPr marL="720000" indent="-179388" algn="l" defTabSz="957263" rtl="0" eaLnBrk="1" fontAlgn="base" hangingPunct="1">
              <a:lnSpc>
                <a:spcPct val="100000"/>
              </a:lnSpc>
              <a:spcBef>
                <a:spcPts val="400"/>
              </a:spcBef>
              <a:spcAft>
                <a:spcPts val="0"/>
              </a:spcAft>
              <a:buFont typeface="Arial" charset="0"/>
              <a:buChar char="‒"/>
              <a:defRPr lang="en-GB" sz="1200" kern="1200">
                <a:solidFill>
                  <a:schemeClr val="tx2"/>
                </a:solidFill>
                <a:latin typeface="+mn-lt"/>
                <a:ea typeface="+mj-ea"/>
                <a:cs typeface="+mj-cs"/>
              </a:defRPr>
            </a:lvl5pPr>
            <a:lvl6pPr marL="900000" indent="-180000" algn="l" defTabSz="859512" rtl="0" eaLnBrk="1" latinLnBrk="0" hangingPunct="1">
              <a:lnSpc>
                <a:spcPct val="100000"/>
              </a:lnSpc>
              <a:spcBef>
                <a:spcPts val="400"/>
              </a:spcBef>
              <a:spcAft>
                <a:spcPts val="0"/>
              </a:spcAft>
              <a:buFont typeface="Arial" pitchFamily="34" charset="0"/>
              <a:buChar char="•"/>
              <a:defRPr sz="1200" kern="1200" baseline="0">
                <a:solidFill>
                  <a:schemeClr val="accent1"/>
                </a:solidFill>
                <a:latin typeface="+mn-lt"/>
                <a:ea typeface="+mn-ea"/>
                <a:cs typeface="+mn-cs"/>
              </a:defRPr>
            </a:lvl6pPr>
            <a:lvl7pPr marL="1080000" indent="-180000" algn="l" defTabSz="859512" rtl="0" eaLnBrk="1" latinLnBrk="0" hangingPunct="1">
              <a:lnSpc>
                <a:spcPct val="100000"/>
              </a:lnSpc>
              <a:spcBef>
                <a:spcPts val="400"/>
              </a:spcBef>
              <a:spcAft>
                <a:spcPts val="0"/>
              </a:spcAft>
              <a:buFont typeface="Arial" pitchFamily="34" charset="0"/>
              <a:buChar char="‒"/>
              <a:defRPr sz="1200" kern="1200">
                <a:solidFill>
                  <a:schemeClr val="accent1"/>
                </a:solidFill>
                <a:latin typeface="+mn-lt"/>
                <a:ea typeface="+mn-ea"/>
                <a:cs typeface="+mn-cs"/>
              </a:defRPr>
            </a:lvl7pPr>
            <a:lvl8pPr marL="1260000" indent="-180000" algn="l" defTabSz="859512" rtl="0" eaLnBrk="1" latinLnBrk="0" hangingPunct="1">
              <a:lnSpc>
                <a:spcPct val="100000"/>
              </a:lnSpc>
              <a:spcBef>
                <a:spcPts val="400"/>
              </a:spcBef>
              <a:spcAft>
                <a:spcPts val="0"/>
              </a:spcAft>
              <a:buFont typeface="Arial" pitchFamily="34" charset="0"/>
              <a:buChar char="•"/>
              <a:defRPr sz="1200" kern="1200">
                <a:solidFill>
                  <a:schemeClr val="accent1"/>
                </a:solidFill>
                <a:latin typeface="+mn-lt"/>
                <a:ea typeface="+mn-ea"/>
                <a:cs typeface="+mn-cs"/>
              </a:defRPr>
            </a:lvl8pPr>
            <a:lvl9pPr marL="1440000" indent="-180000" algn="l" defTabSz="859512" rtl="0" eaLnBrk="1" latinLnBrk="0" hangingPunct="1">
              <a:lnSpc>
                <a:spcPct val="100000"/>
              </a:lnSpc>
              <a:spcBef>
                <a:spcPts val="400"/>
              </a:spcBef>
              <a:spcAft>
                <a:spcPts val="0"/>
              </a:spcAft>
              <a:buFont typeface="Arial" pitchFamily="34" charset="0"/>
              <a:buChar char="‒"/>
              <a:defRPr sz="1200" kern="1200">
                <a:solidFill>
                  <a:schemeClr val="accent1"/>
                </a:solidFill>
                <a:latin typeface="+mn-lt"/>
                <a:ea typeface="+mn-ea"/>
                <a:cs typeface="+mn-cs"/>
              </a:defRPr>
            </a:lvl9pPr>
          </a:lstStyle>
          <a:p>
            <a:pPr marL="0" marR="0" lvl="0" indent="0" algn="ctr" defTabSz="957263" rtl="0" eaLnBrk="1" fontAlgn="base" latinLnBrk="0" hangingPunct="1">
              <a:lnSpc>
                <a:spcPct val="100000"/>
              </a:lnSpc>
              <a:spcBef>
                <a:spcPts val="600"/>
              </a:spcBef>
              <a:spcAft>
                <a:spcPts val="0"/>
              </a:spcAft>
              <a:buClrTx/>
              <a:buSzTx/>
              <a:buFont typeface="Arial" charset="0"/>
              <a:buNone/>
              <a:tabLst/>
              <a:defRPr/>
            </a:pPr>
            <a:endParaRPr kumimoji="0" lang="en-US" sz="2400" b="1" i="0" u="none" strike="noStrike" kern="1200" cap="none" spc="0" normalizeH="0" baseline="0" noProof="0" dirty="0">
              <a:ln>
                <a:noFill/>
              </a:ln>
              <a:solidFill>
                <a:srgbClr val="C0504D">
                  <a:lumMod val="50000"/>
                </a:srgbClr>
              </a:solidFill>
              <a:effectLst/>
              <a:uLnTx/>
              <a:uFillTx/>
              <a:latin typeface="Candara" pitchFamily="34" charset="0"/>
              <a:ea typeface="+mn-ea"/>
              <a:cs typeface="Times New Roman" pitchFamily="18" charset="0"/>
            </a:endParaRPr>
          </a:p>
          <a:p>
            <a:pPr marL="0" marR="0" lvl="0" indent="0" algn="ctr" defTabSz="957263" rtl="0" eaLnBrk="1" fontAlgn="base" latinLnBrk="0" hangingPunct="1">
              <a:lnSpc>
                <a:spcPct val="100000"/>
              </a:lnSpc>
              <a:spcBef>
                <a:spcPts val="600"/>
              </a:spcBef>
              <a:spcAft>
                <a:spcPts val="0"/>
              </a:spcAft>
              <a:buClrTx/>
              <a:buSzTx/>
              <a:buFont typeface="Arial" charset="0"/>
              <a:buNone/>
              <a:tabLst/>
              <a:defRPr/>
            </a:pPr>
            <a:r>
              <a:rPr kumimoji="0" lang="en-US" sz="2400" b="1" i="0" u="none" strike="noStrike" kern="1200" cap="none" spc="0" normalizeH="0" baseline="0" noProof="0" dirty="0">
                <a:ln>
                  <a:noFill/>
                </a:ln>
                <a:solidFill>
                  <a:srgbClr val="C0504D">
                    <a:lumMod val="50000"/>
                  </a:srgbClr>
                </a:solidFill>
                <a:effectLst/>
                <a:uLnTx/>
                <a:uFillTx/>
                <a:latin typeface="Candara" pitchFamily="34" charset="0"/>
                <a:ea typeface="+mn-ea"/>
                <a:cs typeface="Times New Roman" pitchFamily="18" charset="0"/>
              </a:rPr>
              <a:t>Account to be straight away classified as </a:t>
            </a:r>
            <a:r>
              <a:rPr kumimoji="0" lang="en-US" sz="2400" b="1" i="0" u="none" strike="noStrike" kern="1200" cap="none" spc="0" normalizeH="0" baseline="0" noProof="0" dirty="0">
                <a:ln>
                  <a:noFill/>
                </a:ln>
                <a:solidFill>
                  <a:srgbClr val="FF0000"/>
                </a:solidFill>
                <a:effectLst/>
                <a:uLnTx/>
                <a:uFillTx/>
                <a:latin typeface="Candara" pitchFamily="34" charset="0"/>
                <a:ea typeface="+mn-ea"/>
                <a:cs typeface="Times New Roman" pitchFamily="18" charset="0"/>
              </a:rPr>
              <a:t>“DOUBTFUL</a:t>
            </a:r>
            <a:endParaRPr kumimoji="0" lang="en-US" sz="2400" b="0" i="0" u="none" strike="noStrike" kern="1200" cap="none" spc="0" normalizeH="0" baseline="0" noProof="0" dirty="0">
              <a:ln>
                <a:noFill/>
              </a:ln>
              <a:solidFill>
                <a:srgbClr val="313131"/>
              </a:solidFill>
              <a:effectLst/>
              <a:uLnTx/>
              <a:uFillTx/>
              <a:latin typeface="Candara" pitchFamily="34" charset="0"/>
              <a:ea typeface="+mn-ea"/>
              <a:cs typeface="+mn-cs"/>
            </a:endParaRPr>
          </a:p>
        </p:txBody>
      </p:sp>
      <p:sp>
        <p:nvSpPr>
          <p:cNvPr id="16" name="Title 1">
            <a:extLst>
              <a:ext uri="{FF2B5EF4-FFF2-40B4-BE49-F238E27FC236}">
                <a16:creationId xmlns:a16="http://schemas.microsoft.com/office/drawing/2014/main" id="{69DDF3B6-C85E-42BA-97E4-640570379F14}"/>
              </a:ext>
            </a:extLst>
          </p:cNvPr>
          <p:cNvSpPr txBox="1">
            <a:spLocks/>
          </p:cNvSpPr>
          <p:nvPr/>
        </p:nvSpPr>
        <p:spPr>
          <a:xfrm>
            <a:off x="609600" y="71414"/>
            <a:ext cx="10972800" cy="885684"/>
          </a:xfrm>
          <a:prstGeom prst="rect">
            <a:avLst/>
          </a:prstGeom>
        </p:spPr>
        <p:txBody>
          <a:bodyPr>
            <a:normAutofit fontScale="77500" lnSpcReduction="20000"/>
          </a:bodyPr>
          <a:lstStyle>
            <a:lvl1pPr algn="l" defTabSz="914400" rtl="0" eaLnBrk="1" latinLnBrk="0" hangingPunct="1">
              <a:spcBef>
                <a:spcPct val="0"/>
              </a:spcBef>
              <a:buNone/>
              <a:defRPr sz="3200" kern="1200">
                <a:solidFill>
                  <a:schemeClr val="tx1"/>
                </a:solidFill>
                <a:latin typeface="Candara" panose="020E0502030303020204" pitchFamily="34" charset="0"/>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000" b="1" i="0" u="none" strike="noStrike" kern="1200" cap="none" spc="0" normalizeH="0" baseline="0" noProof="0" dirty="0">
                <a:ln>
                  <a:noFill/>
                </a:ln>
                <a:solidFill>
                  <a:srgbClr val="0070C0"/>
                </a:solidFill>
                <a:effectLst/>
                <a:uLnTx/>
                <a:uFillTx/>
                <a:latin typeface="Candara" panose="020E0502030303020204" pitchFamily="34" charset="0"/>
                <a:ea typeface="+mj-ea"/>
                <a:cs typeface="+mj-cs"/>
              </a:rPr>
              <a:t>Accelerated Classification to</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000" b="1" i="0" u="none" strike="noStrike" kern="1200" cap="none" spc="0" normalizeH="0" baseline="0" noProof="0" dirty="0">
                <a:ln>
                  <a:noFill/>
                </a:ln>
                <a:solidFill>
                  <a:srgbClr val="0070C0"/>
                </a:solidFill>
                <a:effectLst/>
                <a:uLnTx/>
                <a:uFillTx/>
                <a:latin typeface="Candara" panose="020E0502030303020204" pitchFamily="34" charset="0"/>
                <a:ea typeface="+mj-ea"/>
                <a:cs typeface="+mj-cs"/>
              </a:rPr>
              <a:t> Doubtful Category</a:t>
            </a:r>
          </a:p>
        </p:txBody>
      </p:sp>
      <p:sp>
        <p:nvSpPr>
          <p:cNvPr id="3" name="Arrow: Left-Right 2">
            <a:extLst>
              <a:ext uri="{FF2B5EF4-FFF2-40B4-BE49-F238E27FC236}">
                <a16:creationId xmlns:a16="http://schemas.microsoft.com/office/drawing/2014/main" id="{5FA25F0F-8474-443C-90A1-8DE16104A399}"/>
              </a:ext>
            </a:extLst>
          </p:cNvPr>
          <p:cNvSpPr/>
          <p:nvPr/>
        </p:nvSpPr>
        <p:spPr>
          <a:xfrm>
            <a:off x="4259870" y="3098009"/>
            <a:ext cx="3216734" cy="661981"/>
          </a:xfrm>
          <a:prstGeom prst="leftRightArrow">
            <a:avLst/>
          </a:prstGeom>
          <a:solidFill>
            <a:schemeClr val="bg1">
              <a:lumMod val="8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ircle(in)">
                                      <p:cBhvr>
                                        <p:cTn id="7" dur="500"/>
                                        <p:tgtEl>
                                          <p:spTgt spid="10"/>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circle(in)">
                                      <p:cBhvr>
                                        <p:cTn id="10" dur="500"/>
                                        <p:tgtEl>
                                          <p:spTgt spid="12"/>
                                        </p:tgtEl>
                                      </p:cBhvr>
                                    </p:animEffect>
                                  </p:childTnLst>
                                </p:cTn>
                              </p:par>
                              <p:par>
                                <p:cTn id="11" presetID="6" presetClass="entr" presetSubtype="16"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circle(in)">
                                      <p:cBhvr>
                                        <p:cTn id="13" dur="500"/>
                                        <p:tgtEl>
                                          <p:spTgt spid="14"/>
                                        </p:tgtEl>
                                      </p:cBhvr>
                                    </p:animEffect>
                                  </p:childTnLst>
                                </p:cTn>
                              </p:par>
                              <p:par>
                                <p:cTn id="14" presetID="6" presetClass="entr" presetSubtype="16" fill="hold" grpId="0" nodeType="with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circle(in)">
                                      <p:cBhvr>
                                        <p:cTn id="16" dur="500"/>
                                        <p:tgtEl>
                                          <p:spTgt spid="16"/>
                                        </p:tgtEl>
                                      </p:cBhvr>
                                    </p:animEffect>
                                  </p:childTnLst>
                                </p:cTn>
                              </p:par>
                              <p:par>
                                <p:cTn id="17" presetID="6" presetClass="entr" presetSubtype="16" fill="hold" grpId="0" nodeType="with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circle(in)">
                                      <p:cBhvr>
                                        <p:cTn id="1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animBg="1"/>
      <p:bldP spid="14" grpId="0" animBg="1"/>
      <p:bldP spid="16" grpId="0"/>
      <p:bldP spid="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25B269E-B493-4CBD-97BF-7470F4B717BF}"/>
              </a:ext>
            </a:extLst>
          </p:cNvPr>
          <p:cNvSpPr>
            <a:spLocks noGrp="1"/>
          </p:cNvSpPr>
          <p:nvPr>
            <p:ph type="sldNum" sz="quarter" idx="12"/>
          </p:nvPr>
        </p:nvSpPr>
        <p:spPr/>
        <p:txBody>
          <a:bodyPr/>
          <a:lstStyle/>
          <a:p>
            <a:fld id="{B6F15528-21DE-4FAA-801E-634DDDAF4B2B}" type="slidenum">
              <a:rPr lang="en-US" smtClean="0"/>
              <a:pPr/>
              <a:t>3</a:t>
            </a:fld>
            <a:endParaRPr lang="en-US" dirty="0"/>
          </a:p>
        </p:txBody>
      </p:sp>
      <p:sp>
        <p:nvSpPr>
          <p:cNvPr id="5" name="Title 1">
            <a:extLst>
              <a:ext uri="{FF2B5EF4-FFF2-40B4-BE49-F238E27FC236}">
                <a16:creationId xmlns:a16="http://schemas.microsoft.com/office/drawing/2014/main" id="{FA81460A-D098-49ED-9E15-AAF1309A168E}"/>
              </a:ext>
            </a:extLst>
          </p:cNvPr>
          <p:cNvSpPr txBox="1">
            <a:spLocks/>
          </p:cNvSpPr>
          <p:nvPr/>
        </p:nvSpPr>
        <p:spPr>
          <a:xfrm>
            <a:off x="228600" y="71413"/>
            <a:ext cx="11029990" cy="792892"/>
          </a:xfrm>
          <a:prstGeom prst="rect">
            <a:avLst/>
          </a:prstGeom>
        </p:spPr>
        <p:txBody>
          <a:bodyPr>
            <a:normAutofit/>
          </a:bodyPr>
          <a:lstStyle>
            <a:lvl1pPr algn="l" defTabSz="914400" rtl="0" eaLnBrk="1" latinLnBrk="0" hangingPunct="1">
              <a:spcBef>
                <a:spcPct val="0"/>
              </a:spcBef>
              <a:buNone/>
              <a:defRPr sz="3200" kern="1200">
                <a:solidFill>
                  <a:schemeClr val="tx1"/>
                </a:solidFill>
                <a:latin typeface="Candara" panose="020E0502030303020204" pitchFamily="34" charset="0"/>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4400" b="1" i="0" strike="noStrike" kern="1200" cap="none" spc="0" normalizeH="0" baseline="0" noProof="0" dirty="0">
                <a:ln>
                  <a:noFill/>
                </a:ln>
                <a:solidFill>
                  <a:schemeClr val="accent5">
                    <a:lumMod val="50000"/>
                  </a:schemeClr>
                </a:solidFill>
                <a:effectLst/>
                <a:uLnTx/>
                <a:uFillTx/>
                <a:latin typeface="Candara" panose="020E0502030303020204" pitchFamily="34" charset="0"/>
                <a:ea typeface="+mj-ea"/>
                <a:cs typeface="+mj-cs"/>
              </a:rPr>
              <a:t>AGENDA</a:t>
            </a:r>
            <a:endParaRPr kumimoji="0" lang="en-US" sz="5400" b="1" i="0" strike="noStrike" kern="1200" cap="none" spc="0" normalizeH="0" baseline="0" noProof="0" dirty="0">
              <a:ln>
                <a:noFill/>
              </a:ln>
              <a:solidFill>
                <a:schemeClr val="accent5">
                  <a:lumMod val="50000"/>
                </a:schemeClr>
              </a:solidFill>
              <a:effectLst/>
              <a:uLnTx/>
              <a:uFillTx/>
              <a:latin typeface="Candara" panose="020E0502030303020204" pitchFamily="34" charset="0"/>
              <a:ea typeface="+mj-ea"/>
              <a:cs typeface="+mj-cs"/>
            </a:endParaRPr>
          </a:p>
        </p:txBody>
      </p:sp>
      <p:sp>
        <p:nvSpPr>
          <p:cNvPr id="19" name="Rectangle 18">
            <a:extLst>
              <a:ext uri="{FF2B5EF4-FFF2-40B4-BE49-F238E27FC236}">
                <a16:creationId xmlns:a16="http://schemas.microsoft.com/office/drawing/2014/main" id="{DE4290D4-D144-22F0-7520-083793DF894C}"/>
              </a:ext>
            </a:extLst>
          </p:cNvPr>
          <p:cNvSpPr/>
          <p:nvPr/>
        </p:nvSpPr>
        <p:spPr>
          <a:xfrm>
            <a:off x="739302" y="1650460"/>
            <a:ext cx="3276600" cy="772886"/>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FF0000"/>
                </a:solidFill>
                <a:latin typeface="Cambria" panose="02040503050406030204" pitchFamily="18" charset="0"/>
                <a:ea typeface="Cambria" panose="02040503050406030204" pitchFamily="18" charset="0"/>
              </a:rPr>
              <a:t>1.</a:t>
            </a:r>
            <a:r>
              <a:rPr lang="en-US" sz="2800" b="1" dirty="0">
                <a:solidFill>
                  <a:schemeClr val="tx2">
                    <a:lumMod val="75000"/>
                  </a:schemeClr>
                </a:solidFill>
                <a:latin typeface="Cambria" panose="02040503050406030204" pitchFamily="18" charset="0"/>
                <a:ea typeface="Cambria" panose="02040503050406030204" pitchFamily="18" charset="0"/>
              </a:rPr>
              <a:t> Introduction</a:t>
            </a:r>
          </a:p>
        </p:txBody>
      </p:sp>
      <p:pic>
        <p:nvPicPr>
          <p:cNvPr id="1026" name="Picture 2" descr="Judging/Introduction - 2021.igem.org">
            <a:extLst>
              <a:ext uri="{FF2B5EF4-FFF2-40B4-BE49-F238E27FC236}">
                <a16:creationId xmlns:a16="http://schemas.microsoft.com/office/drawing/2014/main" id="{9D37608E-2C5A-BD34-3D4F-7E9699FA4D4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284628" y="1650460"/>
            <a:ext cx="1752600" cy="1752600"/>
          </a:xfrm>
          <a:prstGeom prst="rect">
            <a:avLst/>
          </a:prstGeom>
          <a:noFill/>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030" name="Picture 6" descr="How To Make a Plan in 5 Steps 🗺">
            <a:extLst>
              <a:ext uri="{FF2B5EF4-FFF2-40B4-BE49-F238E27FC236}">
                <a16:creationId xmlns:a16="http://schemas.microsoft.com/office/drawing/2014/main" id="{30FAFA0B-5C54-4A9D-CD9B-78A2D6A7D98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67167" y="4046614"/>
            <a:ext cx="1752600" cy="1752600"/>
          </a:xfrm>
          <a:prstGeom prst="rect">
            <a:avLst/>
          </a:prstGeom>
          <a:noFill/>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032" name="Picture 8" descr="13. Execute effectively and efficiently - The Will To Change">
            <a:extLst>
              <a:ext uri="{FF2B5EF4-FFF2-40B4-BE49-F238E27FC236}">
                <a16:creationId xmlns:a16="http://schemas.microsoft.com/office/drawing/2014/main" id="{ECF6FEF9-F2E5-293B-351D-4B6EDCE5F3C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53696" y="1650460"/>
            <a:ext cx="1722404" cy="1595408"/>
          </a:xfrm>
          <a:prstGeom prst="rect">
            <a:avLst/>
          </a:prstGeom>
          <a:noFill/>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7" name="Picture 2" descr="MultiBrief: Practical steps to take your leadership to new heights">
            <a:extLst>
              <a:ext uri="{FF2B5EF4-FFF2-40B4-BE49-F238E27FC236}">
                <a16:creationId xmlns:a16="http://schemas.microsoft.com/office/drawing/2014/main" id="{B0536D60-9DE2-C007-F3E3-AF63FA6385C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86122" y="4046614"/>
            <a:ext cx="1752600" cy="1722404"/>
          </a:xfrm>
          <a:prstGeom prst="rect">
            <a:avLst/>
          </a:prstGeom>
          <a:noFill/>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id="{F0DF0775-5564-76E3-7C7F-6DD140514D47}"/>
              </a:ext>
            </a:extLst>
          </p:cNvPr>
          <p:cNvSpPr/>
          <p:nvPr/>
        </p:nvSpPr>
        <p:spPr>
          <a:xfrm>
            <a:off x="8521885" y="1646938"/>
            <a:ext cx="3276600" cy="1595407"/>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FF0000"/>
                </a:solidFill>
                <a:latin typeface="Cambria" panose="02040503050406030204" pitchFamily="18" charset="0"/>
                <a:ea typeface="Cambria" panose="02040503050406030204" pitchFamily="18" charset="0"/>
              </a:rPr>
              <a:t>3.</a:t>
            </a:r>
            <a:r>
              <a:rPr lang="en-US" sz="2800" b="1" dirty="0">
                <a:solidFill>
                  <a:schemeClr val="tx2">
                    <a:lumMod val="75000"/>
                  </a:schemeClr>
                </a:solidFill>
                <a:latin typeface="Cambria" panose="02040503050406030204" pitchFamily="18" charset="0"/>
                <a:ea typeface="Cambria" panose="02040503050406030204" pitchFamily="18" charset="0"/>
              </a:rPr>
              <a:t> Case Studies relating to IRAC norms</a:t>
            </a:r>
          </a:p>
        </p:txBody>
      </p:sp>
      <p:sp>
        <p:nvSpPr>
          <p:cNvPr id="3" name="Rectangle 2">
            <a:extLst>
              <a:ext uri="{FF2B5EF4-FFF2-40B4-BE49-F238E27FC236}">
                <a16:creationId xmlns:a16="http://schemas.microsoft.com/office/drawing/2014/main" id="{BB1F297C-6C83-CD95-F81C-63FA28988EB2}"/>
              </a:ext>
            </a:extLst>
          </p:cNvPr>
          <p:cNvSpPr/>
          <p:nvPr/>
        </p:nvSpPr>
        <p:spPr>
          <a:xfrm>
            <a:off x="739302" y="3136106"/>
            <a:ext cx="3276600" cy="207143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FF0000"/>
                </a:solidFill>
                <a:latin typeface="Cambria" panose="02040503050406030204" pitchFamily="18" charset="0"/>
                <a:ea typeface="Cambria" panose="02040503050406030204" pitchFamily="18" charset="0"/>
              </a:rPr>
              <a:t>2.</a:t>
            </a:r>
            <a:r>
              <a:rPr lang="en-US" sz="2800" b="1" dirty="0">
                <a:solidFill>
                  <a:schemeClr val="tx2">
                    <a:lumMod val="75000"/>
                  </a:schemeClr>
                </a:solidFill>
                <a:latin typeface="Cambria" panose="02040503050406030204" pitchFamily="18" charset="0"/>
                <a:ea typeface="Cambria" panose="02040503050406030204" pitchFamily="18" charset="0"/>
              </a:rPr>
              <a:t> IRAC Norms (including Agricultural Advances)</a:t>
            </a:r>
          </a:p>
        </p:txBody>
      </p:sp>
    </p:spTree>
    <p:extLst>
      <p:ext uri="{BB962C8B-B14F-4D97-AF65-F5344CB8AC3E}">
        <p14:creationId xmlns:p14="http://schemas.microsoft.com/office/powerpoint/2010/main" val="3531394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randombar(horizontal)">
                                      <p:cBhvr>
                                        <p:cTn id="10" dur="500"/>
                                        <p:tgtEl>
                                          <p:spTgt spid="5"/>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randombar(horizontal)">
                                      <p:cBhvr>
                                        <p:cTn id="13" dur="500"/>
                                        <p:tgtEl>
                                          <p:spTgt spid="19"/>
                                        </p:tgtEl>
                                      </p:cBhvr>
                                    </p:animEffect>
                                  </p:childTnLst>
                                </p:cTn>
                              </p:par>
                              <p:par>
                                <p:cTn id="14" presetID="14" presetClass="entr" presetSubtype="10" fill="hold" nodeType="withEffect">
                                  <p:stCondLst>
                                    <p:cond delay="0"/>
                                  </p:stCondLst>
                                  <p:childTnLst>
                                    <p:set>
                                      <p:cBhvr>
                                        <p:cTn id="15" dur="1" fill="hold">
                                          <p:stCondLst>
                                            <p:cond delay="0"/>
                                          </p:stCondLst>
                                        </p:cTn>
                                        <p:tgtEl>
                                          <p:spTgt spid="1026"/>
                                        </p:tgtEl>
                                        <p:attrNameLst>
                                          <p:attrName>style.visibility</p:attrName>
                                        </p:attrNameLst>
                                      </p:cBhvr>
                                      <p:to>
                                        <p:strVal val="visible"/>
                                      </p:to>
                                    </p:set>
                                    <p:animEffect transition="in" filter="randombar(horizontal)">
                                      <p:cBhvr>
                                        <p:cTn id="16" dur="500"/>
                                        <p:tgtEl>
                                          <p:spTgt spid="1026"/>
                                        </p:tgtEl>
                                      </p:cBhvr>
                                    </p:animEffect>
                                  </p:childTnLst>
                                </p:cTn>
                              </p:par>
                              <p:par>
                                <p:cTn id="17" presetID="14" presetClass="entr" presetSubtype="10" fill="hold" nodeType="withEffect">
                                  <p:stCondLst>
                                    <p:cond delay="0"/>
                                  </p:stCondLst>
                                  <p:childTnLst>
                                    <p:set>
                                      <p:cBhvr>
                                        <p:cTn id="18" dur="1" fill="hold">
                                          <p:stCondLst>
                                            <p:cond delay="0"/>
                                          </p:stCondLst>
                                        </p:cTn>
                                        <p:tgtEl>
                                          <p:spTgt spid="1030"/>
                                        </p:tgtEl>
                                        <p:attrNameLst>
                                          <p:attrName>style.visibility</p:attrName>
                                        </p:attrNameLst>
                                      </p:cBhvr>
                                      <p:to>
                                        <p:strVal val="visible"/>
                                      </p:to>
                                    </p:set>
                                    <p:animEffect transition="in" filter="randombar(horizontal)">
                                      <p:cBhvr>
                                        <p:cTn id="19" dur="500"/>
                                        <p:tgtEl>
                                          <p:spTgt spid="1030"/>
                                        </p:tgtEl>
                                      </p:cBhvr>
                                    </p:animEffect>
                                  </p:childTnLst>
                                </p:cTn>
                              </p:par>
                              <p:par>
                                <p:cTn id="20" presetID="14" presetClass="entr" presetSubtype="10" fill="hold" nodeType="withEffect">
                                  <p:stCondLst>
                                    <p:cond delay="0"/>
                                  </p:stCondLst>
                                  <p:childTnLst>
                                    <p:set>
                                      <p:cBhvr>
                                        <p:cTn id="21" dur="1" fill="hold">
                                          <p:stCondLst>
                                            <p:cond delay="0"/>
                                          </p:stCondLst>
                                        </p:cTn>
                                        <p:tgtEl>
                                          <p:spTgt spid="1032"/>
                                        </p:tgtEl>
                                        <p:attrNameLst>
                                          <p:attrName>style.visibility</p:attrName>
                                        </p:attrNameLst>
                                      </p:cBhvr>
                                      <p:to>
                                        <p:strVal val="visible"/>
                                      </p:to>
                                    </p:set>
                                    <p:animEffect transition="in" filter="randombar(horizontal)">
                                      <p:cBhvr>
                                        <p:cTn id="22" dur="500"/>
                                        <p:tgtEl>
                                          <p:spTgt spid="1032"/>
                                        </p:tgtEl>
                                      </p:cBhvr>
                                    </p:animEffect>
                                  </p:childTnLst>
                                </p:cTn>
                              </p:par>
                              <p:par>
                                <p:cTn id="23" presetID="14" presetClass="entr" presetSubtype="10" fill="hold" nodeType="with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randombar(horizontal)">
                                      <p:cBhvr>
                                        <p:cTn id="25" dur="500"/>
                                        <p:tgtEl>
                                          <p:spTgt spid="7"/>
                                        </p:tgtEl>
                                      </p:cBhvr>
                                    </p:animEffect>
                                  </p:childTnLst>
                                </p:cTn>
                              </p:par>
                              <p:par>
                                <p:cTn id="26" presetID="14" presetClass="entr" presetSubtype="10" fill="hold" grpId="0" nodeType="with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randombar(horizontal)">
                                      <p:cBhvr>
                                        <p:cTn id="28" dur="500"/>
                                        <p:tgtEl>
                                          <p:spTgt spid="8"/>
                                        </p:tgtEl>
                                      </p:cBhvr>
                                    </p:animEffect>
                                  </p:childTnLst>
                                </p:cTn>
                              </p:par>
                              <p:par>
                                <p:cTn id="29" presetID="14" presetClass="entr" presetSubtype="10" fill="hold" grpId="0" nodeType="withEffect">
                                  <p:stCondLst>
                                    <p:cond delay="0"/>
                                  </p:stCondLst>
                                  <p:childTnLst>
                                    <p:set>
                                      <p:cBhvr>
                                        <p:cTn id="30" dur="1" fill="hold">
                                          <p:stCondLst>
                                            <p:cond delay="0"/>
                                          </p:stCondLst>
                                        </p:cTn>
                                        <p:tgtEl>
                                          <p:spTgt spid="3"/>
                                        </p:tgtEl>
                                        <p:attrNameLst>
                                          <p:attrName>style.visibility</p:attrName>
                                        </p:attrNameLst>
                                      </p:cBhvr>
                                      <p:to>
                                        <p:strVal val="visible"/>
                                      </p:to>
                                    </p:set>
                                    <p:animEffect transition="in" filter="randombar(horizontal)">
                                      <p:cBhvr>
                                        <p:cTn id="3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19" grpId="0" animBg="1"/>
      <p:bldP spid="8" grpId="0" animBg="1"/>
      <p:bldP spid="3" grpId="0" animBg="1"/>
    </p:bldLst>
  </p:timing>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 name="Slide Number Placeholder 17"/>
          <p:cNvSpPr txBox="1">
            <a:spLocks/>
          </p:cNvSpPr>
          <p:nvPr/>
        </p:nvSpPr>
        <p:spPr>
          <a:xfrm>
            <a:off x="11247783" y="6397793"/>
            <a:ext cx="609600" cy="304800"/>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0176C1F2-587E-42C9-B506-53C0D6E30F46}" type="slidenum">
              <a:rPr kumimoji="0" lang="en-US" sz="1600" b="1"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l" defTabSz="914400" rtl="0" eaLnBrk="1" fontAlgn="base" latinLnBrk="0" hangingPunct="1">
                <a:lnSpc>
                  <a:spcPct val="100000"/>
                </a:lnSpc>
                <a:spcBef>
                  <a:spcPct val="0"/>
                </a:spcBef>
                <a:spcAft>
                  <a:spcPct val="0"/>
                </a:spcAft>
                <a:buClrTx/>
                <a:buSzTx/>
                <a:buFontTx/>
                <a:buNone/>
                <a:tabLst/>
                <a:defRPr/>
              </a:pPr>
              <a:t>30</a:t>
            </a:fld>
            <a:endParaRPr kumimoji="0" lang="en-US" sz="1600" b="1" i="0" u="none" strike="noStrike" kern="1200" cap="none" spc="0" normalizeH="0" baseline="0" noProof="0" dirty="0">
              <a:ln>
                <a:noFill/>
              </a:ln>
              <a:solidFill>
                <a:srgbClr val="000000"/>
              </a:solidFill>
              <a:effectLst/>
              <a:uLnTx/>
              <a:uFillTx/>
              <a:latin typeface="Arial" pitchFamily="34" charset="0"/>
              <a:ea typeface="+mn-ea"/>
              <a:cs typeface="Arial" pitchFamily="34" charset="0"/>
            </a:endParaRPr>
          </a:p>
        </p:txBody>
      </p:sp>
      <p:sp>
        <p:nvSpPr>
          <p:cNvPr id="16" name="Title 1">
            <a:extLst>
              <a:ext uri="{FF2B5EF4-FFF2-40B4-BE49-F238E27FC236}">
                <a16:creationId xmlns:a16="http://schemas.microsoft.com/office/drawing/2014/main" id="{44645A2E-6C2C-4899-A5F6-CBB5DD057269}"/>
              </a:ext>
            </a:extLst>
          </p:cNvPr>
          <p:cNvSpPr txBox="1">
            <a:spLocks/>
          </p:cNvSpPr>
          <p:nvPr/>
        </p:nvSpPr>
        <p:spPr>
          <a:xfrm>
            <a:off x="664986" y="71414"/>
            <a:ext cx="10972800" cy="961884"/>
          </a:xfrm>
          <a:prstGeom prst="rect">
            <a:avLst/>
          </a:prstGeom>
        </p:spPr>
        <p:txBody>
          <a:bodyPr>
            <a:normAutofit fontScale="85000" lnSpcReduction="20000"/>
          </a:bodyPr>
          <a:lstStyle>
            <a:lvl1pPr algn="l" defTabSz="914400" rtl="0" eaLnBrk="1" latinLnBrk="0" hangingPunct="1">
              <a:spcBef>
                <a:spcPct val="0"/>
              </a:spcBef>
              <a:buNone/>
              <a:defRPr sz="3200" kern="1200">
                <a:solidFill>
                  <a:schemeClr val="tx1"/>
                </a:solidFill>
                <a:latin typeface="Candara" panose="020E0502030303020204" pitchFamily="34" charset="0"/>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000" b="1" i="0" u="none" strike="noStrike" kern="1200" cap="none" spc="0" normalizeH="0" baseline="0" noProof="0" dirty="0">
                <a:ln>
                  <a:noFill/>
                </a:ln>
                <a:solidFill>
                  <a:srgbClr val="0070C0"/>
                </a:solidFill>
                <a:effectLst/>
                <a:uLnTx/>
                <a:uFillTx/>
                <a:latin typeface="Candara" panose="020E0502030303020204" pitchFamily="34" charset="0"/>
                <a:ea typeface="+mj-ea"/>
                <a:cs typeface="+mj-cs"/>
              </a:rPr>
              <a:t>Accelerated Classification to </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000" b="1" i="0" u="none" strike="noStrike" kern="1200" cap="none" spc="0" normalizeH="0" baseline="0" noProof="0" dirty="0">
                <a:ln>
                  <a:noFill/>
                </a:ln>
                <a:solidFill>
                  <a:srgbClr val="0070C0"/>
                </a:solidFill>
                <a:effectLst/>
                <a:uLnTx/>
                <a:uFillTx/>
                <a:latin typeface="Candara" panose="020E0502030303020204" pitchFamily="34" charset="0"/>
                <a:ea typeface="+mj-ea"/>
                <a:cs typeface="+mj-cs"/>
              </a:rPr>
              <a:t>Loss Category</a:t>
            </a:r>
          </a:p>
        </p:txBody>
      </p:sp>
      <p:sp>
        <p:nvSpPr>
          <p:cNvPr id="17" name="Text Placeholder 5">
            <a:extLst>
              <a:ext uri="{FF2B5EF4-FFF2-40B4-BE49-F238E27FC236}">
                <a16:creationId xmlns:a16="http://schemas.microsoft.com/office/drawing/2014/main" id="{77187DA9-95E0-4F29-9C87-A89D81D670B4}"/>
              </a:ext>
            </a:extLst>
          </p:cNvPr>
          <p:cNvSpPr txBox="1">
            <a:spLocks/>
          </p:cNvSpPr>
          <p:nvPr/>
        </p:nvSpPr>
        <p:spPr>
          <a:xfrm>
            <a:off x="7590183" y="1981200"/>
            <a:ext cx="3962400" cy="3096518"/>
          </a:xfrm>
          <a:prstGeom prst="rect">
            <a:avLst/>
          </a:prstGeom>
          <a:solidFill>
            <a:srgbClr val="F3FEFF"/>
          </a:solidFill>
          <a:ln w="12700">
            <a:noFill/>
          </a:ln>
          <a:effectLst>
            <a:outerShdw blurRad="50800" dist="38100" dir="2700000" algn="tl" rotWithShape="0">
              <a:prstClr val="black">
                <a:alpha val="40000"/>
              </a:prstClr>
            </a:outerShdw>
          </a:effectLst>
        </p:spPr>
        <p:txBody>
          <a:bodyPr wrap="square" lIns="91440" tIns="36000" rIns="36000" bIns="36000"/>
          <a:lstStyle>
            <a:lvl1pPr marL="0" indent="0" algn="l" defTabSz="957263" rtl="0" eaLnBrk="1" fontAlgn="base" hangingPunct="1">
              <a:lnSpc>
                <a:spcPct val="100000"/>
              </a:lnSpc>
              <a:spcBef>
                <a:spcPts val="400"/>
              </a:spcBef>
              <a:spcAft>
                <a:spcPts val="0"/>
              </a:spcAft>
              <a:buFont typeface="Arial" charset="0"/>
              <a:defRPr lang="en-US" sz="1400" kern="1200">
                <a:solidFill>
                  <a:schemeClr val="tx2"/>
                </a:solidFill>
                <a:latin typeface="+mn-lt"/>
                <a:ea typeface="+mn-ea"/>
                <a:cs typeface="+mn-cs"/>
              </a:defRPr>
            </a:lvl1pPr>
            <a:lvl2pPr marL="180000" indent="-180000" algn="l" defTabSz="957263" rtl="0" eaLnBrk="1" fontAlgn="base" hangingPunct="1">
              <a:lnSpc>
                <a:spcPct val="100000"/>
              </a:lnSpc>
              <a:spcBef>
                <a:spcPts val="400"/>
              </a:spcBef>
              <a:spcAft>
                <a:spcPts val="0"/>
              </a:spcAft>
              <a:buFont typeface="Arial" charset="0"/>
              <a:buChar char="•"/>
              <a:defRPr lang="en-US" sz="1400" kern="1200">
                <a:solidFill>
                  <a:schemeClr val="tx2"/>
                </a:solidFill>
                <a:latin typeface="+mn-lt"/>
                <a:ea typeface="+mj-ea"/>
                <a:cs typeface="+mj-cs"/>
              </a:defRPr>
            </a:lvl2pPr>
            <a:lvl3pPr marL="360000" indent="-180000" algn="l" defTabSz="957263" rtl="0" eaLnBrk="1" fontAlgn="base" hangingPunct="1">
              <a:lnSpc>
                <a:spcPct val="100000"/>
              </a:lnSpc>
              <a:spcBef>
                <a:spcPts val="400"/>
              </a:spcBef>
              <a:spcAft>
                <a:spcPts val="0"/>
              </a:spcAft>
              <a:buFont typeface="Arial" charset="0"/>
              <a:buChar char="‒"/>
              <a:defRPr lang="en-US" sz="1200" kern="1200">
                <a:solidFill>
                  <a:schemeClr val="tx2"/>
                </a:solidFill>
                <a:latin typeface="+mn-lt"/>
                <a:ea typeface="+mj-ea"/>
                <a:cs typeface="+mj-cs"/>
              </a:defRPr>
            </a:lvl3pPr>
            <a:lvl4pPr marL="540000" indent="-180000" algn="l" defTabSz="957263" rtl="0" eaLnBrk="1" fontAlgn="base" hangingPunct="1">
              <a:lnSpc>
                <a:spcPct val="100000"/>
              </a:lnSpc>
              <a:spcBef>
                <a:spcPts val="400"/>
              </a:spcBef>
              <a:spcAft>
                <a:spcPts val="0"/>
              </a:spcAft>
              <a:buFont typeface="Arial" charset="0"/>
              <a:buChar char="•"/>
              <a:defRPr lang="en-US" sz="1200" kern="1200">
                <a:solidFill>
                  <a:schemeClr val="tx2"/>
                </a:solidFill>
                <a:latin typeface="+mn-lt"/>
                <a:ea typeface="+mj-ea"/>
                <a:cs typeface="+mj-cs"/>
              </a:defRPr>
            </a:lvl4pPr>
            <a:lvl5pPr marL="720000" indent="-179388" algn="l" defTabSz="957263" rtl="0" eaLnBrk="1" fontAlgn="base" hangingPunct="1">
              <a:lnSpc>
                <a:spcPct val="100000"/>
              </a:lnSpc>
              <a:spcBef>
                <a:spcPts val="400"/>
              </a:spcBef>
              <a:spcAft>
                <a:spcPts val="0"/>
              </a:spcAft>
              <a:buFont typeface="Arial" charset="0"/>
              <a:buChar char="‒"/>
              <a:defRPr lang="en-GB" sz="1200" kern="1200">
                <a:solidFill>
                  <a:schemeClr val="tx2"/>
                </a:solidFill>
                <a:latin typeface="+mn-lt"/>
                <a:ea typeface="+mj-ea"/>
                <a:cs typeface="+mj-cs"/>
              </a:defRPr>
            </a:lvl5pPr>
            <a:lvl6pPr marL="900000" indent="-180000" algn="l" defTabSz="859512" rtl="0" eaLnBrk="1" latinLnBrk="0" hangingPunct="1">
              <a:lnSpc>
                <a:spcPct val="100000"/>
              </a:lnSpc>
              <a:spcBef>
                <a:spcPts val="400"/>
              </a:spcBef>
              <a:spcAft>
                <a:spcPts val="0"/>
              </a:spcAft>
              <a:buFont typeface="Arial" pitchFamily="34" charset="0"/>
              <a:buChar char="•"/>
              <a:defRPr sz="1200" kern="1200" baseline="0">
                <a:solidFill>
                  <a:schemeClr val="accent1"/>
                </a:solidFill>
                <a:latin typeface="+mn-lt"/>
                <a:ea typeface="+mn-ea"/>
                <a:cs typeface="+mn-cs"/>
              </a:defRPr>
            </a:lvl6pPr>
            <a:lvl7pPr marL="1080000" indent="-180000" algn="l" defTabSz="859512" rtl="0" eaLnBrk="1" latinLnBrk="0" hangingPunct="1">
              <a:lnSpc>
                <a:spcPct val="100000"/>
              </a:lnSpc>
              <a:spcBef>
                <a:spcPts val="400"/>
              </a:spcBef>
              <a:spcAft>
                <a:spcPts val="0"/>
              </a:spcAft>
              <a:buFont typeface="Arial" pitchFamily="34" charset="0"/>
              <a:buChar char="‒"/>
              <a:defRPr sz="1200" kern="1200">
                <a:solidFill>
                  <a:schemeClr val="accent1"/>
                </a:solidFill>
                <a:latin typeface="+mn-lt"/>
                <a:ea typeface="+mn-ea"/>
                <a:cs typeface="+mn-cs"/>
              </a:defRPr>
            </a:lvl7pPr>
            <a:lvl8pPr marL="1260000" indent="-180000" algn="l" defTabSz="859512" rtl="0" eaLnBrk="1" latinLnBrk="0" hangingPunct="1">
              <a:lnSpc>
                <a:spcPct val="100000"/>
              </a:lnSpc>
              <a:spcBef>
                <a:spcPts val="400"/>
              </a:spcBef>
              <a:spcAft>
                <a:spcPts val="0"/>
              </a:spcAft>
              <a:buFont typeface="Arial" pitchFamily="34" charset="0"/>
              <a:buChar char="•"/>
              <a:defRPr sz="1200" kern="1200">
                <a:solidFill>
                  <a:schemeClr val="accent1"/>
                </a:solidFill>
                <a:latin typeface="+mn-lt"/>
                <a:ea typeface="+mn-ea"/>
                <a:cs typeface="+mn-cs"/>
              </a:defRPr>
            </a:lvl8pPr>
            <a:lvl9pPr marL="1440000" indent="-180000" algn="l" defTabSz="859512" rtl="0" eaLnBrk="1" latinLnBrk="0" hangingPunct="1">
              <a:lnSpc>
                <a:spcPct val="100000"/>
              </a:lnSpc>
              <a:spcBef>
                <a:spcPts val="400"/>
              </a:spcBef>
              <a:spcAft>
                <a:spcPts val="0"/>
              </a:spcAft>
              <a:buFont typeface="Arial" pitchFamily="34" charset="0"/>
              <a:buChar char="‒"/>
              <a:defRPr sz="1200" kern="1200">
                <a:solidFill>
                  <a:schemeClr val="accent1"/>
                </a:solidFill>
                <a:latin typeface="+mn-lt"/>
                <a:ea typeface="+mn-ea"/>
                <a:cs typeface="+mn-cs"/>
              </a:defRPr>
            </a:lvl9pPr>
          </a:lstStyle>
          <a:p>
            <a:pPr marL="0" marR="0" lvl="0" indent="0" algn="ctr" defTabSz="957263" rtl="0" eaLnBrk="1" fontAlgn="base" latinLnBrk="0" hangingPunct="1">
              <a:lnSpc>
                <a:spcPct val="90000"/>
              </a:lnSpc>
              <a:spcBef>
                <a:spcPts val="400"/>
              </a:spcBef>
              <a:spcAft>
                <a:spcPts val="0"/>
              </a:spcAft>
              <a:buClrTx/>
              <a:buSzTx/>
              <a:buFont typeface="Arial" charset="0"/>
              <a:buNone/>
              <a:tabLst/>
              <a:defRPr/>
            </a:pPr>
            <a:endParaRPr kumimoji="0" lang="en-US" sz="3600" b="1" i="0" u="none" strike="noStrike" kern="1200" cap="none" spc="0" normalizeH="0" baseline="0" noProof="0" dirty="0">
              <a:ln>
                <a:noFill/>
              </a:ln>
              <a:solidFill>
                <a:srgbClr val="002060"/>
              </a:solidFill>
              <a:effectLst/>
              <a:uLnTx/>
              <a:uFillTx/>
              <a:latin typeface="Candara" pitchFamily="34" charset="0"/>
              <a:ea typeface="+mn-ea"/>
              <a:cs typeface="Times New Roman" pitchFamily="18" charset="0"/>
            </a:endParaRPr>
          </a:p>
          <a:p>
            <a:pPr marL="0" marR="0" lvl="0" indent="0" algn="ctr" defTabSz="957263" rtl="0" eaLnBrk="1" fontAlgn="base" latinLnBrk="0" hangingPunct="1">
              <a:lnSpc>
                <a:spcPct val="90000"/>
              </a:lnSpc>
              <a:spcBef>
                <a:spcPts val="400"/>
              </a:spcBef>
              <a:spcAft>
                <a:spcPts val="0"/>
              </a:spcAft>
              <a:buClrTx/>
              <a:buSzTx/>
              <a:buFont typeface="Arial" charset="0"/>
              <a:buNone/>
              <a:tabLst/>
              <a:defRPr/>
            </a:pPr>
            <a:r>
              <a:rPr kumimoji="0" lang="en-US" sz="3000" b="1" i="0" u="none" strike="noStrike" kern="1200" cap="none" spc="0" normalizeH="0" baseline="0" noProof="0" dirty="0">
                <a:ln>
                  <a:noFill/>
                </a:ln>
                <a:solidFill>
                  <a:srgbClr val="FF3300"/>
                </a:solidFill>
                <a:effectLst/>
                <a:uLnTx/>
                <a:uFillTx/>
                <a:latin typeface="Candara" pitchFamily="34" charset="0"/>
                <a:ea typeface="+mn-ea"/>
                <a:cs typeface="Times New Roman" pitchFamily="18" charset="0"/>
              </a:rPr>
              <a:t>If </a:t>
            </a:r>
            <a:r>
              <a:rPr kumimoji="0" lang="en-US" sz="3000" b="1" i="0" u="none" strike="noStrike" kern="1200" cap="none" spc="0" normalizeH="0" baseline="0" noProof="0" dirty="0" err="1">
                <a:ln>
                  <a:noFill/>
                </a:ln>
                <a:solidFill>
                  <a:srgbClr val="FF3300"/>
                </a:solidFill>
                <a:effectLst/>
                <a:uLnTx/>
                <a:uFillTx/>
                <a:latin typeface="Candara" pitchFamily="34" charset="0"/>
                <a:ea typeface="+mn-ea"/>
                <a:cs typeface="Times New Roman" pitchFamily="18" charset="0"/>
              </a:rPr>
              <a:t>Realisable</a:t>
            </a:r>
            <a:r>
              <a:rPr kumimoji="0" lang="en-US" sz="3000" b="1" i="0" u="none" strike="noStrike" kern="1200" cap="none" spc="0" normalizeH="0" baseline="0" noProof="0" dirty="0">
                <a:ln>
                  <a:noFill/>
                </a:ln>
                <a:solidFill>
                  <a:srgbClr val="FF3300"/>
                </a:solidFill>
                <a:effectLst/>
                <a:uLnTx/>
                <a:uFillTx/>
                <a:latin typeface="Candara" pitchFamily="34" charset="0"/>
                <a:ea typeface="+mn-ea"/>
                <a:cs typeface="Times New Roman" pitchFamily="18" charset="0"/>
              </a:rPr>
              <a:t> value of security</a:t>
            </a:r>
            <a:r>
              <a:rPr kumimoji="0" lang="en-US" sz="3000" b="1" i="0" u="none" strike="noStrike" kern="1200" cap="none" spc="0" normalizeH="0" baseline="0" noProof="0" dirty="0">
                <a:ln>
                  <a:noFill/>
                </a:ln>
                <a:solidFill>
                  <a:srgbClr val="1F497D"/>
                </a:solidFill>
                <a:effectLst/>
                <a:uLnTx/>
                <a:uFillTx/>
                <a:latin typeface="Candara" pitchFamily="34" charset="0"/>
                <a:ea typeface="+mn-ea"/>
                <a:cs typeface="Times New Roman" pitchFamily="18" charset="0"/>
              </a:rPr>
              <a:t>, </a:t>
            </a:r>
            <a:r>
              <a:rPr kumimoji="0" lang="en-US" sz="3000" b="1" i="0" u="none" strike="noStrike" kern="1200" cap="none" spc="0" normalizeH="0" baseline="0" noProof="0" dirty="0">
                <a:ln>
                  <a:noFill/>
                </a:ln>
                <a:solidFill>
                  <a:srgbClr val="002060"/>
                </a:solidFill>
                <a:effectLst/>
                <a:uLnTx/>
                <a:uFillTx/>
                <a:latin typeface="Candara" pitchFamily="34" charset="0"/>
                <a:ea typeface="+mn-ea"/>
                <a:cs typeface="Times New Roman" pitchFamily="18" charset="0"/>
              </a:rPr>
              <a:t>as assessed by the bank/ approved valuers/ RBI is </a:t>
            </a:r>
            <a:r>
              <a:rPr kumimoji="0" lang="en-US" sz="3000" b="1" i="0" u="none" strike="noStrike" kern="1200" cap="none" spc="0" normalizeH="0" baseline="0" noProof="0" dirty="0">
                <a:ln>
                  <a:noFill/>
                </a:ln>
                <a:solidFill>
                  <a:srgbClr val="FF3300"/>
                </a:solidFill>
                <a:effectLst/>
                <a:uLnTx/>
                <a:uFillTx/>
                <a:latin typeface="Candara" pitchFamily="34" charset="0"/>
                <a:ea typeface="+mn-ea"/>
                <a:cs typeface="Times New Roman" pitchFamily="18" charset="0"/>
              </a:rPr>
              <a:t>less than 10% of the o/s balance</a:t>
            </a:r>
          </a:p>
        </p:txBody>
      </p:sp>
      <p:sp>
        <p:nvSpPr>
          <p:cNvPr id="18" name="Text Placeholder 5">
            <a:extLst>
              <a:ext uri="{FF2B5EF4-FFF2-40B4-BE49-F238E27FC236}">
                <a16:creationId xmlns:a16="http://schemas.microsoft.com/office/drawing/2014/main" id="{09174BD7-1A4E-4669-A992-0DF0628658B7}"/>
              </a:ext>
            </a:extLst>
          </p:cNvPr>
          <p:cNvSpPr txBox="1">
            <a:spLocks/>
          </p:cNvSpPr>
          <p:nvPr/>
        </p:nvSpPr>
        <p:spPr>
          <a:xfrm>
            <a:off x="638482" y="2445569"/>
            <a:ext cx="3507809" cy="1966859"/>
          </a:xfrm>
          <a:prstGeom prst="rect">
            <a:avLst/>
          </a:prstGeom>
          <a:solidFill>
            <a:srgbClr val="F3FEFF"/>
          </a:solidFill>
          <a:ln w="12700">
            <a:noFill/>
          </a:ln>
          <a:effectLst>
            <a:outerShdw blurRad="50800" dist="38100" dir="2700000" algn="tl" rotWithShape="0">
              <a:prstClr val="black">
                <a:alpha val="40000"/>
              </a:prstClr>
            </a:outerShdw>
          </a:effectLst>
        </p:spPr>
        <p:txBody>
          <a:bodyPr wrap="square" lIns="91440" tIns="36000" rIns="36000" bIns="36000"/>
          <a:lstStyle>
            <a:lvl1pPr marL="0" indent="0" algn="l" defTabSz="957263" rtl="0" eaLnBrk="1" fontAlgn="base" hangingPunct="1">
              <a:lnSpc>
                <a:spcPct val="100000"/>
              </a:lnSpc>
              <a:spcBef>
                <a:spcPts val="400"/>
              </a:spcBef>
              <a:spcAft>
                <a:spcPts val="0"/>
              </a:spcAft>
              <a:buFont typeface="Arial" charset="0"/>
              <a:defRPr lang="en-US" sz="1400" kern="1200">
                <a:solidFill>
                  <a:schemeClr val="tx2"/>
                </a:solidFill>
                <a:latin typeface="+mn-lt"/>
                <a:ea typeface="+mn-ea"/>
                <a:cs typeface="+mn-cs"/>
              </a:defRPr>
            </a:lvl1pPr>
            <a:lvl2pPr marL="180000" indent="-180000" algn="l" defTabSz="957263" rtl="0" eaLnBrk="1" fontAlgn="base" hangingPunct="1">
              <a:lnSpc>
                <a:spcPct val="100000"/>
              </a:lnSpc>
              <a:spcBef>
                <a:spcPts val="400"/>
              </a:spcBef>
              <a:spcAft>
                <a:spcPts val="0"/>
              </a:spcAft>
              <a:buFont typeface="Arial" charset="0"/>
              <a:buChar char="•"/>
              <a:defRPr lang="en-US" sz="1400" kern="1200">
                <a:solidFill>
                  <a:schemeClr val="tx2"/>
                </a:solidFill>
                <a:latin typeface="+mn-lt"/>
                <a:ea typeface="+mj-ea"/>
                <a:cs typeface="+mj-cs"/>
              </a:defRPr>
            </a:lvl2pPr>
            <a:lvl3pPr marL="360000" indent="-180000" algn="l" defTabSz="957263" rtl="0" eaLnBrk="1" fontAlgn="base" hangingPunct="1">
              <a:lnSpc>
                <a:spcPct val="100000"/>
              </a:lnSpc>
              <a:spcBef>
                <a:spcPts val="400"/>
              </a:spcBef>
              <a:spcAft>
                <a:spcPts val="0"/>
              </a:spcAft>
              <a:buFont typeface="Arial" charset="0"/>
              <a:buChar char="‒"/>
              <a:defRPr lang="en-US" sz="1200" kern="1200">
                <a:solidFill>
                  <a:schemeClr val="tx2"/>
                </a:solidFill>
                <a:latin typeface="+mn-lt"/>
                <a:ea typeface="+mj-ea"/>
                <a:cs typeface="+mj-cs"/>
              </a:defRPr>
            </a:lvl3pPr>
            <a:lvl4pPr marL="540000" indent="-180000" algn="l" defTabSz="957263" rtl="0" eaLnBrk="1" fontAlgn="base" hangingPunct="1">
              <a:lnSpc>
                <a:spcPct val="100000"/>
              </a:lnSpc>
              <a:spcBef>
                <a:spcPts val="400"/>
              </a:spcBef>
              <a:spcAft>
                <a:spcPts val="0"/>
              </a:spcAft>
              <a:buFont typeface="Arial" charset="0"/>
              <a:buChar char="•"/>
              <a:defRPr lang="en-US" sz="1200" kern="1200">
                <a:solidFill>
                  <a:schemeClr val="tx2"/>
                </a:solidFill>
                <a:latin typeface="+mn-lt"/>
                <a:ea typeface="+mj-ea"/>
                <a:cs typeface="+mj-cs"/>
              </a:defRPr>
            </a:lvl4pPr>
            <a:lvl5pPr marL="720000" indent="-179388" algn="l" defTabSz="957263" rtl="0" eaLnBrk="1" fontAlgn="base" hangingPunct="1">
              <a:lnSpc>
                <a:spcPct val="100000"/>
              </a:lnSpc>
              <a:spcBef>
                <a:spcPts val="400"/>
              </a:spcBef>
              <a:spcAft>
                <a:spcPts val="0"/>
              </a:spcAft>
              <a:buFont typeface="Arial" charset="0"/>
              <a:buChar char="‒"/>
              <a:defRPr lang="en-GB" sz="1200" kern="1200">
                <a:solidFill>
                  <a:schemeClr val="tx2"/>
                </a:solidFill>
                <a:latin typeface="+mn-lt"/>
                <a:ea typeface="+mj-ea"/>
                <a:cs typeface="+mj-cs"/>
              </a:defRPr>
            </a:lvl5pPr>
            <a:lvl6pPr marL="900000" indent="-180000" algn="l" defTabSz="859512" rtl="0" eaLnBrk="1" latinLnBrk="0" hangingPunct="1">
              <a:lnSpc>
                <a:spcPct val="100000"/>
              </a:lnSpc>
              <a:spcBef>
                <a:spcPts val="400"/>
              </a:spcBef>
              <a:spcAft>
                <a:spcPts val="0"/>
              </a:spcAft>
              <a:buFont typeface="Arial" pitchFamily="34" charset="0"/>
              <a:buChar char="•"/>
              <a:defRPr sz="1200" kern="1200" baseline="0">
                <a:solidFill>
                  <a:schemeClr val="accent1"/>
                </a:solidFill>
                <a:latin typeface="+mn-lt"/>
                <a:ea typeface="+mn-ea"/>
                <a:cs typeface="+mn-cs"/>
              </a:defRPr>
            </a:lvl6pPr>
            <a:lvl7pPr marL="1080000" indent="-180000" algn="l" defTabSz="859512" rtl="0" eaLnBrk="1" latinLnBrk="0" hangingPunct="1">
              <a:lnSpc>
                <a:spcPct val="100000"/>
              </a:lnSpc>
              <a:spcBef>
                <a:spcPts val="400"/>
              </a:spcBef>
              <a:spcAft>
                <a:spcPts val="0"/>
              </a:spcAft>
              <a:buFont typeface="Arial" pitchFamily="34" charset="0"/>
              <a:buChar char="‒"/>
              <a:defRPr sz="1200" kern="1200">
                <a:solidFill>
                  <a:schemeClr val="accent1"/>
                </a:solidFill>
                <a:latin typeface="+mn-lt"/>
                <a:ea typeface="+mn-ea"/>
                <a:cs typeface="+mn-cs"/>
              </a:defRPr>
            </a:lvl7pPr>
            <a:lvl8pPr marL="1260000" indent="-180000" algn="l" defTabSz="859512" rtl="0" eaLnBrk="1" latinLnBrk="0" hangingPunct="1">
              <a:lnSpc>
                <a:spcPct val="100000"/>
              </a:lnSpc>
              <a:spcBef>
                <a:spcPts val="400"/>
              </a:spcBef>
              <a:spcAft>
                <a:spcPts val="0"/>
              </a:spcAft>
              <a:buFont typeface="Arial" pitchFamily="34" charset="0"/>
              <a:buChar char="•"/>
              <a:defRPr sz="1200" kern="1200">
                <a:solidFill>
                  <a:schemeClr val="accent1"/>
                </a:solidFill>
                <a:latin typeface="+mn-lt"/>
                <a:ea typeface="+mn-ea"/>
                <a:cs typeface="+mn-cs"/>
              </a:defRPr>
            </a:lvl8pPr>
            <a:lvl9pPr marL="1440000" indent="-180000" algn="l" defTabSz="859512" rtl="0" eaLnBrk="1" latinLnBrk="0" hangingPunct="1">
              <a:lnSpc>
                <a:spcPct val="100000"/>
              </a:lnSpc>
              <a:spcBef>
                <a:spcPts val="400"/>
              </a:spcBef>
              <a:spcAft>
                <a:spcPts val="0"/>
              </a:spcAft>
              <a:buFont typeface="Arial" pitchFamily="34" charset="0"/>
              <a:buChar char="‒"/>
              <a:defRPr sz="1200" kern="1200">
                <a:solidFill>
                  <a:schemeClr val="accent1"/>
                </a:solidFill>
                <a:latin typeface="+mn-lt"/>
                <a:ea typeface="+mn-ea"/>
                <a:cs typeface="+mn-cs"/>
              </a:defRPr>
            </a:lvl9pPr>
          </a:lstStyle>
          <a:p>
            <a:pPr marL="0" marR="0" lvl="0" indent="0" algn="ctr" defTabSz="957263" rtl="0" eaLnBrk="1" fontAlgn="base" latinLnBrk="0" hangingPunct="1">
              <a:lnSpc>
                <a:spcPct val="100000"/>
              </a:lnSpc>
              <a:spcBef>
                <a:spcPts val="600"/>
              </a:spcBef>
              <a:spcAft>
                <a:spcPts val="0"/>
              </a:spcAft>
              <a:buClrTx/>
              <a:buSzTx/>
              <a:buFont typeface="Arial" charset="0"/>
              <a:buNone/>
              <a:tabLst/>
              <a:defRPr/>
            </a:pPr>
            <a:endParaRPr kumimoji="0" lang="en-US" sz="2400" b="1" i="0" u="none" strike="noStrike" kern="1200" cap="none" spc="0" normalizeH="0" baseline="0" noProof="0" dirty="0">
              <a:ln>
                <a:noFill/>
              </a:ln>
              <a:solidFill>
                <a:srgbClr val="C0504D">
                  <a:lumMod val="50000"/>
                </a:srgbClr>
              </a:solidFill>
              <a:effectLst/>
              <a:uLnTx/>
              <a:uFillTx/>
              <a:latin typeface="Candara" pitchFamily="34" charset="0"/>
              <a:ea typeface="+mn-ea"/>
              <a:cs typeface="Times New Roman" pitchFamily="18" charset="0"/>
            </a:endParaRPr>
          </a:p>
          <a:p>
            <a:pPr marL="0" marR="0" lvl="0" indent="0" algn="ctr" defTabSz="957263" rtl="0" eaLnBrk="1" fontAlgn="base" latinLnBrk="0" hangingPunct="1">
              <a:lnSpc>
                <a:spcPct val="100000"/>
              </a:lnSpc>
              <a:spcBef>
                <a:spcPts val="600"/>
              </a:spcBef>
              <a:spcAft>
                <a:spcPts val="0"/>
              </a:spcAft>
              <a:buClrTx/>
              <a:buSzTx/>
              <a:buFont typeface="Arial" charset="0"/>
              <a:buNone/>
              <a:tabLst/>
              <a:defRPr/>
            </a:pPr>
            <a:r>
              <a:rPr kumimoji="0" lang="en-US" sz="2400" b="1" i="0" u="none" strike="noStrike" kern="1200" cap="none" spc="0" normalizeH="0" baseline="0" noProof="0" dirty="0">
                <a:ln>
                  <a:noFill/>
                </a:ln>
                <a:solidFill>
                  <a:srgbClr val="C0504D">
                    <a:lumMod val="50000"/>
                  </a:srgbClr>
                </a:solidFill>
                <a:effectLst/>
                <a:uLnTx/>
                <a:uFillTx/>
                <a:latin typeface="Candara" pitchFamily="34" charset="0"/>
                <a:ea typeface="+mn-ea"/>
                <a:cs typeface="Times New Roman" pitchFamily="18" charset="0"/>
              </a:rPr>
              <a:t>Account to be straight away classified as </a:t>
            </a:r>
            <a:r>
              <a:rPr kumimoji="0" lang="en-US" sz="2400" b="1" i="0" u="none" strike="noStrike" kern="1200" cap="none" spc="0" normalizeH="0" baseline="0" noProof="0" dirty="0">
                <a:ln>
                  <a:noFill/>
                </a:ln>
                <a:solidFill>
                  <a:srgbClr val="FF0000"/>
                </a:solidFill>
                <a:effectLst/>
                <a:uLnTx/>
                <a:uFillTx/>
                <a:latin typeface="Candara" pitchFamily="34" charset="0"/>
                <a:ea typeface="+mn-ea"/>
                <a:cs typeface="Times New Roman" pitchFamily="18" charset="0"/>
              </a:rPr>
              <a:t>“LOSS ASSET"</a:t>
            </a:r>
            <a:endParaRPr kumimoji="0" lang="en-US" sz="2400" b="0" i="0" u="none" strike="noStrike" kern="1200" cap="none" spc="0" normalizeH="0" baseline="0" noProof="0" dirty="0">
              <a:ln>
                <a:noFill/>
              </a:ln>
              <a:solidFill>
                <a:srgbClr val="313131"/>
              </a:solidFill>
              <a:effectLst/>
              <a:uLnTx/>
              <a:uFillTx/>
              <a:latin typeface="Candara" pitchFamily="34" charset="0"/>
              <a:ea typeface="+mn-ea"/>
              <a:cs typeface="+mn-cs"/>
            </a:endParaRPr>
          </a:p>
        </p:txBody>
      </p:sp>
      <p:sp>
        <p:nvSpPr>
          <p:cNvPr id="19" name="Arrow: Left-Right 18">
            <a:extLst>
              <a:ext uri="{FF2B5EF4-FFF2-40B4-BE49-F238E27FC236}">
                <a16:creationId xmlns:a16="http://schemas.microsoft.com/office/drawing/2014/main" id="{F62E42D5-3473-4187-B0BB-8896E712E918}"/>
              </a:ext>
            </a:extLst>
          </p:cNvPr>
          <p:cNvSpPr/>
          <p:nvPr/>
        </p:nvSpPr>
        <p:spPr>
          <a:xfrm>
            <a:off x="4259870" y="3098007"/>
            <a:ext cx="3216734" cy="661981"/>
          </a:xfrm>
          <a:prstGeom prst="leftRightArrow">
            <a:avLst/>
          </a:prstGeom>
          <a:solidFill>
            <a:schemeClr val="bg1">
              <a:lumMod val="8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heel(1)">
                                      <p:cBhvr>
                                        <p:cTn id="7" dur="500"/>
                                        <p:tgtEl>
                                          <p:spTgt spid="10"/>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wheel(1)">
                                      <p:cBhvr>
                                        <p:cTn id="10" dur="500"/>
                                        <p:tgtEl>
                                          <p:spTgt spid="16"/>
                                        </p:tgtEl>
                                      </p:cBhvr>
                                    </p:animEffect>
                                  </p:childTnLst>
                                </p:cTn>
                              </p:par>
                              <p:par>
                                <p:cTn id="11" presetID="21" presetClass="entr" presetSubtype="1" fill="hold" grpId="0" nodeType="with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wheel(1)">
                                      <p:cBhvr>
                                        <p:cTn id="13" dur="500"/>
                                        <p:tgtEl>
                                          <p:spTgt spid="17"/>
                                        </p:tgtEl>
                                      </p:cBhvr>
                                    </p:animEffect>
                                  </p:childTnLst>
                                </p:cTn>
                              </p:par>
                              <p:par>
                                <p:cTn id="14" presetID="21" presetClass="entr" presetSubtype="1" fill="hold" grpId="0" nodeType="with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wheel(1)">
                                      <p:cBhvr>
                                        <p:cTn id="16" dur="500"/>
                                        <p:tgtEl>
                                          <p:spTgt spid="18"/>
                                        </p:tgtEl>
                                      </p:cBhvr>
                                    </p:animEffect>
                                  </p:childTnLst>
                                </p:cTn>
                              </p:par>
                              <p:par>
                                <p:cTn id="17" presetID="21" presetClass="entr" presetSubtype="1" fill="hold" grpId="0" nodeType="with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wheel(1)">
                                      <p:cBhvr>
                                        <p:cTn id="19"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6" grpId="0"/>
      <p:bldP spid="17" grpId="0" animBg="1"/>
      <p:bldP spid="18" grpId="0" animBg="1"/>
      <p:bldP spid="19"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CC1D26-A9BD-4BDE-BDD9-08EDBAE96860}" type="slidenum">
              <a:rPr kumimoji="0" lang="en-GB" sz="800" b="0" i="0" u="none" strike="noStrike" kern="1200" cap="none" spc="0" normalizeH="0" baseline="0" noProof="0" smtClean="0">
                <a:ln>
                  <a:noFill/>
                </a:ln>
                <a:solidFill>
                  <a:srgbClr val="8C8C8C"/>
                </a:solidFill>
                <a:effectLst/>
                <a:uLnTx/>
                <a:uFillTx/>
                <a:latin typeface="Candara" panose="020E0502030303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GB" sz="800" b="0" i="0" u="none" strike="noStrike" kern="1200" cap="none" spc="0" normalizeH="0" baseline="0" noProof="0" dirty="0">
              <a:ln>
                <a:noFill/>
              </a:ln>
              <a:solidFill>
                <a:srgbClr val="8C8C8C"/>
              </a:solidFill>
              <a:effectLst/>
              <a:uLnTx/>
              <a:uFillTx/>
              <a:latin typeface="Candara" panose="020E0502030303020204" pitchFamily="34" charset="0"/>
              <a:ea typeface="+mn-ea"/>
              <a:cs typeface="+mn-cs"/>
            </a:endParaRPr>
          </a:p>
        </p:txBody>
      </p:sp>
      <p:sp>
        <p:nvSpPr>
          <p:cNvPr id="10" name="Freeform 3"/>
          <p:cNvSpPr>
            <a:spLocks/>
          </p:cNvSpPr>
          <p:nvPr/>
        </p:nvSpPr>
        <p:spPr bwMode="blackWhite">
          <a:xfrm>
            <a:off x="3193091" y="5194846"/>
            <a:ext cx="561975" cy="836883"/>
          </a:xfrm>
          <a:custGeom>
            <a:avLst/>
            <a:gdLst>
              <a:gd name="T0" fmla="*/ 0 w 321"/>
              <a:gd name="T1" fmla="*/ 2147483647 h 241"/>
              <a:gd name="T2" fmla="*/ 2147483647 w 321"/>
              <a:gd name="T3" fmla="*/ 2147483647 h 241"/>
              <a:gd name="T4" fmla="*/ 2147483647 w 321"/>
              <a:gd name="T5" fmla="*/ 0 h 241"/>
              <a:gd name="T6" fmla="*/ 0 w 321"/>
              <a:gd name="T7" fmla="*/ 2147483647 h 241"/>
              <a:gd name="T8" fmla="*/ 0 60000 65536"/>
              <a:gd name="T9" fmla="*/ 0 60000 65536"/>
              <a:gd name="T10" fmla="*/ 0 60000 65536"/>
              <a:gd name="T11" fmla="*/ 0 60000 65536"/>
              <a:gd name="T12" fmla="*/ 0 w 321"/>
              <a:gd name="T13" fmla="*/ 0 h 241"/>
              <a:gd name="T14" fmla="*/ 321 w 321"/>
              <a:gd name="T15" fmla="*/ 241 h 241"/>
            </a:gdLst>
            <a:ahLst/>
            <a:cxnLst>
              <a:cxn ang="T8">
                <a:pos x="T0" y="T1"/>
              </a:cxn>
              <a:cxn ang="T9">
                <a:pos x="T2" y="T3"/>
              </a:cxn>
              <a:cxn ang="T10">
                <a:pos x="T4" y="T5"/>
              </a:cxn>
              <a:cxn ang="T11">
                <a:pos x="T6" y="T7"/>
              </a:cxn>
            </a:cxnLst>
            <a:rect l="T12" t="T13" r="T14" b="T15"/>
            <a:pathLst>
              <a:path w="321" h="241">
                <a:moveTo>
                  <a:pt x="0" y="240"/>
                </a:moveTo>
                <a:lnTo>
                  <a:pt x="320" y="240"/>
                </a:lnTo>
                <a:lnTo>
                  <a:pt x="160" y="0"/>
                </a:lnTo>
                <a:lnTo>
                  <a:pt x="0" y="240"/>
                </a:lnTo>
              </a:path>
            </a:pathLst>
          </a:custGeom>
          <a:solidFill>
            <a:schemeClr val="bg1">
              <a:lumMod val="50000"/>
            </a:schemeClr>
          </a:solidFill>
          <a:ln w="12700" cap="rnd">
            <a:noFill/>
            <a:round/>
            <a:headEnd/>
            <a:tailEnd/>
          </a:ln>
        </p:spPr>
        <p:txBody>
          <a:bodyPr lIns="36000" tIns="36000" rIns="36000" bIns="3600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1" name="Freeform 4"/>
          <p:cNvSpPr>
            <a:spLocks/>
          </p:cNvSpPr>
          <p:nvPr/>
        </p:nvSpPr>
        <p:spPr bwMode="blackWhite">
          <a:xfrm>
            <a:off x="716910" y="4426870"/>
            <a:ext cx="5370103" cy="1359160"/>
          </a:xfrm>
          <a:custGeom>
            <a:avLst/>
            <a:gdLst>
              <a:gd name="T0" fmla="*/ 2147483647 w 2599"/>
              <a:gd name="T1" fmla="*/ 0 h 704"/>
              <a:gd name="T2" fmla="*/ 0 w 2599"/>
              <a:gd name="T3" fmla="*/ 2147483647 h 704"/>
              <a:gd name="T4" fmla="*/ 2147483647 w 2599"/>
              <a:gd name="T5" fmla="*/ 2147483647 h 704"/>
              <a:gd name="T6" fmla="*/ 2147483647 w 2599"/>
              <a:gd name="T7" fmla="*/ 2147483647 h 704"/>
              <a:gd name="T8" fmla="*/ 2147483647 w 2599"/>
              <a:gd name="T9" fmla="*/ 0 h 704"/>
              <a:gd name="T10" fmla="*/ 0 60000 65536"/>
              <a:gd name="T11" fmla="*/ 0 60000 65536"/>
              <a:gd name="T12" fmla="*/ 0 60000 65536"/>
              <a:gd name="T13" fmla="*/ 0 60000 65536"/>
              <a:gd name="T14" fmla="*/ 0 60000 65536"/>
              <a:gd name="T15" fmla="*/ 0 w 2599"/>
              <a:gd name="T16" fmla="*/ 0 h 704"/>
              <a:gd name="T17" fmla="*/ 2599 w 2599"/>
              <a:gd name="T18" fmla="*/ 704 h 704"/>
            </a:gdLst>
            <a:ahLst/>
            <a:cxnLst>
              <a:cxn ang="T10">
                <a:pos x="T0" y="T1"/>
              </a:cxn>
              <a:cxn ang="T11">
                <a:pos x="T2" y="T3"/>
              </a:cxn>
              <a:cxn ang="T12">
                <a:pos x="T4" y="T5"/>
              </a:cxn>
              <a:cxn ang="T13">
                <a:pos x="T6" y="T7"/>
              </a:cxn>
              <a:cxn ang="T14">
                <a:pos x="T8" y="T9"/>
              </a:cxn>
            </a:cxnLst>
            <a:rect l="T15" t="T16" r="T17" b="T18"/>
            <a:pathLst>
              <a:path w="2599" h="704">
                <a:moveTo>
                  <a:pt x="16" y="0"/>
                </a:moveTo>
                <a:lnTo>
                  <a:pt x="0" y="72"/>
                </a:lnTo>
                <a:lnTo>
                  <a:pt x="2582" y="703"/>
                </a:lnTo>
                <a:lnTo>
                  <a:pt x="2598" y="631"/>
                </a:lnTo>
                <a:lnTo>
                  <a:pt x="16" y="0"/>
                </a:lnTo>
              </a:path>
            </a:pathLst>
          </a:custGeom>
          <a:solidFill>
            <a:schemeClr val="bg1">
              <a:lumMod val="50000"/>
            </a:schemeClr>
          </a:solidFill>
          <a:ln w="12700" cap="rnd">
            <a:noFill/>
            <a:round/>
            <a:headEnd/>
            <a:tailEnd/>
          </a:ln>
        </p:spPr>
        <p:txBody>
          <a:bodyPr lIns="36000" tIns="36000" rIns="36000" bIns="3600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3" name="Arc 6"/>
          <p:cNvSpPr>
            <a:spLocks/>
          </p:cNvSpPr>
          <p:nvPr/>
        </p:nvSpPr>
        <p:spPr bwMode="blackWhite">
          <a:xfrm rot="18480939">
            <a:off x="874938" y="2788223"/>
            <a:ext cx="1810099" cy="1732354"/>
          </a:xfrm>
          <a:custGeom>
            <a:avLst/>
            <a:gdLst>
              <a:gd name="T0" fmla="*/ 0 w 20759"/>
              <a:gd name="T1" fmla="*/ 2147483647 h 20020"/>
              <a:gd name="T2" fmla="*/ 2147483647 w 20759"/>
              <a:gd name="T3" fmla="*/ 0 h 20020"/>
              <a:gd name="T4" fmla="*/ 2147483647 w 20759"/>
              <a:gd name="T5" fmla="*/ 2147483647 h 20020"/>
              <a:gd name="T6" fmla="*/ 0 60000 65536"/>
              <a:gd name="T7" fmla="*/ 0 60000 65536"/>
              <a:gd name="T8" fmla="*/ 0 60000 65536"/>
              <a:gd name="T9" fmla="*/ 0 w 20759"/>
              <a:gd name="T10" fmla="*/ 0 h 20020"/>
              <a:gd name="T11" fmla="*/ 20759 w 20759"/>
              <a:gd name="T12" fmla="*/ 20020 h 20020"/>
            </a:gdLst>
            <a:ahLst/>
            <a:cxnLst>
              <a:cxn ang="T6">
                <a:pos x="T0" y="T1"/>
              </a:cxn>
              <a:cxn ang="T7">
                <a:pos x="T2" y="T3"/>
              </a:cxn>
              <a:cxn ang="T8">
                <a:pos x="T4" y="T5"/>
              </a:cxn>
            </a:cxnLst>
            <a:rect l="T9" t="T10" r="T11" b="T12"/>
            <a:pathLst>
              <a:path w="20759" h="20020" fill="none" extrusionOk="0">
                <a:moveTo>
                  <a:pt x="0" y="14051"/>
                </a:moveTo>
                <a:cubicBezTo>
                  <a:pt x="1834" y="7672"/>
                  <a:pt x="6499" y="2491"/>
                  <a:pt x="12650" y="-1"/>
                </a:cubicBezTo>
              </a:path>
              <a:path w="20759" h="20020" stroke="0" extrusionOk="0">
                <a:moveTo>
                  <a:pt x="0" y="14051"/>
                </a:moveTo>
                <a:cubicBezTo>
                  <a:pt x="1834" y="7672"/>
                  <a:pt x="6499" y="2491"/>
                  <a:pt x="12650" y="-1"/>
                </a:cubicBezTo>
                <a:lnTo>
                  <a:pt x="20759" y="20020"/>
                </a:lnTo>
                <a:close/>
              </a:path>
            </a:pathLst>
          </a:custGeom>
          <a:noFill/>
          <a:ln w="28575" cap="rnd">
            <a:solidFill>
              <a:srgbClr val="8C8C8C"/>
            </a:solidFill>
            <a:prstDash val="sysDot"/>
            <a:round/>
            <a:headEnd type="none" w="sm" len="sm"/>
            <a:tailEnd type="none" w="sm" len="sm"/>
          </a:ln>
        </p:spPr>
        <p:txBody>
          <a:bodyPr wrap="none" lIns="36000" tIns="36000" rIns="36000" bIns="3600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Calibri"/>
              <a:ea typeface="+mn-ea"/>
              <a:cs typeface="+mn-cs"/>
            </a:endParaRPr>
          </a:p>
        </p:txBody>
      </p:sp>
      <p:sp>
        <p:nvSpPr>
          <p:cNvPr id="822279" name="Oval 7"/>
          <p:cNvSpPr>
            <a:spLocks noChangeArrowheads="1"/>
          </p:cNvSpPr>
          <p:nvPr/>
        </p:nvSpPr>
        <p:spPr bwMode="blackWhite">
          <a:xfrm>
            <a:off x="6285491" y="5110306"/>
            <a:ext cx="338138" cy="355600"/>
          </a:xfrm>
          <a:prstGeom prst="ellipse">
            <a:avLst/>
          </a:prstGeom>
          <a:gradFill flip="none" rotWithShape="1">
            <a:gsLst>
              <a:gs pos="0">
                <a:srgbClr val="99CCFF">
                  <a:shade val="30000"/>
                  <a:satMod val="115000"/>
                </a:srgbClr>
              </a:gs>
              <a:gs pos="50000">
                <a:srgbClr val="99CCFF">
                  <a:shade val="67500"/>
                  <a:satMod val="115000"/>
                </a:srgbClr>
              </a:gs>
              <a:gs pos="100000">
                <a:srgbClr val="99CCFF">
                  <a:shade val="100000"/>
                  <a:satMod val="115000"/>
                </a:srgbClr>
              </a:gs>
            </a:gsLst>
            <a:path path="circle">
              <a:fillToRect l="100000" b="100000"/>
            </a:path>
            <a:tileRect t="-100000" r="-100000"/>
          </a:gradFill>
          <a:ln w="12700">
            <a:solidFill>
              <a:schemeClr val="bg1"/>
            </a:solidFill>
            <a:round/>
            <a:headEnd/>
            <a:tailEnd/>
          </a:ln>
        </p:spPr>
        <p:txBody>
          <a:bodyPr wrap="none" lIns="36000" tIns="36000" rIns="36000" bIns="3600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black"/>
              </a:solidFill>
              <a:effectLst/>
              <a:uLnTx/>
              <a:uFillTx/>
              <a:latin typeface="Calibri"/>
              <a:ea typeface="+mn-ea"/>
              <a:cs typeface="+mn-cs"/>
            </a:endParaRPr>
          </a:p>
        </p:txBody>
      </p:sp>
      <p:sp>
        <p:nvSpPr>
          <p:cNvPr id="822280" name="Rectangle 8"/>
          <p:cNvSpPr>
            <a:spLocks noChangeArrowheads="1"/>
          </p:cNvSpPr>
          <p:nvPr/>
        </p:nvSpPr>
        <p:spPr bwMode="auto">
          <a:xfrm>
            <a:off x="1580972" y="1186691"/>
            <a:ext cx="3786214" cy="1710074"/>
          </a:xfrm>
          <a:prstGeom prst="rect">
            <a:avLst/>
          </a:prstGeom>
          <a:noFill/>
          <a:ln w="9525">
            <a:noFill/>
            <a:miter lim="800000"/>
            <a:headEnd/>
            <a:tailEnd/>
          </a:ln>
          <a:effectLst/>
        </p:spPr>
        <p:txBody>
          <a:bodyPr wrap="square" lIns="36000" tIns="36000" rIns="36000" bIns="36000">
            <a:spAutoFit/>
          </a:bodyPr>
          <a:lstStyle/>
          <a:p>
            <a:pPr marL="0" marR="0" lvl="0" indent="0" algn="ctr" defTabSz="787400" rtl="0" eaLnBrk="1" fontAlgn="auto" latinLnBrk="0" hangingPunct="1">
              <a:lnSpc>
                <a:spcPct val="95000"/>
              </a:lnSpc>
              <a:spcBef>
                <a:spcPct val="80000"/>
              </a:spcBef>
              <a:spcAft>
                <a:spcPts val="0"/>
              </a:spcAft>
              <a:buClr>
                <a:prstClr val="black"/>
              </a:buClr>
              <a:buSzTx/>
              <a:buFontTx/>
              <a:buNone/>
              <a:tabLst/>
              <a:defRPr/>
            </a:pPr>
            <a:r>
              <a:rPr kumimoji="0" lang="en-US" sz="2800" b="1" i="0" u="none" strike="noStrike" kern="1200" cap="none" spc="0" normalizeH="0" baseline="0" noProof="0" dirty="0">
                <a:ln>
                  <a:noFill/>
                </a:ln>
                <a:solidFill>
                  <a:srgbClr val="006600"/>
                </a:solidFill>
                <a:effectLst/>
                <a:uLnTx/>
                <a:uFillTx/>
                <a:latin typeface="Candara" pitchFamily="34" charset="0"/>
                <a:ea typeface="+mn-ea"/>
                <a:cs typeface="Tahoma" pitchFamily="34" charset="0"/>
              </a:rPr>
              <a:t>Look out for “Debits” in advances debited in some other account </a:t>
            </a:r>
            <a:r>
              <a:rPr kumimoji="0" lang="en-US" sz="2800" b="1" i="0" u="none" strike="noStrike" kern="1200" cap="none" spc="0" normalizeH="0" baseline="0" noProof="0" dirty="0">
                <a:ln>
                  <a:noFill/>
                </a:ln>
                <a:solidFill>
                  <a:srgbClr val="1F497D">
                    <a:lumMod val="75000"/>
                  </a:srgbClr>
                </a:solidFill>
                <a:effectLst/>
                <a:uLnTx/>
                <a:uFillTx/>
                <a:latin typeface="Candara" pitchFamily="34" charset="0"/>
                <a:ea typeface="+mn-ea"/>
                <a:cs typeface="Tahoma" pitchFamily="34" charset="0"/>
              </a:rPr>
              <a:t>(to avoid irregularity)</a:t>
            </a:r>
          </a:p>
        </p:txBody>
      </p:sp>
      <p:sp>
        <p:nvSpPr>
          <p:cNvPr id="16" name="Rectangle 15"/>
          <p:cNvSpPr/>
          <p:nvPr/>
        </p:nvSpPr>
        <p:spPr>
          <a:xfrm>
            <a:off x="6592203" y="3554104"/>
            <a:ext cx="5093242" cy="2923877"/>
          </a:xfrm>
          <a:prstGeom prst="rect">
            <a:avLst/>
          </a:prstGeom>
          <a:ln>
            <a:noFill/>
          </a:ln>
          <a:effectLst/>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2060"/>
                </a:solidFill>
                <a:effectLst/>
                <a:uLnTx/>
                <a:uFillTx/>
                <a:latin typeface="Candara" pitchFamily="34" charset="0"/>
                <a:ea typeface="+mn-ea"/>
                <a:cs typeface="Tahoma" pitchFamily="34" charset="0"/>
              </a:rPr>
              <a:t>Review </a:t>
            </a:r>
            <a:r>
              <a:rPr kumimoji="0" lang="en-US" sz="3200" b="1" i="0" u="none" strike="noStrike" kern="1200" cap="none" spc="0" normalizeH="0" baseline="0" noProof="0" dirty="0">
                <a:ln>
                  <a:noFill/>
                </a:ln>
                <a:solidFill>
                  <a:srgbClr val="4F81BD">
                    <a:lumMod val="75000"/>
                  </a:srgbClr>
                </a:solidFill>
                <a:effectLst/>
                <a:uLnTx/>
                <a:uFillTx/>
                <a:latin typeface="Candara" pitchFamily="34" charset="0"/>
                <a:ea typeface="+mn-ea"/>
                <a:cs typeface="Tahoma" pitchFamily="34" charset="0"/>
              </a:rPr>
              <a:t>Devolved LC’s/ invoked BG accounts</a:t>
            </a:r>
            <a:r>
              <a:rPr kumimoji="0" lang="en-US" sz="2800" b="1" i="0" u="none" strike="noStrike" kern="1200" cap="none" spc="0" normalizeH="0" baseline="0" noProof="0" dirty="0">
                <a:ln>
                  <a:noFill/>
                </a:ln>
                <a:solidFill>
                  <a:srgbClr val="4F81BD">
                    <a:lumMod val="75000"/>
                  </a:srgbClr>
                </a:solidFill>
                <a:effectLst/>
                <a:uLnTx/>
                <a:uFillTx/>
                <a:latin typeface="Candara" pitchFamily="34" charset="0"/>
                <a:ea typeface="+mn-ea"/>
                <a:cs typeface="Tahoma" pitchFamily="34" charset="0"/>
              </a:rPr>
              <a:t>- </a:t>
            </a:r>
            <a:r>
              <a:rPr kumimoji="0" lang="en-US" sz="2800" b="1" i="0" u="none" strike="noStrike" kern="1200" cap="none" spc="0" normalizeH="0" baseline="0" noProof="0" dirty="0">
                <a:ln>
                  <a:noFill/>
                </a:ln>
                <a:solidFill>
                  <a:srgbClr val="E3391D"/>
                </a:solidFill>
                <a:effectLst/>
                <a:uLnTx/>
                <a:uFillTx/>
                <a:latin typeface="Candara" pitchFamily="34" charset="0"/>
                <a:ea typeface="+mn-ea"/>
                <a:cs typeface="Tahoma" pitchFamily="34" charset="0"/>
              </a:rPr>
              <a:t>Ensure that they are </a:t>
            </a:r>
            <a:r>
              <a:rPr kumimoji="0" lang="en-US" sz="2800" b="1" i="0" u="none" strike="noStrike" kern="1200" cap="none" spc="0" normalizeH="0" baseline="0" noProof="0" dirty="0">
                <a:ln>
                  <a:noFill/>
                </a:ln>
                <a:solidFill>
                  <a:srgbClr val="0070C0"/>
                </a:solidFill>
                <a:effectLst/>
                <a:uLnTx/>
                <a:uFillTx/>
                <a:latin typeface="Candara" pitchFamily="34" charset="0"/>
                <a:ea typeface="+mn-ea"/>
                <a:cs typeface="Tahoma" pitchFamily="34" charset="0"/>
              </a:rPr>
              <a:t>parked in the principal operating account and </a:t>
            </a:r>
            <a:r>
              <a:rPr kumimoji="0" lang="en-US" sz="2800" b="1" i="0" u="none" strike="noStrike" kern="1200" cap="none" spc="0" normalizeH="0" baseline="0" noProof="0" dirty="0">
                <a:ln>
                  <a:noFill/>
                </a:ln>
                <a:solidFill>
                  <a:srgbClr val="E3391D"/>
                </a:solidFill>
                <a:effectLst/>
                <a:uLnTx/>
                <a:uFillTx/>
                <a:latin typeface="Candara" pitchFamily="34" charset="0"/>
                <a:ea typeface="+mn-ea"/>
                <a:cs typeface="Tahoma" pitchFamily="34" charset="0"/>
              </a:rPr>
              <a:t>NOT in a separate account- </a:t>
            </a:r>
            <a:r>
              <a:rPr kumimoji="0" lang="en-US" sz="3200" b="1" i="0" u="none" strike="noStrike" kern="1200" cap="none" spc="0" normalizeH="0" baseline="0" noProof="0" dirty="0">
                <a:ln>
                  <a:noFill/>
                </a:ln>
                <a:solidFill>
                  <a:srgbClr val="4F81BD">
                    <a:lumMod val="75000"/>
                  </a:srgbClr>
                </a:solidFill>
                <a:effectLst/>
                <a:uLnTx/>
                <a:uFillTx/>
                <a:latin typeface="Candara" pitchFamily="34" charset="0"/>
                <a:ea typeface="+mn-ea"/>
                <a:cs typeface="Tahoma" pitchFamily="34" charset="0"/>
              </a:rPr>
              <a:t>Potential NPA!!</a:t>
            </a:r>
            <a:endParaRPr kumimoji="0" lang="en-US" sz="2800" b="1" i="0" u="none" strike="noStrike" kern="1200" cap="none" spc="0" normalizeH="0" baseline="0" noProof="0" dirty="0">
              <a:ln>
                <a:noFill/>
              </a:ln>
              <a:solidFill>
                <a:srgbClr val="4F81BD">
                  <a:lumMod val="75000"/>
                </a:srgbClr>
              </a:solidFill>
              <a:effectLst/>
              <a:uLnTx/>
              <a:uFillTx/>
              <a:latin typeface="Candara" pitchFamily="34" charset="0"/>
              <a:ea typeface="+mn-ea"/>
              <a:cs typeface="Tahoma" pitchFamily="34" charset="0"/>
            </a:endParaRPr>
          </a:p>
        </p:txBody>
      </p:sp>
      <p:sp>
        <p:nvSpPr>
          <p:cNvPr id="17" name="Oval 7"/>
          <p:cNvSpPr>
            <a:spLocks noChangeArrowheads="1"/>
          </p:cNvSpPr>
          <p:nvPr/>
        </p:nvSpPr>
        <p:spPr bwMode="blackWhite">
          <a:xfrm>
            <a:off x="1143000" y="2570982"/>
            <a:ext cx="338138" cy="355600"/>
          </a:xfrm>
          <a:prstGeom prst="ellipse">
            <a:avLst/>
          </a:prstGeom>
          <a:gradFill flip="none" rotWithShape="1">
            <a:gsLst>
              <a:gs pos="0">
                <a:srgbClr val="99CCFF">
                  <a:shade val="30000"/>
                  <a:satMod val="115000"/>
                </a:srgbClr>
              </a:gs>
              <a:gs pos="50000">
                <a:srgbClr val="99CCFF">
                  <a:shade val="67500"/>
                  <a:satMod val="115000"/>
                </a:srgbClr>
              </a:gs>
              <a:gs pos="100000">
                <a:srgbClr val="99CCFF">
                  <a:shade val="100000"/>
                  <a:satMod val="115000"/>
                </a:srgbClr>
              </a:gs>
            </a:gsLst>
            <a:path path="circle">
              <a:fillToRect l="100000" b="100000"/>
            </a:path>
            <a:tileRect t="-100000" r="-100000"/>
          </a:gradFill>
          <a:ln w="12700">
            <a:solidFill>
              <a:schemeClr val="bg1"/>
            </a:solidFill>
            <a:round/>
            <a:headEnd/>
            <a:tailEnd/>
          </a:ln>
        </p:spPr>
        <p:txBody>
          <a:bodyPr wrap="none" lIns="36000" tIns="36000" rIns="36000" bIns="3600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black"/>
              </a:solidFill>
              <a:effectLst/>
              <a:uLnTx/>
              <a:uFillTx/>
              <a:latin typeface="Calibri"/>
              <a:ea typeface="+mn-ea"/>
              <a:cs typeface="+mn-cs"/>
            </a:endParaRPr>
          </a:p>
        </p:txBody>
      </p:sp>
      <p:sp>
        <p:nvSpPr>
          <p:cNvPr id="12" name="Title 1">
            <a:extLst>
              <a:ext uri="{FF2B5EF4-FFF2-40B4-BE49-F238E27FC236}">
                <a16:creationId xmlns:a16="http://schemas.microsoft.com/office/drawing/2014/main" id="{499BCE41-B77C-4A30-A818-533A66A01CFA}"/>
              </a:ext>
            </a:extLst>
          </p:cNvPr>
          <p:cNvSpPr txBox="1">
            <a:spLocks/>
          </p:cNvSpPr>
          <p:nvPr/>
        </p:nvSpPr>
        <p:spPr>
          <a:xfrm>
            <a:off x="722052" y="179120"/>
            <a:ext cx="10972800" cy="728497"/>
          </a:xfrm>
          <a:prstGeom prst="rect">
            <a:avLst/>
          </a:prstGeom>
        </p:spPr>
        <p:txBody>
          <a:bodyPr>
            <a:normAutofit/>
          </a:bodyPr>
          <a:lstStyle>
            <a:lvl1pPr algn="l" defTabSz="914400" rtl="0" eaLnBrk="1" latinLnBrk="0" hangingPunct="1">
              <a:spcBef>
                <a:spcPct val="0"/>
              </a:spcBef>
              <a:buNone/>
              <a:defRPr sz="3200" kern="1200">
                <a:solidFill>
                  <a:schemeClr val="tx1"/>
                </a:solidFill>
                <a:latin typeface="Candara" panose="020E0502030303020204" pitchFamily="34" charset="0"/>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000" b="1" i="0" u="none" strike="noStrike" kern="1200" cap="none" spc="0" normalizeH="0" baseline="0" noProof="0" dirty="0">
                <a:ln>
                  <a:noFill/>
                </a:ln>
                <a:solidFill>
                  <a:srgbClr val="0070C0"/>
                </a:solidFill>
                <a:effectLst/>
                <a:uLnTx/>
                <a:uFillTx/>
                <a:latin typeface="Candara" panose="020E0502030303020204" pitchFamily="34" charset="0"/>
                <a:ea typeface="+mj-ea"/>
                <a:cs typeface="+mj-cs"/>
              </a:rPr>
              <a:t>Evergreening techniques!</a:t>
            </a:r>
          </a:p>
        </p:txBody>
      </p:sp>
      <p:sp>
        <p:nvSpPr>
          <p:cNvPr id="14" name="Arc 6">
            <a:extLst>
              <a:ext uri="{FF2B5EF4-FFF2-40B4-BE49-F238E27FC236}">
                <a16:creationId xmlns:a16="http://schemas.microsoft.com/office/drawing/2014/main" id="{7A72907D-0DEF-479D-97A1-DA3FAF462016}"/>
              </a:ext>
            </a:extLst>
          </p:cNvPr>
          <p:cNvSpPr>
            <a:spLocks/>
          </p:cNvSpPr>
          <p:nvPr/>
        </p:nvSpPr>
        <p:spPr bwMode="blackWhite">
          <a:xfrm rot="10800000">
            <a:off x="5040969" y="5300076"/>
            <a:ext cx="1244522" cy="325650"/>
          </a:xfrm>
          <a:custGeom>
            <a:avLst/>
            <a:gdLst>
              <a:gd name="T0" fmla="*/ 0 w 20759"/>
              <a:gd name="T1" fmla="*/ 2147483647 h 20020"/>
              <a:gd name="T2" fmla="*/ 2147483647 w 20759"/>
              <a:gd name="T3" fmla="*/ 0 h 20020"/>
              <a:gd name="T4" fmla="*/ 2147483647 w 20759"/>
              <a:gd name="T5" fmla="*/ 2147483647 h 20020"/>
              <a:gd name="T6" fmla="*/ 0 60000 65536"/>
              <a:gd name="T7" fmla="*/ 0 60000 65536"/>
              <a:gd name="T8" fmla="*/ 0 60000 65536"/>
              <a:gd name="T9" fmla="*/ 0 w 20759"/>
              <a:gd name="T10" fmla="*/ 0 h 20020"/>
              <a:gd name="T11" fmla="*/ 20759 w 20759"/>
              <a:gd name="T12" fmla="*/ 20020 h 20020"/>
            </a:gdLst>
            <a:ahLst/>
            <a:cxnLst>
              <a:cxn ang="T6">
                <a:pos x="T0" y="T1"/>
              </a:cxn>
              <a:cxn ang="T7">
                <a:pos x="T2" y="T3"/>
              </a:cxn>
              <a:cxn ang="T8">
                <a:pos x="T4" y="T5"/>
              </a:cxn>
            </a:cxnLst>
            <a:rect l="T9" t="T10" r="T11" b="T12"/>
            <a:pathLst>
              <a:path w="20759" h="20020" fill="none" extrusionOk="0">
                <a:moveTo>
                  <a:pt x="0" y="14051"/>
                </a:moveTo>
                <a:cubicBezTo>
                  <a:pt x="1834" y="7672"/>
                  <a:pt x="6499" y="2491"/>
                  <a:pt x="12650" y="-1"/>
                </a:cubicBezTo>
              </a:path>
              <a:path w="20759" h="20020" stroke="0" extrusionOk="0">
                <a:moveTo>
                  <a:pt x="0" y="14051"/>
                </a:moveTo>
                <a:cubicBezTo>
                  <a:pt x="1834" y="7672"/>
                  <a:pt x="6499" y="2491"/>
                  <a:pt x="12650" y="-1"/>
                </a:cubicBezTo>
                <a:lnTo>
                  <a:pt x="20759" y="20020"/>
                </a:lnTo>
                <a:close/>
              </a:path>
            </a:pathLst>
          </a:custGeom>
          <a:noFill/>
          <a:ln w="28575" cap="rnd">
            <a:solidFill>
              <a:srgbClr val="8C8C8C"/>
            </a:solidFill>
            <a:prstDash val="sysDot"/>
            <a:round/>
            <a:headEnd type="none" w="sm" len="sm"/>
            <a:tailEnd type="none" w="sm" len="sm"/>
          </a:ln>
        </p:spPr>
        <p:txBody>
          <a:bodyPr wrap="none" lIns="36000" tIns="36000" rIns="36000" bIns="3600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Calibri"/>
              <a:ea typeface="+mn-ea"/>
              <a:cs typeface="+mn-cs"/>
            </a:endParaRPr>
          </a:p>
        </p:txBody>
      </p:sp>
      <p:sp>
        <p:nvSpPr>
          <p:cNvPr id="15" name="Arc 6">
            <a:extLst>
              <a:ext uri="{FF2B5EF4-FFF2-40B4-BE49-F238E27FC236}">
                <a16:creationId xmlns:a16="http://schemas.microsoft.com/office/drawing/2014/main" id="{24D3E0F1-FA88-439A-B590-8783E8164EF9}"/>
              </a:ext>
            </a:extLst>
          </p:cNvPr>
          <p:cNvSpPr>
            <a:spLocks/>
          </p:cNvSpPr>
          <p:nvPr/>
        </p:nvSpPr>
        <p:spPr bwMode="blackWhite">
          <a:xfrm rot="18480939">
            <a:off x="874939" y="2788222"/>
            <a:ext cx="1810099" cy="1732354"/>
          </a:xfrm>
          <a:custGeom>
            <a:avLst/>
            <a:gdLst>
              <a:gd name="T0" fmla="*/ 0 w 20759"/>
              <a:gd name="T1" fmla="*/ 2147483647 h 20020"/>
              <a:gd name="T2" fmla="*/ 2147483647 w 20759"/>
              <a:gd name="T3" fmla="*/ 0 h 20020"/>
              <a:gd name="T4" fmla="*/ 2147483647 w 20759"/>
              <a:gd name="T5" fmla="*/ 2147483647 h 20020"/>
              <a:gd name="T6" fmla="*/ 0 60000 65536"/>
              <a:gd name="T7" fmla="*/ 0 60000 65536"/>
              <a:gd name="T8" fmla="*/ 0 60000 65536"/>
              <a:gd name="T9" fmla="*/ 0 w 20759"/>
              <a:gd name="T10" fmla="*/ 0 h 20020"/>
              <a:gd name="T11" fmla="*/ 20759 w 20759"/>
              <a:gd name="T12" fmla="*/ 20020 h 20020"/>
            </a:gdLst>
            <a:ahLst/>
            <a:cxnLst>
              <a:cxn ang="T6">
                <a:pos x="T0" y="T1"/>
              </a:cxn>
              <a:cxn ang="T7">
                <a:pos x="T2" y="T3"/>
              </a:cxn>
              <a:cxn ang="T8">
                <a:pos x="T4" y="T5"/>
              </a:cxn>
            </a:cxnLst>
            <a:rect l="T9" t="T10" r="T11" b="T12"/>
            <a:pathLst>
              <a:path w="20759" h="20020" fill="none" extrusionOk="0">
                <a:moveTo>
                  <a:pt x="0" y="14051"/>
                </a:moveTo>
                <a:cubicBezTo>
                  <a:pt x="1834" y="7672"/>
                  <a:pt x="6499" y="2491"/>
                  <a:pt x="12650" y="-1"/>
                </a:cubicBezTo>
              </a:path>
              <a:path w="20759" h="20020" stroke="0" extrusionOk="0">
                <a:moveTo>
                  <a:pt x="0" y="14051"/>
                </a:moveTo>
                <a:cubicBezTo>
                  <a:pt x="1834" y="7672"/>
                  <a:pt x="6499" y="2491"/>
                  <a:pt x="12650" y="-1"/>
                </a:cubicBezTo>
                <a:lnTo>
                  <a:pt x="20759" y="20020"/>
                </a:lnTo>
                <a:close/>
              </a:path>
            </a:pathLst>
          </a:custGeom>
          <a:noFill/>
          <a:ln w="28575" cap="rnd">
            <a:solidFill>
              <a:srgbClr val="8C8C8C"/>
            </a:solidFill>
            <a:prstDash val="sysDot"/>
            <a:round/>
            <a:headEnd type="none" w="sm" len="sm"/>
            <a:tailEnd type="none" w="sm" len="sm"/>
          </a:ln>
        </p:spPr>
        <p:txBody>
          <a:bodyPr wrap="none" lIns="36000" tIns="36000" rIns="36000" bIns="3600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Calibri"/>
              <a:ea typeface="+mn-ea"/>
              <a:cs typeface="+mn-cs"/>
            </a:endParaRPr>
          </a:p>
        </p:txBody>
      </p:sp>
      <p:sp>
        <p:nvSpPr>
          <p:cNvPr id="18" name="Rectangle 8">
            <a:extLst>
              <a:ext uri="{FF2B5EF4-FFF2-40B4-BE49-F238E27FC236}">
                <a16:creationId xmlns:a16="http://schemas.microsoft.com/office/drawing/2014/main" id="{98847650-1264-4010-9434-63426FB5EC59}"/>
              </a:ext>
            </a:extLst>
          </p:cNvPr>
          <p:cNvSpPr>
            <a:spLocks noChangeArrowheads="1"/>
          </p:cNvSpPr>
          <p:nvPr/>
        </p:nvSpPr>
        <p:spPr bwMode="auto">
          <a:xfrm>
            <a:off x="1580973" y="1186690"/>
            <a:ext cx="3786214" cy="1710074"/>
          </a:xfrm>
          <a:prstGeom prst="rect">
            <a:avLst/>
          </a:prstGeom>
          <a:noFill/>
          <a:ln w="9525">
            <a:noFill/>
            <a:miter lim="800000"/>
            <a:headEnd/>
            <a:tailEnd/>
          </a:ln>
          <a:effectLst/>
        </p:spPr>
        <p:txBody>
          <a:bodyPr wrap="square" lIns="36000" tIns="36000" rIns="36000" bIns="36000">
            <a:spAutoFit/>
          </a:bodyPr>
          <a:lstStyle/>
          <a:p>
            <a:pPr marL="0" marR="0" lvl="0" indent="0" algn="ctr" defTabSz="787400" rtl="0" eaLnBrk="1" fontAlgn="auto" latinLnBrk="0" hangingPunct="1">
              <a:lnSpc>
                <a:spcPct val="95000"/>
              </a:lnSpc>
              <a:spcBef>
                <a:spcPct val="80000"/>
              </a:spcBef>
              <a:spcAft>
                <a:spcPts val="0"/>
              </a:spcAft>
              <a:buClr>
                <a:prstClr val="black"/>
              </a:buClr>
              <a:buSzTx/>
              <a:buFontTx/>
              <a:buNone/>
              <a:tabLst/>
              <a:defRPr/>
            </a:pPr>
            <a:r>
              <a:rPr kumimoji="0" lang="en-US" sz="2800" b="1" i="0" u="none" strike="noStrike" kern="1200" cap="none" spc="0" normalizeH="0" baseline="0" noProof="0" dirty="0">
                <a:ln>
                  <a:noFill/>
                </a:ln>
                <a:solidFill>
                  <a:srgbClr val="006600"/>
                </a:solidFill>
                <a:effectLst/>
                <a:uLnTx/>
                <a:uFillTx/>
                <a:latin typeface="Candara" pitchFamily="34" charset="0"/>
                <a:ea typeface="+mn-ea"/>
                <a:cs typeface="Tahoma" pitchFamily="34" charset="0"/>
              </a:rPr>
              <a:t>Look out for “Debits” in advances debited in some other account </a:t>
            </a:r>
            <a:r>
              <a:rPr kumimoji="0" lang="en-US" sz="2800" b="1" i="0" u="none" strike="noStrike" kern="1200" cap="none" spc="0" normalizeH="0" baseline="0" noProof="0" dirty="0">
                <a:ln>
                  <a:noFill/>
                </a:ln>
                <a:solidFill>
                  <a:srgbClr val="1F497D">
                    <a:lumMod val="75000"/>
                  </a:srgbClr>
                </a:solidFill>
                <a:effectLst/>
                <a:uLnTx/>
                <a:uFillTx/>
                <a:latin typeface="Candara" pitchFamily="34" charset="0"/>
                <a:ea typeface="+mn-ea"/>
                <a:cs typeface="Tahoma" pitchFamily="34" charset="0"/>
              </a:rPr>
              <a:t>(to avoid irregularity)</a:t>
            </a:r>
          </a:p>
        </p:txBody>
      </p:sp>
      <p:sp>
        <p:nvSpPr>
          <p:cNvPr id="19" name="Oval 7">
            <a:extLst>
              <a:ext uri="{FF2B5EF4-FFF2-40B4-BE49-F238E27FC236}">
                <a16:creationId xmlns:a16="http://schemas.microsoft.com/office/drawing/2014/main" id="{D686012C-6FB0-457A-9BBA-B8067D50A2E9}"/>
              </a:ext>
            </a:extLst>
          </p:cNvPr>
          <p:cNvSpPr>
            <a:spLocks noChangeArrowheads="1"/>
          </p:cNvSpPr>
          <p:nvPr/>
        </p:nvSpPr>
        <p:spPr bwMode="blackWhite">
          <a:xfrm>
            <a:off x="1143001" y="2570981"/>
            <a:ext cx="338138" cy="355600"/>
          </a:xfrm>
          <a:prstGeom prst="ellipse">
            <a:avLst/>
          </a:prstGeom>
          <a:gradFill flip="none" rotWithShape="1">
            <a:gsLst>
              <a:gs pos="0">
                <a:srgbClr val="99CCFF">
                  <a:shade val="30000"/>
                  <a:satMod val="115000"/>
                </a:srgbClr>
              </a:gs>
              <a:gs pos="50000">
                <a:srgbClr val="99CCFF">
                  <a:shade val="67500"/>
                  <a:satMod val="115000"/>
                </a:srgbClr>
              </a:gs>
              <a:gs pos="100000">
                <a:srgbClr val="99CCFF">
                  <a:shade val="100000"/>
                  <a:satMod val="115000"/>
                </a:srgbClr>
              </a:gs>
            </a:gsLst>
            <a:path path="circle">
              <a:fillToRect l="100000" b="100000"/>
            </a:path>
            <a:tileRect t="-100000" r="-100000"/>
          </a:gradFill>
          <a:ln w="12700">
            <a:solidFill>
              <a:schemeClr val="bg1"/>
            </a:solidFill>
            <a:round/>
            <a:headEnd/>
            <a:tailEnd/>
          </a:ln>
        </p:spPr>
        <p:txBody>
          <a:bodyPr wrap="none" lIns="36000" tIns="36000" rIns="36000" bIns="3600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randombar(horizontal)">
                                      <p:cBhvr>
                                        <p:cTn id="10" dur="500"/>
                                        <p:tgtEl>
                                          <p:spTgt spid="10"/>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randombar(horizontal)">
                                      <p:cBhvr>
                                        <p:cTn id="13" dur="500"/>
                                        <p:tgtEl>
                                          <p:spTgt spid="11"/>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randombar(horizontal)">
                                      <p:cBhvr>
                                        <p:cTn id="16" dur="500"/>
                                        <p:tgtEl>
                                          <p:spTgt spid="13"/>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822279"/>
                                        </p:tgtEl>
                                        <p:attrNameLst>
                                          <p:attrName>style.visibility</p:attrName>
                                        </p:attrNameLst>
                                      </p:cBhvr>
                                      <p:to>
                                        <p:strVal val="visible"/>
                                      </p:to>
                                    </p:set>
                                    <p:animEffect transition="in" filter="randombar(horizontal)">
                                      <p:cBhvr>
                                        <p:cTn id="19" dur="500"/>
                                        <p:tgtEl>
                                          <p:spTgt spid="822279"/>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822280"/>
                                        </p:tgtEl>
                                        <p:attrNameLst>
                                          <p:attrName>style.visibility</p:attrName>
                                        </p:attrNameLst>
                                      </p:cBhvr>
                                      <p:to>
                                        <p:strVal val="visible"/>
                                      </p:to>
                                    </p:set>
                                    <p:animEffect transition="in" filter="randombar(horizontal)">
                                      <p:cBhvr>
                                        <p:cTn id="22" dur="500"/>
                                        <p:tgtEl>
                                          <p:spTgt spid="822280"/>
                                        </p:tgtEl>
                                      </p:cBhvr>
                                    </p:animEffect>
                                  </p:childTnLst>
                                </p:cTn>
                              </p:par>
                              <p:par>
                                <p:cTn id="23" presetID="14" presetClass="entr" presetSubtype="10" fill="hold" grpId="0" nodeType="with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randombar(horizontal)">
                                      <p:cBhvr>
                                        <p:cTn id="25" dur="500"/>
                                        <p:tgtEl>
                                          <p:spTgt spid="16"/>
                                        </p:tgtEl>
                                      </p:cBhvr>
                                    </p:animEffect>
                                  </p:childTnLst>
                                </p:cTn>
                              </p:par>
                              <p:par>
                                <p:cTn id="26" presetID="14" presetClass="entr" presetSubtype="10" fill="hold" grpId="0" nodeType="with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randombar(horizontal)">
                                      <p:cBhvr>
                                        <p:cTn id="28" dur="500"/>
                                        <p:tgtEl>
                                          <p:spTgt spid="17"/>
                                        </p:tgtEl>
                                      </p:cBhvr>
                                    </p:animEffect>
                                  </p:childTnLst>
                                </p:cTn>
                              </p:par>
                              <p:par>
                                <p:cTn id="29" presetID="14" presetClass="entr" presetSubtype="10" fill="hold" grpId="0" nodeType="with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randombar(horizontal)">
                                      <p:cBhvr>
                                        <p:cTn id="31" dur="500"/>
                                        <p:tgtEl>
                                          <p:spTgt spid="12"/>
                                        </p:tgtEl>
                                      </p:cBhvr>
                                    </p:animEffect>
                                  </p:childTnLst>
                                </p:cTn>
                              </p:par>
                              <p:par>
                                <p:cTn id="32" presetID="14" presetClass="entr" presetSubtype="10" fill="hold" grpId="0" nodeType="with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randombar(horizontal)">
                                      <p:cBhvr>
                                        <p:cTn id="34" dur="500"/>
                                        <p:tgtEl>
                                          <p:spTgt spid="14"/>
                                        </p:tgtEl>
                                      </p:cBhvr>
                                    </p:animEffect>
                                  </p:childTnLst>
                                </p:cTn>
                              </p:par>
                              <p:par>
                                <p:cTn id="35" presetID="14" presetClass="entr" presetSubtype="10" fill="hold" grpId="0" nodeType="with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randombar(horizontal)">
                                      <p:cBhvr>
                                        <p:cTn id="37" dur="500"/>
                                        <p:tgtEl>
                                          <p:spTgt spid="15"/>
                                        </p:tgtEl>
                                      </p:cBhvr>
                                    </p:animEffect>
                                  </p:childTnLst>
                                </p:cTn>
                              </p:par>
                              <p:par>
                                <p:cTn id="38" presetID="14" presetClass="entr" presetSubtype="10" fill="hold" grpId="0" nodeType="withEffect">
                                  <p:stCondLst>
                                    <p:cond delay="0"/>
                                  </p:stCondLst>
                                  <p:childTnLst>
                                    <p:set>
                                      <p:cBhvr>
                                        <p:cTn id="39" dur="1" fill="hold">
                                          <p:stCondLst>
                                            <p:cond delay="0"/>
                                          </p:stCondLst>
                                        </p:cTn>
                                        <p:tgtEl>
                                          <p:spTgt spid="18"/>
                                        </p:tgtEl>
                                        <p:attrNameLst>
                                          <p:attrName>style.visibility</p:attrName>
                                        </p:attrNameLst>
                                      </p:cBhvr>
                                      <p:to>
                                        <p:strVal val="visible"/>
                                      </p:to>
                                    </p:set>
                                    <p:animEffect transition="in" filter="randombar(horizontal)">
                                      <p:cBhvr>
                                        <p:cTn id="40" dur="500"/>
                                        <p:tgtEl>
                                          <p:spTgt spid="18"/>
                                        </p:tgtEl>
                                      </p:cBhvr>
                                    </p:animEffect>
                                  </p:childTnLst>
                                </p:cTn>
                              </p:par>
                              <p:par>
                                <p:cTn id="41" presetID="14" presetClass="entr" presetSubtype="10" fill="hold" grpId="0" nodeType="withEffect">
                                  <p:stCondLst>
                                    <p:cond delay="0"/>
                                  </p:stCondLst>
                                  <p:childTnLst>
                                    <p:set>
                                      <p:cBhvr>
                                        <p:cTn id="42" dur="1" fill="hold">
                                          <p:stCondLst>
                                            <p:cond delay="0"/>
                                          </p:stCondLst>
                                        </p:cTn>
                                        <p:tgtEl>
                                          <p:spTgt spid="19"/>
                                        </p:tgtEl>
                                        <p:attrNameLst>
                                          <p:attrName>style.visibility</p:attrName>
                                        </p:attrNameLst>
                                      </p:cBhvr>
                                      <p:to>
                                        <p:strVal val="visible"/>
                                      </p:to>
                                    </p:set>
                                    <p:animEffect transition="in" filter="randombar(horizontal)">
                                      <p:cBhvr>
                                        <p:cTn id="43"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0" grpId="0" animBg="1"/>
      <p:bldP spid="11" grpId="0" animBg="1"/>
      <p:bldP spid="13" grpId="0" animBg="1"/>
      <p:bldP spid="822279" grpId="0" animBg="1"/>
      <p:bldP spid="822280" grpId="0"/>
      <p:bldP spid="16" grpId="0"/>
      <p:bldP spid="17" grpId="0" animBg="1"/>
      <p:bldP spid="12" grpId="0"/>
      <p:bldP spid="14" grpId="0" animBg="1"/>
      <p:bldP spid="15" grpId="0" animBg="1"/>
      <p:bldP spid="18" grpId="0"/>
      <p:bldP spid="19"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CC1D26-A9BD-4BDE-BDD9-08EDBAE96860}" type="slidenum">
              <a:rPr kumimoji="0" lang="en-GB" sz="800" b="0" i="0" u="none" strike="noStrike" kern="1200" cap="none" spc="0" normalizeH="0" baseline="0" noProof="0" smtClean="0">
                <a:ln>
                  <a:noFill/>
                </a:ln>
                <a:solidFill>
                  <a:srgbClr val="8C8C8C"/>
                </a:solidFill>
                <a:effectLst/>
                <a:uLnTx/>
                <a:uFillTx/>
                <a:latin typeface="Candara" panose="020E0502030303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GB" sz="800" b="0" i="0" u="none" strike="noStrike" kern="1200" cap="none" spc="0" normalizeH="0" baseline="0" noProof="0" dirty="0">
              <a:ln>
                <a:noFill/>
              </a:ln>
              <a:solidFill>
                <a:srgbClr val="8C8C8C"/>
              </a:solidFill>
              <a:effectLst/>
              <a:uLnTx/>
              <a:uFillTx/>
              <a:latin typeface="Candara" panose="020E0502030303020204" pitchFamily="34" charset="0"/>
              <a:ea typeface="+mn-ea"/>
              <a:cs typeface="+mn-cs"/>
            </a:endParaRPr>
          </a:p>
        </p:txBody>
      </p:sp>
      <p:sp>
        <p:nvSpPr>
          <p:cNvPr id="605187" name="Oval 2"/>
          <p:cNvSpPr>
            <a:spLocks noChangeArrowheads="1"/>
          </p:cNvSpPr>
          <p:nvPr/>
        </p:nvSpPr>
        <p:spPr bwMode="auto">
          <a:xfrm>
            <a:off x="4774397" y="2749451"/>
            <a:ext cx="2643206" cy="1785950"/>
          </a:xfrm>
          <a:prstGeom prst="ellipse">
            <a:avLst/>
          </a:prstGeom>
          <a:solidFill>
            <a:schemeClr val="bg1">
              <a:lumMod val="95000"/>
            </a:schemeClr>
          </a:solidFill>
          <a:ln>
            <a:noFill/>
            <a:headEnd/>
            <a:tailEnd/>
          </a:ln>
          <a:effectLst>
            <a:outerShdw blurRad="50800" dist="38100" dir="2700000" algn="tl" rotWithShape="0">
              <a:prstClr val="black">
                <a:alpha val="40000"/>
              </a:prstClr>
            </a:outerShdw>
          </a:effectLst>
        </p:spPr>
        <p:style>
          <a:lnRef idx="1">
            <a:schemeClr val="dk1"/>
          </a:lnRef>
          <a:fillRef idx="2">
            <a:schemeClr val="dk1"/>
          </a:fillRef>
          <a:effectRef idx="1">
            <a:schemeClr val="dk1"/>
          </a:effectRef>
          <a:fontRef idx="minor">
            <a:schemeClr val="dk1"/>
          </a:fontRef>
        </p:style>
        <p:txBody>
          <a:bodyPr lIns="36000" tIns="36000" rIns="36000" bIns="36000" anchor="ctr"/>
          <a:lstStyle/>
          <a:p>
            <a:pPr marL="0" marR="0" lvl="0" indent="0" algn="ctr" defTabSz="954088" rtl="0" eaLnBrk="1" fontAlgn="auto" latinLnBrk="0" hangingPunct="1">
              <a:lnSpc>
                <a:spcPct val="9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4BACC6">
                    <a:lumMod val="10000"/>
                  </a:srgbClr>
                </a:solidFill>
                <a:effectLst/>
                <a:uLnTx/>
                <a:uFillTx/>
                <a:latin typeface="Candara" pitchFamily="34" charset="0"/>
                <a:ea typeface="+mn-ea"/>
                <a:cs typeface="Tahoma" pitchFamily="34" charset="0"/>
              </a:rPr>
              <a:t>Check NPA Statements  vis a vis</a:t>
            </a:r>
            <a:endParaRPr kumimoji="0" lang="en-US" sz="2800" b="0" i="0" u="none" strike="noStrike" kern="1200" cap="none" spc="0" normalizeH="0" baseline="0" noProof="0" dirty="0">
              <a:ln>
                <a:noFill/>
              </a:ln>
              <a:solidFill>
                <a:prstClr val="white"/>
              </a:solidFill>
              <a:effectLst/>
              <a:uLnTx/>
              <a:uFillTx/>
              <a:latin typeface="Candara" pitchFamily="34" charset="0"/>
              <a:ea typeface="ＭＳ Ｐゴシック" charset="-128"/>
              <a:cs typeface="+mn-cs"/>
            </a:endParaRPr>
          </a:p>
        </p:txBody>
      </p:sp>
      <p:sp>
        <p:nvSpPr>
          <p:cNvPr id="8" name="Rectangle 6"/>
          <p:cNvSpPr>
            <a:spLocks noChangeArrowheads="1"/>
          </p:cNvSpPr>
          <p:nvPr/>
        </p:nvSpPr>
        <p:spPr bwMode="auto">
          <a:xfrm>
            <a:off x="1738282" y="5268881"/>
            <a:ext cx="3071834" cy="928694"/>
          </a:xfrm>
          <a:prstGeom prst="rect">
            <a:avLst/>
          </a:prstGeom>
          <a:solidFill>
            <a:srgbClr val="F3FEFF"/>
          </a:solidFill>
          <a:ln w="3175">
            <a:solidFill>
              <a:schemeClr val="tx1"/>
            </a:solidFill>
            <a:miter lim="800000"/>
            <a:headEnd/>
            <a:tailEnd/>
          </a:ln>
          <a:effectLst/>
        </p:spPr>
        <p:txBody>
          <a:bodyPr lIns="36000" tIns="36000" rIns="36000" bIns="36000" anchor="ctr"/>
          <a:lstStyle/>
          <a:p>
            <a:pPr marL="0" marR="0" lvl="0" indent="0" algn="ctr" defTabSz="954088" rtl="0" eaLnBrk="1" fontAlgn="auto" latinLnBrk="0" hangingPunct="1">
              <a:lnSpc>
                <a:spcPct val="9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4BACC6">
                    <a:lumMod val="50000"/>
                  </a:srgbClr>
                </a:solidFill>
                <a:effectLst/>
                <a:uLnTx/>
                <a:uFillTx/>
                <a:latin typeface="Candara" pitchFamily="34" charset="0"/>
                <a:ea typeface="+mn-ea"/>
                <a:cs typeface="Tahoma" pitchFamily="34" charset="0"/>
              </a:rPr>
              <a:t>Current quarters LR reports</a:t>
            </a:r>
          </a:p>
          <a:p>
            <a:pPr marL="0" marR="0" lvl="0" indent="0" algn="ctr" defTabSz="954088" rtl="0" eaLnBrk="1" fontAlgn="auto" latinLnBrk="0" hangingPunct="1">
              <a:lnSpc>
                <a:spcPct val="95000"/>
              </a:lnSpc>
              <a:spcBef>
                <a:spcPts val="0"/>
              </a:spcBef>
              <a:spcAft>
                <a:spcPts val="0"/>
              </a:spcAft>
              <a:buClrTx/>
              <a:buSzTx/>
              <a:buFontTx/>
              <a:buNone/>
              <a:tabLst/>
              <a:defRPr/>
            </a:pPr>
            <a:endParaRPr kumimoji="0" lang="en-US" sz="1100" b="1" i="0" u="none" strike="noStrike" kern="1200" cap="none" spc="0" normalizeH="0" baseline="0" noProof="0" dirty="0">
              <a:ln>
                <a:noFill/>
              </a:ln>
              <a:solidFill>
                <a:srgbClr val="4BACC6">
                  <a:lumMod val="50000"/>
                </a:srgbClr>
              </a:solidFill>
              <a:effectLst/>
              <a:uLnTx/>
              <a:uFillTx/>
              <a:latin typeface="Calibri"/>
              <a:ea typeface="ＭＳ Ｐゴシック" pitchFamily="50" charset="-128"/>
              <a:cs typeface="+mn-cs"/>
            </a:endParaRPr>
          </a:p>
        </p:txBody>
      </p:sp>
      <p:sp>
        <p:nvSpPr>
          <p:cNvPr id="9" name="Rectangle 7"/>
          <p:cNvSpPr>
            <a:spLocks noChangeArrowheads="1"/>
          </p:cNvSpPr>
          <p:nvPr/>
        </p:nvSpPr>
        <p:spPr bwMode="auto">
          <a:xfrm>
            <a:off x="6705600" y="5324604"/>
            <a:ext cx="2857520" cy="928694"/>
          </a:xfrm>
          <a:prstGeom prst="rect">
            <a:avLst/>
          </a:prstGeom>
          <a:solidFill>
            <a:srgbClr val="F3FEFF"/>
          </a:solidFill>
          <a:ln w="3175">
            <a:solidFill>
              <a:schemeClr val="tx1"/>
            </a:solidFill>
            <a:miter lim="800000"/>
            <a:headEnd/>
            <a:tailEnd/>
          </a:ln>
          <a:effectLst/>
        </p:spPr>
        <p:txBody>
          <a:bodyPr lIns="36000" tIns="36000" rIns="36000" bIns="36000" anchor="ctr"/>
          <a:lstStyle/>
          <a:p>
            <a:pPr marL="0" marR="0" lvl="0" indent="0" algn="ctr" defTabSz="954088" rtl="0" eaLnBrk="1" fontAlgn="auto" latinLnBrk="0" hangingPunct="1">
              <a:lnSpc>
                <a:spcPct val="95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4BACC6">
                  <a:lumMod val="50000"/>
                </a:srgbClr>
              </a:solidFill>
              <a:effectLst/>
              <a:uLnTx/>
              <a:uFillTx/>
              <a:latin typeface="Candara" pitchFamily="34" charset="0"/>
              <a:ea typeface="+mn-ea"/>
              <a:cs typeface="Tahoma" pitchFamily="34" charset="0"/>
            </a:endParaRPr>
          </a:p>
          <a:p>
            <a:pPr marL="0" marR="0" lvl="0" indent="0" algn="ctr" defTabSz="954088" rtl="0" eaLnBrk="1" fontAlgn="auto" latinLnBrk="0" hangingPunct="1">
              <a:lnSpc>
                <a:spcPct val="9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4BACC6">
                    <a:lumMod val="50000"/>
                  </a:srgbClr>
                </a:solidFill>
                <a:effectLst/>
                <a:uLnTx/>
                <a:uFillTx/>
                <a:latin typeface="Candara" pitchFamily="34" charset="0"/>
                <a:ea typeface="+mn-ea"/>
                <a:cs typeface="Tahoma" pitchFamily="34" charset="0"/>
              </a:rPr>
              <a:t>Branch XOS/ BEF Statements</a:t>
            </a:r>
          </a:p>
          <a:p>
            <a:pPr marL="0" marR="0" lvl="0" indent="0" algn="ctr" defTabSz="954088" rtl="0" eaLnBrk="1" fontAlgn="auto" latinLnBrk="0" hangingPunct="1">
              <a:lnSpc>
                <a:spcPct val="95000"/>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4BACC6">
                  <a:lumMod val="50000"/>
                </a:srgbClr>
              </a:solidFill>
              <a:effectLst/>
              <a:uLnTx/>
              <a:uFillTx/>
              <a:latin typeface="Candara" pitchFamily="34" charset="0"/>
              <a:ea typeface="+mn-ea"/>
              <a:cs typeface="Tahoma" pitchFamily="34" charset="0"/>
            </a:endParaRPr>
          </a:p>
        </p:txBody>
      </p:sp>
      <p:sp>
        <p:nvSpPr>
          <p:cNvPr id="10" name="Rectangle 8"/>
          <p:cNvSpPr>
            <a:spLocks noChangeArrowheads="1"/>
          </p:cNvSpPr>
          <p:nvPr/>
        </p:nvSpPr>
        <p:spPr bwMode="auto">
          <a:xfrm>
            <a:off x="4702959" y="1143000"/>
            <a:ext cx="2786082" cy="928694"/>
          </a:xfrm>
          <a:prstGeom prst="rect">
            <a:avLst/>
          </a:prstGeom>
          <a:solidFill>
            <a:srgbClr val="F3FEFF"/>
          </a:solidFill>
          <a:ln w="3175">
            <a:solidFill>
              <a:schemeClr val="tx1"/>
            </a:solidFill>
            <a:miter lim="800000"/>
            <a:headEnd/>
            <a:tailEnd/>
          </a:ln>
          <a:effectLst/>
        </p:spPr>
        <p:txBody>
          <a:bodyPr lIns="36000" tIns="36000" rIns="36000" bIns="3600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4BACC6">
                    <a:lumMod val="50000"/>
                  </a:srgbClr>
                </a:solidFill>
                <a:effectLst/>
                <a:uLnTx/>
                <a:uFillTx/>
                <a:latin typeface="Candara" pitchFamily="34" charset="0"/>
                <a:ea typeface="+mn-ea"/>
                <a:cs typeface="Tahoma" pitchFamily="34" charset="0"/>
              </a:rPr>
              <a:t>Prior years NPA Statement– 100%</a:t>
            </a:r>
          </a:p>
        </p:txBody>
      </p:sp>
      <p:sp>
        <p:nvSpPr>
          <p:cNvPr id="11" name="Rectangle 9"/>
          <p:cNvSpPr>
            <a:spLocks noChangeArrowheads="1"/>
          </p:cNvSpPr>
          <p:nvPr/>
        </p:nvSpPr>
        <p:spPr bwMode="auto">
          <a:xfrm>
            <a:off x="702706" y="3686476"/>
            <a:ext cx="2786082" cy="868504"/>
          </a:xfrm>
          <a:prstGeom prst="rect">
            <a:avLst/>
          </a:prstGeom>
          <a:solidFill>
            <a:srgbClr val="F3FEFF"/>
          </a:solidFill>
          <a:ln w="3175">
            <a:solidFill>
              <a:schemeClr val="tx1"/>
            </a:solidFill>
            <a:miter lim="800000"/>
            <a:headEnd/>
            <a:tailEnd/>
          </a:ln>
          <a:effectLst/>
        </p:spPr>
        <p:txBody>
          <a:bodyPr lIns="36000" tIns="36000" rIns="36000" bIns="36000" anchor="ctr"/>
          <a:lstStyle/>
          <a:p>
            <a:pPr marL="0" marR="0" lvl="0" indent="0" algn="ctr" defTabSz="954088" rtl="0" eaLnBrk="1" fontAlgn="auto" latinLnBrk="0" hangingPunct="1">
              <a:lnSpc>
                <a:spcPct val="9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4BACC6">
                    <a:lumMod val="50000"/>
                  </a:srgbClr>
                </a:solidFill>
                <a:effectLst/>
                <a:uLnTx/>
                <a:uFillTx/>
                <a:latin typeface="Candara" pitchFamily="34" charset="0"/>
                <a:ea typeface="+mn-ea"/>
                <a:cs typeface="Tahoma" pitchFamily="34" charset="0"/>
              </a:rPr>
              <a:t>RBI Report u/s 35</a:t>
            </a:r>
          </a:p>
          <a:p>
            <a:pPr marL="0" marR="0" lvl="0" indent="0" algn="ctr" defTabSz="954088" rtl="0" eaLnBrk="1" fontAlgn="auto" latinLnBrk="0" hangingPunct="1">
              <a:lnSpc>
                <a:spcPct val="95000"/>
              </a:lnSpc>
              <a:spcBef>
                <a:spcPts val="0"/>
              </a:spcBef>
              <a:spcAft>
                <a:spcPts val="0"/>
              </a:spcAft>
              <a:buClrTx/>
              <a:buSzTx/>
              <a:buFontTx/>
              <a:buNone/>
              <a:tabLst/>
              <a:defRPr/>
            </a:pPr>
            <a:endParaRPr kumimoji="0" lang="en-US" sz="1100" b="1" i="0" u="none" strike="noStrike" kern="1200" cap="none" spc="0" normalizeH="0" baseline="0" noProof="0" dirty="0">
              <a:ln>
                <a:noFill/>
              </a:ln>
              <a:solidFill>
                <a:srgbClr val="4BACC6">
                  <a:lumMod val="50000"/>
                </a:srgbClr>
              </a:solidFill>
              <a:effectLst/>
              <a:uLnTx/>
              <a:uFillTx/>
              <a:latin typeface="Calibri"/>
              <a:ea typeface="ＭＳ Ｐゴシック" pitchFamily="50" charset="-128"/>
              <a:cs typeface="+mn-cs"/>
            </a:endParaRPr>
          </a:p>
        </p:txBody>
      </p:sp>
      <p:sp>
        <p:nvSpPr>
          <p:cNvPr id="12" name="Rectangle 10"/>
          <p:cNvSpPr>
            <a:spLocks noChangeArrowheads="1"/>
          </p:cNvSpPr>
          <p:nvPr/>
        </p:nvSpPr>
        <p:spPr bwMode="auto">
          <a:xfrm>
            <a:off x="645129" y="1956674"/>
            <a:ext cx="2404814" cy="878443"/>
          </a:xfrm>
          <a:prstGeom prst="rect">
            <a:avLst/>
          </a:prstGeom>
          <a:solidFill>
            <a:srgbClr val="F3FEFF"/>
          </a:solidFill>
          <a:ln w="3175">
            <a:solidFill>
              <a:schemeClr val="tx1"/>
            </a:solidFill>
            <a:miter lim="800000"/>
            <a:headEnd/>
            <a:tailEnd/>
          </a:ln>
          <a:effectLst/>
        </p:spPr>
        <p:txBody>
          <a:bodyPr lIns="36000" tIns="36000" rIns="36000" bIns="3600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4BACC6">
                    <a:lumMod val="50000"/>
                  </a:srgbClr>
                </a:solidFill>
                <a:effectLst/>
                <a:uLnTx/>
                <a:uFillTx/>
                <a:latin typeface="Candara" pitchFamily="34" charset="0"/>
                <a:ea typeface="+mn-ea"/>
                <a:cs typeface="Tahoma" pitchFamily="34" charset="0"/>
              </a:rPr>
              <a:t>Concurrent Audit Report</a:t>
            </a:r>
          </a:p>
        </p:txBody>
      </p:sp>
      <p:sp>
        <p:nvSpPr>
          <p:cNvPr id="14" name="Rectangle 10"/>
          <p:cNvSpPr>
            <a:spLocks noChangeArrowheads="1"/>
          </p:cNvSpPr>
          <p:nvPr/>
        </p:nvSpPr>
        <p:spPr bwMode="auto">
          <a:xfrm>
            <a:off x="8999181" y="1925831"/>
            <a:ext cx="2547690" cy="878443"/>
          </a:xfrm>
          <a:prstGeom prst="rect">
            <a:avLst/>
          </a:prstGeom>
          <a:solidFill>
            <a:srgbClr val="F3FEFF"/>
          </a:solidFill>
          <a:ln w="3175">
            <a:solidFill>
              <a:schemeClr val="tx1"/>
            </a:solidFill>
            <a:miter lim="800000"/>
            <a:headEnd/>
            <a:tailEnd/>
          </a:ln>
          <a:effectLst/>
        </p:spPr>
        <p:txBody>
          <a:bodyPr lIns="36000" tIns="36000" rIns="36000" bIns="3600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4BACC6">
                    <a:lumMod val="50000"/>
                  </a:srgbClr>
                </a:solidFill>
                <a:effectLst/>
                <a:uLnTx/>
                <a:uFillTx/>
                <a:latin typeface="Candara" pitchFamily="34" charset="0"/>
                <a:ea typeface="+mn-ea"/>
                <a:cs typeface="Tahoma" pitchFamily="34" charset="0"/>
              </a:rPr>
              <a:t>PNPA/ SMA Report</a:t>
            </a:r>
          </a:p>
        </p:txBody>
      </p:sp>
      <p:sp>
        <p:nvSpPr>
          <p:cNvPr id="15" name="Title 1">
            <a:extLst>
              <a:ext uri="{FF2B5EF4-FFF2-40B4-BE49-F238E27FC236}">
                <a16:creationId xmlns:a16="http://schemas.microsoft.com/office/drawing/2014/main" id="{CB102CB1-B7D2-494F-BE74-653F1F09417F}"/>
              </a:ext>
            </a:extLst>
          </p:cNvPr>
          <p:cNvSpPr txBox="1">
            <a:spLocks/>
          </p:cNvSpPr>
          <p:nvPr/>
        </p:nvSpPr>
        <p:spPr>
          <a:xfrm>
            <a:off x="702706" y="229512"/>
            <a:ext cx="10972800" cy="728497"/>
          </a:xfrm>
          <a:prstGeom prst="rect">
            <a:avLst/>
          </a:prstGeom>
        </p:spPr>
        <p:txBody>
          <a:bodyPr>
            <a:normAutofit/>
          </a:bodyPr>
          <a:lstStyle>
            <a:lvl1pPr algn="l" defTabSz="914400" rtl="0" eaLnBrk="1" latinLnBrk="0" hangingPunct="1">
              <a:spcBef>
                <a:spcPct val="0"/>
              </a:spcBef>
              <a:buNone/>
              <a:defRPr sz="3200" kern="1200">
                <a:solidFill>
                  <a:schemeClr val="tx1"/>
                </a:solidFill>
                <a:latin typeface="Candara" panose="020E0502030303020204" pitchFamily="34" charset="0"/>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000" b="1" i="0" u="none" strike="noStrike" kern="1200" cap="none" spc="0" normalizeH="0" baseline="0" noProof="0" dirty="0">
                <a:ln>
                  <a:noFill/>
                </a:ln>
                <a:solidFill>
                  <a:srgbClr val="0070C0"/>
                </a:solidFill>
                <a:effectLst/>
                <a:uLnTx/>
                <a:uFillTx/>
                <a:latin typeface="Candara" panose="020E0502030303020204" pitchFamily="34" charset="0"/>
                <a:ea typeface="+mj-ea"/>
                <a:cs typeface="+mj-cs"/>
              </a:rPr>
              <a:t>Special NPA Checks!</a:t>
            </a:r>
          </a:p>
        </p:txBody>
      </p:sp>
      <p:sp>
        <p:nvSpPr>
          <p:cNvPr id="16" name="Rectangle 9">
            <a:extLst>
              <a:ext uri="{FF2B5EF4-FFF2-40B4-BE49-F238E27FC236}">
                <a16:creationId xmlns:a16="http://schemas.microsoft.com/office/drawing/2014/main" id="{4C6317E5-AE57-433F-935B-D191B499CA85}"/>
              </a:ext>
            </a:extLst>
          </p:cNvPr>
          <p:cNvSpPr>
            <a:spLocks noChangeArrowheads="1"/>
          </p:cNvSpPr>
          <p:nvPr/>
        </p:nvSpPr>
        <p:spPr bwMode="auto">
          <a:xfrm>
            <a:off x="8760789" y="3711306"/>
            <a:ext cx="2786082" cy="878443"/>
          </a:xfrm>
          <a:prstGeom prst="rect">
            <a:avLst/>
          </a:prstGeom>
          <a:solidFill>
            <a:srgbClr val="F3FEFF"/>
          </a:solidFill>
          <a:ln w="3175">
            <a:solidFill>
              <a:schemeClr val="tx1"/>
            </a:solidFill>
            <a:miter lim="800000"/>
            <a:headEnd/>
            <a:tailEnd/>
          </a:ln>
          <a:effectLst/>
        </p:spPr>
        <p:txBody>
          <a:bodyPr lIns="36000" tIns="36000" rIns="36000" bIns="36000" anchor="ctr"/>
          <a:lstStyle/>
          <a:p>
            <a:pPr marL="0" marR="0" lvl="0" indent="0" algn="ctr" defTabSz="954088" rtl="0" eaLnBrk="1" fontAlgn="auto" latinLnBrk="0" hangingPunct="1">
              <a:lnSpc>
                <a:spcPct val="9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4BACC6">
                    <a:lumMod val="50000"/>
                  </a:srgbClr>
                </a:solidFill>
                <a:effectLst/>
                <a:uLnTx/>
                <a:uFillTx/>
                <a:latin typeface="Candara" pitchFamily="34" charset="0"/>
                <a:ea typeface="+mn-ea"/>
                <a:cs typeface="Tahoma" pitchFamily="34" charset="0"/>
              </a:rPr>
              <a:t>Previous Years MOC</a:t>
            </a:r>
          </a:p>
          <a:p>
            <a:pPr marL="0" marR="0" lvl="0" indent="0" algn="ctr" defTabSz="954088" rtl="0" eaLnBrk="1" fontAlgn="auto" latinLnBrk="0" hangingPunct="1">
              <a:lnSpc>
                <a:spcPct val="95000"/>
              </a:lnSpc>
              <a:spcBef>
                <a:spcPts val="0"/>
              </a:spcBef>
              <a:spcAft>
                <a:spcPts val="0"/>
              </a:spcAft>
              <a:buClrTx/>
              <a:buSzTx/>
              <a:buFontTx/>
              <a:buNone/>
              <a:tabLst/>
              <a:defRPr/>
            </a:pPr>
            <a:endParaRPr kumimoji="0" lang="en-US" sz="1100" b="1" i="0" u="none" strike="noStrike" kern="1200" cap="none" spc="0" normalizeH="0" baseline="0" noProof="0" dirty="0">
              <a:ln>
                <a:noFill/>
              </a:ln>
              <a:solidFill>
                <a:srgbClr val="4BACC6">
                  <a:lumMod val="50000"/>
                </a:srgbClr>
              </a:solidFill>
              <a:effectLst/>
              <a:uLnTx/>
              <a:uFillTx/>
              <a:latin typeface="Calibri"/>
              <a:ea typeface="ＭＳ Ｐゴシック" pitchFamily="50" charset="-128"/>
              <a:cs typeface="+mn-cs"/>
            </a:endParaRPr>
          </a:p>
        </p:txBody>
      </p:sp>
      <p:cxnSp>
        <p:nvCxnSpPr>
          <p:cNvPr id="4" name="Straight Arrow Connector 3">
            <a:extLst>
              <a:ext uri="{FF2B5EF4-FFF2-40B4-BE49-F238E27FC236}">
                <a16:creationId xmlns:a16="http://schemas.microsoft.com/office/drawing/2014/main" id="{A68CDFB3-BECC-4371-BD18-EAFDB3DCDE95}"/>
              </a:ext>
            </a:extLst>
          </p:cNvPr>
          <p:cNvCxnSpPr>
            <a:stCxn id="605187" idx="0"/>
            <a:endCxn id="10" idx="2"/>
          </p:cNvCxnSpPr>
          <p:nvPr/>
        </p:nvCxnSpPr>
        <p:spPr>
          <a:xfrm flipV="1">
            <a:off x="6096000" y="2071694"/>
            <a:ext cx="0" cy="677757"/>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898F0830-FA46-43B7-944A-BE2E43249E35}"/>
              </a:ext>
            </a:extLst>
          </p:cNvPr>
          <p:cNvCxnSpPr>
            <a:cxnSpLocks/>
            <a:stCxn id="605187" idx="1"/>
            <a:endCxn id="12" idx="3"/>
          </p:cNvCxnSpPr>
          <p:nvPr/>
        </p:nvCxnSpPr>
        <p:spPr>
          <a:xfrm flipH="1" flipV="1">
            <a:off x="3049943" y="2395896"/>
            <a:ext cx="2111543" cy="615101"/>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C15AE12F-E6B3-4865-940F-D3826FFC5F41}"/>
              </a:ext>
            </a:extLst>
          </p:cNvPr>
          <p:cNvCxnSpPr>
            <a:cxnSpLocks/>
            <a:stCxn id="605187" idx="2"/>
            <a:endCxn id="11" idx="3"/>
          </p:cNvCxnSpPr>
          <p:nvPr/>
        </p:nvCxnSpPr>
        <p:spPr>
          <a:xfrm flipH="1">
            <a:off x="3488788" y="3642426"/>
            <a:ext cx="1285609" cy="478302"/>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2D34B52D-99DD-4423-ABFF-C95F97FC4B4A}"/>
              </a:ext>
            </a:extLst>
          </p:cNvPr>
          <p:cNvCxnSpPr>
            <a:cxnSpLocks/>
            <a:stCxn id="605187" idx="4"/>
            <a:endCxn id="8" idx="0"/>
          </p:cNvCxnSpPr>
          <p:nvPr/>
        </p:nvCxnSpPr>
        <p:spPr>
          <a:xfrm flipH="1">
            <a:off x="3274199" y="4535401"/>
            <a:ext cx="2821801" cy="73348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6BACACBB-E8AA-47F2-923C-5DB37273211E}"/>
              </a:ext>
            </a:extLst>
          </p:cNvPr>
          <p:cNvCxnSpPr>
            <a:cxnSpLocks/>
            <a:stCxn id="605187" idx="4"/>
            <a:endCxn id="9" idx="0"/>
          </p:cNvCxnSpPr>
          <p:nvPr/>
        </p:nvCxnSpPr>
        <p:spPr>
          <a:xfrm>
            <a:off x="6096000" y="4535401"/>
            <a:ext cx="2038360" cy="789203"/>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5D7D09FE-6BFB-4932-BDCF-F9557F45B130}"/>
              </a:ext>
            </a:extLst>
          </p:cNvPr>
          <p:cNvCxnSpPr>
            <a:cxnSpLocks/>
            <a:stCxn id="605187" idx="7"/>
            <a:endCxn id="14" idx="1"/>
          </p:cNvCxnSpPr>
          <p:nvPr/>
        </p:nvCxnSpPr>
        <p:spPr>
          <a:xfrm flipV="1">
            <a:off x="7030514" y="2365053"/>
            <a:ext cx="1968667" cy="645944"/>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id="{A3EBD82C-E869-4D77-AB05-5CBD0F98475A}"/>
              </a:ext>
            </a:extLst>
          </p:cNvPr>
          <p:cNvCxnSpPr>
            <a:cxnSpLocks/>
            <a:stCxn id="605187" idx="6"/>
            <a:endCxn id="16" idx="1"/>
          </p:cNvCxnSpPr>
          <p:nvPr/>
        </p:nvCxnSpPr>
        <p:spPr>
          <a:xfrm>
            <a:off x="7417603" y="3642426"/>
            <a:ext cx="1343186" cy="508102"/>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605187"/>
                                        </p:tgtEl>
                                        <p:attrNameLst>
                                          <p:attrName>style.visibility</p:attrName>
                                        </p:attrNameLst>
                                      </p:cBhvr>
                                      <p:to>
                                        <p:strVal val="visible"/>
                                      </p:to>
                                    </p:set>
                                    <p:animEffect transition="in" filter="randombar(horizontal)">
                                      <p:cBhvr>
                                        <p:cTn id="10" dur="500"/>
                                        <p:tgtEl>
                                          <p:spTgt spid="605187"/>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randombar(horizontal)">
                                      <p:cBhvr>
                                        <p:cTn id="13" dur="500"/>
                                        <p:tgtEl>
                                          <p:spTgt spid="8"/>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randombar(horizontal)">
                                      <p:cBhvr>
                                        <p:cTn id="16" dur="500"/>
                                        <p:tgtEl>
                                          <p:spTgt spid="9"/>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randombar(horizontal)">
                                      <p:cBhvr>
                                        <p:cTn id="19" dur="500"/>
                                        <p:tgtEl>
                                          <p:spTgt spid="10"/>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randombar(horizontal)">
                                      <p:cBhvr>
                                        <p:cTn id="22" dur="500"/>
                                        <p:tgtEl>
                                          <p:spTgt spid="11"/>
                                        </p:tgtEl>
                                      </p:cBhvr>
                                    </p:animEffect>
                                  </p:childTnLst>
                                </p:cTn>
                              </p:par>
                              <p:par>
                                <p:cTn id="23" presetID="14" presetClass="entr" presetSubtype="10" fill="hold" grpId="0" nodeType="with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randombar(horizontal)">
                                      <p:cBhvr>
                                        <p:cTn id="25" dur="500"/>
                                        <p:tgtEl>
                                          <p:spTgt spid="12"/>
                                        </p:tgtEl>
                                      </p:cBhvr>
                                    </p:animEffect>
                                  </p:childTnLst>
                                </p:cTn>
                              </p:par>
                              <p:par>
                                <p:cTn id="26" presetID="14" presetClass="entr" presetSubtype="10" fill="hold" grpId="0" nodeType="with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randombar(horizontal)">
                                      <p:cBhvr>
                                        <p:cTn id="28" dur="500"/>
                                        <p:tgtEl>
                                          <p:spTgt spid="14"/>
                                        </p:tgtEl>
                                      </p:cBhvr>
                                    </p:animEffect>
                                  </p:childTnLst>
                                </p:cTn>
                              </p:par>
                              <p:par>
                                <p:cTn id="29" presetID="14" presetClass="entr" presetSubtype="10" fill="hold" grpId="0" nodeType="with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randombar(horizontal)">
                                      <p:cBhvr>
                                        <p:cTn id="31" dur="500"/>
                                        <p:tgtEl>
                                          <p:spTgt spid="15"/>
                                        </p:tgtEl>
                                      </p:cBhvr>
                                    </p:animEffect>
                                  </p:childTnLst>
                                </p:cTn>
                              </p:par>
                              <p:par>
                                <p:cTn id="32" presetID="14" presetClass="entr" presetSubtype="10" fill="hold" grpId="0" nodeType="with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randombar(horizontal)">
                                      <p:cBhvr>
                                        <p:cTn id="34" dur="500"/>
                                        <p:tgtEl>
                                          <p:spTgt spid="16"/>
                                        </p:tgtEl>
                                      </p:cBhvr>
                                    </p:animEffect>
                                  </p:childTnLst>
                                </p:cTn>
                              </p:par>
                              <p:par>
                                <p:cTn id="35" presetID="14" presetClass="entr" presetSubtype="10" fill="hold" nodeType="withEffect">
                                  <p:stCondLst>
                                    <p:cond delay="0"/>
                                  </p:stCondLst>
                                  <p:childTnLst>
                                    <p:set>
                                      <p:cBhvr>
                                        <p:cTn id="36" dur="1" fill="hold">
                                          <p:stCondLst>
                                            <p:cond delay="0"/>
                                          </p:stCondLst>
                                        </p:cTn>
                                        <p:tgtEl>
                                          <p:spTgt spid="4"/>
                                        </p:tgtEl>
                                        <p:attrNameLst>
                                          <p:attrName>style.visibility</p:attrName>
                                        </p:attrNameLst>
                                      </p:cBhvr>
                                      <p:to>
                                        <p:strVal val="visible"/>
                                      </p:to>
                                    </p:set>
                                    <p:animEffect transition="in" filter="randombar(horizontal)">
                                      <p:cBhvr>
                                        <p:cTn id="37" dur="500"/>
                                        <p:tgtEl>
                                          <p:spTgt spid="4"/>
                                        </p:tgtEl>
                                      </p:cBhvr>
                                    </p:animEffect>
                                  </p:childTnLst>
                                </p:cTn>
                              </p:par>
                              <p:par>
                                <p:cTn id="38" presetID="14" presetClass="entr" presetSubtype="10" fill="hold" nodeType="withEffect">
                                  <p:stCondLst>
                                    <p:cond delay="0"/>
                                  </p:stCondLst>
                                  <p:childTnLst>
                                    <p:set>
                                      <p:cBhvr>
                                        <p:cTn id="39" dur="1" fill="hold">
                                          <p:stCondLst>
                                            <p:cond delay="0"/>
                                          </p:stCondLst>
                                        </p:cTn>
                                        <p:tgtEl>
                                          <p:spTgt spid="17"/>
                                        </p:tgtEl>
                                        <p:attrNameLst>
                                          <p:attrName>style.visibility</p:attrName>
                                        </p:attrNameLst>
                                      </p:cBhvr>
                                      <p:to>
                                        <p:strVal val="visible"/>
                                      </p:to>
                                    </p:set>
                                    <p:animEffect transition="in" filter="randombar(horizontal)">
                                      <p:cBhvr>
                                        <p:cTn id="40" dur="500"/>
                                        <p:tgtEl>
                                          <p:spTgt spid="17"/>
                                        </p:tgtEl>
                                      </p:cBhvr>
                                    </p:animEffect>
                                  </p:childTnLst>
                                </p:cTn>
                              </p:par>
                              <p:par>
                                <p:cTn id="41" presetID="14" presetClass="entr" presetSubtype="10" fill="hold" nodeType="withEffect">
                                  <p:stCondLst>
                                    <p:cond delay="0"/>
                                  </p:stCondLst>
                                  <p:childTnLst>
                                    <p:set>
                                      <p:cBhvr>
                                        <p:cTn id="42" dur="1" fill="hold">
                                          <p:stCondLst>
                                            <p:cond delay="0"/>
                                          </p:stCondLst>
                                        </p:cTn>
                                        <p:tgtEl>
                                          <p:spTgt spid="20"/>
                                        </p:tgtEl>
                                        <p:attrNameLst>
                                          <p:attrName>style.visibility</p:attrName>
                                        </p:attrNameLst>
                                      </p:cBhvr>
                                      <p:to>
                                        <p:strVal val="visible"/>
                                      </p:to>
                                    </p:set>
                                    <p:animEffect transition="in" filter="randombar(horizontal)">
                                      <p:cBhvr>
                                        <p:cTn id="43" dur="500"/>
                                        <p:tgtEl>
                                          <p:spTgt spid="20"/>
                                        </p:tgtEl>
                                      </p:cBhvr>
                                    </p:animEffect>
                                  </p:childTnLst>
                                </p:cTn>
                              </p:par>
                              <p:par>
                                <p:cTn id="44" presetID="14" presetClass="entr" presetSubtype="10" fill="hold" nodeType="withEffect">
                                  <p:stCondLst>
                                    <p:cond delay="0"/>
                                  </p:stCondLst>
                                  <p:childTnLst>
                                    <p:set>
                                      <p:cBhvr>
                                        <p:cTn id="45" dur="1" fill="hold">
                                          <p:stCondLst>
                                            <p:cond delay="0"/>
                                          </p:stCondLst>
                                        </p:cTn>
                                        <p:tgtEl>
                                          <p:spTgt spid="24"/>
                                        </p:tgtEl>
                                        <p:attrNameLst>
                                          <p:attrName>style.visibility</p:attrName>
                                        </p:attrNameLst>
                                      </p:cBhvr>
                                      <p:to>
                                        <p:strVal val="visible"/>
                                      </p:to>
                                    </p:set>
                                    <p:animEffect transition="in" filter="randombar(horizontal)">
                                      <p:cBhvr>
                                        <p:cTn id="46" dur="500"/>
                                        <p:tgtEl>
                                          <p:spTgt spid="24"/>
                                        </p:tgtEl>
                                      </p:cBhvr>
                                    </p:animEffect>
                                  </p:childTnLst>
                                </p:cTn>
                              </p:par>
                              <p:par>
                                <p:cTn id="47" presetID="14" presetClass="entr" presetSubtype="10" fill="hold" nodeType="withEffect">
                                  <p:stCondLst>
                                    <p:cond delay="0"/>
                                  </p:stCondLst>
                                  <p:childTnLst>
                                    <p:set>
                                      <p:cBhvr>
                                        <p:cTn id="48" dur="1" fill="hold">
                                          <p:stCondLst>
                                            <p:cond delay="0"/>
                                          </p:stCondLst>
                                        </p:cTn>
                                        <p:tgtEl>
                                          <p:spTgt spid="31"/>
                                        </p:tgtEl>
                                        <p:attrNameLst>
                                          <p:attrName>style.visibility</p:attrName>
                                        </p:attrNameLst>
                                      </p:cBhvr>
                                      <p:to>
                                        <p:strVal val="visible"/>
                                      </p:to>
                                    </p:set>
                                    <p:animEffect transition="in" filter="randombar(horizontal)">
                                      <p:cBhvr>
                                        <p:cTn id="49" dur="500"/>
                                        <p:tgtEl>
                                          <p:spTgt spid="31"/>
                                        </p:tgtEl>
                                      </p:cBhvr>
                                    </p:animEffect>
                                  </p:childTnLst>
                                </p:cTn>
                              </p:par>
                              <p:par>
                                <p:cTn id="50" presetID="14" presetClass="entr" presetSubtype="10" fill="hold" nodeType="withEffect">
                                  <p:stCondLst>
                                    <p:cond delay="0"/>
                                  </p:stCondLst>
                                  <p:childTnLst>
                                    <p:set>
                                      <p:cBhvr>
                                        <p:cTn id="51" dur="1" fill="hold">
                                          <p:stCondLst>
                                            <p:cond delay="0"/>
                                          </p:stCondLst>
                                        </p:cTn>
                                        <p:tgtEl>
                                          <p:spTgt spid="34"/>
                                        </p:tgtEl>
                                        <p:attrNameLst>
                                          <p:attrName>style.visibility</p:attrName>
                                        </p:attrNameLst>
                                      </p:cBhvr>
                                      <p:to>
                                        <p:strVal val="visible"/>
                                      </p:to>
                                    </p:set>
                                    <p:animEffect transition="in" filter="randombar(horizontal)">
                                      <p:cBhvr>
                                        <p:cTn id="52" dur="500"/>
                                        <p:tgtEl>
                                          <p:spTgt spid="34"/>
                                        </p:tgtEl>
                                      </p:cBhvr>
                                    </p:animEffect>
                                  </p:childTnLst>
                                </p:cTn>
                              </p:par>
                              <p:par>
                                <p:cTn id="53" presetID="14" presetClass="entr" presetSubtype="10" fill="hold" nodeType="withEffect">
                                  <p:stCondLst>
                                    <p:cond delay="0"/>
                                  </p:stCondLst>
                                  <p:childTnLst>
                                    <p:set>
                                      <p:cBhvr>
                                        <p:cTn id="54" dur="1" fill="hold">
                                          <p:stCondLst>
                                            <p:cond delay="0"/>
                                          </p:stCondLst>
                                        </p:cTn>
                                        <p:tgtEl>
                                          <p:spTgt spid="37"/>
                                        </p:tgtEl>
                                        <p:attrNameLst>
                                          <p:attrName>style.visibility</p:attrName>
                                        </p:attrNameLst>
                                      </p:cBhvr>
                                      <p:to>
                                        <p:strVal val="visible"/>
                                      </p:to>
                                    </p:set>
                                    <p:animEffect transition="in" filter="randombar(horizontal)">
                                      <p:cBhvr>
                                        <p:cTn id="55"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05187" grpId="0" animBg="1"/>
      <p:bldP spid="8" grpId="0" animBg="1"/>
      <p:bldP spid="9" grpId="0" animBg="1"/>
      <p:bldP spid="10" grpId="0" animBg="1"/>
      <p:bldP spid="11" grpId="0" animBg="1"/>
      <p:bldP spid="12" grpId="0" animBg="1"/>
      <p:bldP spid="14" grpId="0" animBg="1"/>
      <p:bldP spid="15" grpId="0"/>
      <p:bldP spid="16"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5"/>
          <p:cNvSpPr txBox="1">
            <a:spLocks/>
          </p:cNvSpPr>
          <p:nvPr/>
        </p:nvSpPr>
        <p:spPr>
          <a:xfrm>
            <a:off x="5684807" y="1917137"/>
            <a:ext cx="5364191" cy="4140000"/>
          </a:xfrm>
          <a:prstGeom prst="rect">
            <a:avLst/>
          </a:prstGeom>
          <a:solidFill>
            <a:schemeClr val="bg1"/>
          </a:solidFill>
          <a:ln w="12700">
            <a:solidFill>
              <a:srgbClr val="B4B4B4"/>
            </a:solidFill>
          </a:ln>
        </p:spPr>
        <p:txBody>
          <a:bodyPr wrap="square" lIns="91440" tIns="91440" rIns="0" bIns="36000"/>
          <a:lstStyle>
            <a:lvl1pPr marL="0" indent="0" algn="l" defTabSz="957263" rtl="0" eaLnBrk="1" fontAlgn="base" hangingPunct="1">
              <a:lnSpc>
                <a:spcPct val="100000"/>
              </a:lnSpc>
              <a:spcBef>
                <a:spcPts val="400"/>
              </a:spcBef>
              <a:spcAft>
                <a:spcPts val="0"/>
              </a:spcAft>
              <a:buFont typeface="Arial" charset="0"/>
              <a:defRPr lang="en-US" sz="1400" kern="1200">
                <a:solidFill>
                  <a:schemeClr val="tx2"/>
                </a:solidFill>
                <a:latin typeface="+mn-lt"/>
                <a:ea typeface="+mn-ea"/>
                <a:cs typeface="+mn-cs"/>
              </a:defRPr>
            </a:lvl1pPr>
            <a:lvl2pPr marL="180000" indent="-180000" algn="l" defTabSz="957263" rtl="0" eaLnBrk="1" fontAlgn="base" hangingPunct="1">
              <a:lnSpc>
                <a:spcPct val="100000"/>
              </a:lnSpc>
              <a:spcBef>
                <a:spcPts val="400"/>
              </a:spcBef>
              <a:spcAft>
                <a:spcPts val="0"/>
              </a:spcAft>
              <a:buFont typeface="Arial" charset="0"/>
              <a:buChar char="•"/>
              <a:defRPr lang="en-US" sz="1400" kern="1200">
                <a:solidFill>
                  <a:schemeClr val="tx2"/>
                </a:solidFill>
                <a:latin typeface="+mn-lt"/>
                <a:ea typeface="+mj-ea"/>
                <a:cs typeface="+mj-cs"/>
              </a:defRPr>
            </a:lvl2pPr>
            <a:lvl3pPr marL="360000" indent="-180000" algn="l" defTabSz="957263" rtl="0" eaLnBrk="1" fontAlgn="base" hangingPunct="1">
              <a:lnSpc>
                <a:spcPct val="100000"/>
              </a:lnSpc>
              <a:spcBef>
                <a:spcPts val="400"/>
              </a:spcBef>
              <a:spcAft>
                <a:spcPts val="0"/>
              </a:spcAft>
              <a:buFont typeface="Arial" charset="0"/>
              <a:buChar char="‒"/>
              <a:defRPr lang="en-US" sz="1200" kern="1200">
                <a:solidFill>
                  <a:schemeClr val="tx2"/>
                </a:solidFill>
                <a:latin typeface="+mn-lt"/>
                <a:ea typeface="+mj-ea"/>
                <a:cs typeface="+mj-cs"/>
              </a:defRPr>
            </a:lvl3pPr>
            <a:lvl4pPr marL="540000" indent="-180000" algn="l" defTabSz="957263" rtl="0" eaLnBrk="1" fontAlgn="base" hangingPunct="1">
              <a:lnSpc>
                <a:spcPct val="100000"/>
              </a:lnSpc>
              <a:spcBef>
                <a:spcPts val="400"/>
              </a:spcBef>
              <a:spcAft>
                <a:spcPts val="0"/>
              </a:spcAft>
              <a:buFont typeface="Arial" charset="0"/>
              <a:buChar char="•"/>
              <a:defRPr lang="en-US" sz="1200" kern="1200">
                <a:solidFill>
                  <a:schemeClr val="tx2"/>
                </a:solidFill>
                <a:latin typeface="+mn-lt"/>
                <a:ea typeface="+mj-ea"/>
                <a:cs typeface="+mj-cs"/>
              </a:defRPr>
            </a:lvl4pPr>
            <a:lvl5pPr marL="720000" indent="-179388" algn="l" defTabSz="957263" rtl="0" eaLnBrk="1" fontAlgn="base" hangingPunct="1">
              <a:lnSpc>
                <a:spcPct val="100000"/>
              </a:lnSpc>
              <a:spcBef>
                <a:spcPts val="400"/>
              </a:spcBef>
              <a:spcAft>
                <a:spcPts val="0"/>
              </a:spcAft>
              <a:buFont typeface="Arial" charset="0"/>
              <a:buChar char="‒"/>
              <a:defRPr lang="en-GB" sz="1200" kern="1200">
                <a:solidFill>
                  <a:schemeClr val="tx2"/>
                </a:solidFill>
                <a:latin typeface="+mn-lt"/>
                <a:ea typeface="+mj-ea"/>
                <a:cs typeface="+mj-cs"/>
              </a:defRPr>
            </a:lvl5pPr>
            <a:lvl6pPr marL="900000" indent="-180000" algn="l" defTabSz="859512" rtl="0" eaLnBrk="1" latinLnBrk="0" hangingPunct="1">
              <a:lnSpc>
                <a:spcPct val="100000"/>
              </a:lnSpc>
              <a:spcBef>
                <a:spcPts val="400"/>
              </a:spcBef>
              <a:spcAft>
                <a:spcPts val="0"/>
              </a:spcAft>
              <a:buFont typeface="Arial" pitchFamily="34" charset="0"/>
              <a:buChar char="•"/>
              <a:defRPr sz="1200" kern="1200" baseline="0">
                <a:solidFill>
                  <a:schemeClr val="accent1"/>
                </a:solidFill>
                <a:latin typeface="+mn-lt"/>
                <a:ea typeface="+mn-ea"/>
                <a:cs typeface="+mn-cs"/>
              </a:defRPr>
            </a:lvl6pPr>
            <a:lvl7pPr marL="1080000" indent="-180000" algn="l" defTabSz="859512" rtl="0" eaLnBrk="1" latinLnBrk="0" hangingPunct="1">
              <a:lnSpc>
                <a:spcPct val="100000"/>
              </a:lnSpc>
              <a:spcBef>
                <a:spcPts val="400"/>
              </a:spcBef>
              <a:spcAft>
                <a:spcPts val="0"/>
              </a:spcAft>
              <a:buFont typeface="Arial" pitchFamily="34" charset="0"/>
              <a:buChar char="‒"/>
              <a:defRPr sz="1200" kern="1200">
                <a:solidFill>
                  <a:schemeClr val="accent1"/>
                </a:solidFill>
                <a:latin typeface="+mn-lt"/>
                <a:ea typeface="+mn-ea"/>
                <a:cs typeface="+mn-cs"/>
              </a:defRPr>
            </a:lvl7pPr>
            <a:lvl8pPr marL="1260000" indent="-180000" algn="l" defTabSz="859512" rtl="0" eaLnBrk="1" latinLnBrk="0" hangingPunct="1">
              <a:lnSpc>
                <a:spcPct val="100000"/>
              </a:lnSpc>
              <a:spcBef>
                <a:spcPts val="400"/>
              </a:spcBef>
              <a:spcAft>
                <a:spcPts val="0"/>
              </a:spcAft>
              <a:buFont typeface="Arial" pitchFamily="34" charset="0"/>
              <a:buChar char="•"/>
              <a:defRPr sz="1200" kern="1200">
                <a:solidFill>
                  <a:schemeClr val="accent1"/>
                </a:solidFill>
                <a:latin typeface="+mn-lt"/>
                <a:ea typeface="+mn-ea"/>
                <a:cs typeface="+mn-cs"/>
              </a:defRPr>
            </a:lvl8pPr>
            <a:lvl9pPr marL="1440000" indent="-180000" algn="l" defTabSz="859512" rtl="0" eaLnBrk="1" latinLnBrk="0" hangingPunct="1">
              <a:lnSpc>
                <a:spcPct val="100000"/>
              </a:lnSpc>
              <a:spcBef>
                <a:spcPts val="400"/>
              </a:spcBef>
              <a:spcAft>
                <a:spcPts val="0"/>
              </a:spcAft>
              <a:buFont typeface="Arial" pitchFamily="34" charset="0"/>
              <a:buChar char="‒"/>
              <a:defRPr sz="1200" kern="1200">
                <a:solidFill>
                  <a:schemeClr val="accent1"/>
                </a:solidFill>
                <a:latin typeface="+mn-lt"/>
                <a:ea typeface="+mn-ea"/>
                <a:cs typeface="+mn-cs"/>
              </a:defRPr>
            </a:lvl9pPr>
          </a:lstStyle>
          <a:p>
            <a:pPr marL="0" marR="0" lvl="0" indent="0" algn="ctr" defTabSz="957263" rtl="0" eaLnBrk="1" fontAlgn="base" latinLnBrk="0" hangingPunct="1">
              <a:lnSpc>
                <a:spcPct val="100000"/>
              </a:lnSpc>
              <a:spcBef>
                <a:spcPts val="400"/>
              </a:spcBef>
              <a:spcAft>
                <a:spcPts val="0"/>
              </a:spcAft>
              <a:buClrTx/>
              <a:buSzTx/>
              <a:buFont typeface="Arial" charset="0"/>
              <a:buNone/>
              <a:tabLst/>
              <a:defRPr/>
            </a:pPr>
            <a:endParaRPr kumimoji="0" lang="en-US" sz="28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Candara" pitchFamily="34" charset="0"/>
              <a:ea typeface="+mn-ea"/>
              <a:cs typeface="Times New Roman" pitchFamily="18" charset="0"/>
            </a:endParaRPr>
          </a:p>
          <a:p>
            <a:pPr marL="0" marR="0" lvl="0" indent="0" algn="ctr" defTabSz="957263" rtl="0" eaLnBrk="1" fontAlgn="base" latinLnBrk="0" hangingPunct="1">
              <a:lnSpc>
                <a:spcPct val="100000"/>
              </a:lnSpc>
              <a:spcBef>
                <a:spcPts val="400"/>
              </a:spcBef>
              <a:spcAft>
                <a:spcPts val="0"/>
              </a:spcAft>
              <a:buClrTx/>
              <a:buSzTx/>
              <a:buFont typeface="Arial" charset="0"/>
              <a:buNone/>
              <a:tabLst/>
              <a:defRPr/>
            </a:pPr>
            <a:r>
              <a:rPr kumimoji="0" lang="en-US" sz="2800" b="1" i="0" u="none" strike="noStrike" kern="1200" cap="none" spc="0" normalizeH="0" baseline="0" noProof="0" dirty="0">
                <a:ln>
                  <a:noFill/>
                </a:ln>
                <a:solidFill>
                  <a:srgbClr val="0070C0"/>
                </a:solidFill>
                <a:effectLst/>
                <a:uLnTx/>
                <a:uFillTx/>
                <a:latin typeface="Candara" pitchFamily="34" charset="0"/>
                <a:ea typeface="+mn-ea"/>
                <a:cs typeface="Arial" pitchFamily="34" charset="0"/>
              </a:rPr>
              <a:t>Ensure that all Standard Advances are reviewed during the course of the audit </a:t>
            </a:r>
            <a:endParaRPr kumimoji="0" lang="en-IN" sz="2800" b="1" i="0" u="none" strike="noStrike" kern="1200" cap="none" spc="0" normalizeH="0" baseline="0" noProof="0" dirty="0">
              <a:ln>
                <a:noFill/>
              </a:ln>
              <a:solidFill>
                <a:srgbClr val="0070C0"/>
              </a:solidFill>
              <a:effectLst/>
              <a:uLnTx/>
              <a:uFillTx/>
              <a:latin typeface="Candara" pitchFamily="34" charset="0"/>
              <a:ea typeface="+mn-ea"/>
              <a:cs typeface="Arial" pitchFamily="34" charset="0"/>
            </a:endParaRPr>
          </a:p>
          <a:p>
            <a:pPr marL="0" marR="0" lvl="0" indent="0" algn="ctr" defTabSz="957263" rtl="0" eaLnBrk="1" fontAlgn="base" latinLnBrk="0" hangingPunct="1">
              <a:lnSpc>
                <a:spcPct val="100000"/>
              </a:lnSpc>
              <a:spcBef>
                <a:spcPts val="400"/>
              </a:spcBef>
              <a:spcAft>
                <a:spcPts val="0"/>
              </a:spcAft>
              <a:buClrTx/>
              <a:buSzTx/>
              <a:buFont typeface="Arial" charset="0"/>
              <a:buNone/>
              <a:tabLst/>
              <a:defRPr/>
            </a:pPr>
            <a:r>
              <a:rPr kumimoji="0" lang="en-US" sz="2800" b="1" i="0" u="none" strike="noStrike" kern="1200" cap="none" spc="0" normalizeH="0" baseline="0" noProof="0" dirty="0">
                <a:ln>
                  <a:noFill/>
                </a:ln>
                <a:solidFill>
                  <a:srgbClr val="9BBB59">
                    <a:lumMod val="50000"/>
                  </a:srgbClr>
                </a:solidFill>
                <a:effectLst/>
                <a:uLnTx/>
                <a:uFillTx/>
                <a:latin typeface="Candara" pitchFamily="34" charset="0"/>
                <a:ea typeface="+mn-ea"/>
                <a:cs typeface="Arial" pitchFamily="34" charset="0"/>
              </a:rPr>
              <a:t>(above a certain limit as maybe decided based on the number of accounts at the branch) </a:t>
            </a:r>
          </a:p>
          <a:p>
            <a:pPr marL="0" marR="0" lvl="0" indent="0" algn="ctr" defTabSz="957263" rtl="0" eaLnBrk="1" fontAlgn="base" latinLnBrk="0" hangingPunct="1">
              <a:lnSpc>
                <a:spcPct val="100000"/>
              </a:lnSpc>
              <a:spcBef>
                <a:spcPts val="400"/>
              </a:spcBef>
              <a:spcAft>
                <a:spcPts val="0"/>
              </a:spcAft>
              <a:buClrTx/>
              <a:buSzTx/>
              <a:buFont typeface="Arial" charset="0"/>
              <a:buNone/>
              <a:tabLst/>
              <a:defRPr/>
            </a:pPr>
            <a:endParaRPr kumimoji="0" lang="en-IN" sz="2800" b="1" i="0" u="none" strike="noStrike" kern="1200" cap="none" spc="0" normalizeH="0" baseline="0" noProof="0" dirty="0">
              <a:ln>
                <a:noFill/>
              </a:ln>
              <a:solidFill>
                <a:srgbClr val="1F497D"/>
              </a:solidFill>
              <a:effectLst/>
              <a:uLnTx/>
              <a:uFillTx/>
              <a:latin typeface="Candara" pitchFamily="34" charset="0"/>
              <a:ea typeface="+mn-ea"/>
              <a:cs typeface="+mn-cs"/>
            </a:endParaRPr>
          </a:p>
        </p:txBody>
      </p:sp>
      <p:sp>
        <p:nvSpPr>
          <p:cNvPr id="8" name="Slide Number Placeholder 17"/>
          <p:cNvSpPr txBox="1">
            <a:spLocks/>
          </p:cNvSpPr>
          <p:nvPr/>
        </p:nvSpPr>
        <p:spPr>
          <a:xfrm>
            <a:off x="11125200" y="6413931"/>
            <a:ext cx="609600" cy="304800"/>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0176C1F2-587E-42C9-B506-53C0D6E30F46}" type="slidenum">
              <a:rPr kumimoji="0" lang="en-US" sz="1600" b="1"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l" defTabSz="914400" rtl="0" eaLnBrk="1" fontAlgn="base" latinLnBrk="0" hangingPunct="1">
                <a:lnSpc>
                  <a:spcPct val="100000"/>
                </a:lnSpc>
                <a:spcBef>
                  <a:spcPct val="0"/>
                </a:spcBef>
                <a:spcAft>
                  <a:spcPct val="0"/>
                </a:spcAft>
                <a:buClrTx/>
                <a:buSzTx/>
                <a:buFontTx/>
                <a:buNone/>
                <a:tabLst/>
                <a:defRPr/>
              </a:pPr>
              <a:t>33</a:t>
            </a:fld>
            <a:endParaRPr kumimoji="0" lang="en-US" sz="1600" b="1" i="0" u="none" strike="noStrike" kern="1200" cap="none" spc="0" normalizeH="0" baseline="0" noProof="0" dirty="0">
              <a:ln>
                <a:noFill/>
              </a:ln>
              <a:solidFill>
                <a:srgbClr val="000000"/>
              </a:solidFill>
              <a:effectLst/>
              <a:uLnTx/>
              <a:uFillTx/>
              <a:latin typeface="Arial" pitchFamily="34" charset="0"/>
              <a:ea typeface="+mn-ea"/>
              <a:cs typeface="Arial" pitchFamily="34" charset="0"/>
            </a:endParaRPr>
          </a:p>
        </p:txBody>
      </p:sp>
      <p:sp>
        <p:nvSpPr>
          <p:cNvPr id="9" name="Rectangle 8"/>
          <p:cNvSpPr>
            <a:spLocks noChangeArrowheads="1"/>
          </p:cNvSpPr>
          <p:nvPr/>
        </p:nvSpPr>
        <p:spPr bwMode="auto">
          <a:xfrm>
            <a:off x="609600" y="1052736"/>
            <a:ext cx="10972800" cy="590314"/>
          </a:xfrm>
          <a:prstGeom prst="rect">
            <a:avLst/>
          </a:prstGeom>
          <a:noFill/>
          <a:ln w="19050">
            <a:solidFill>
              <a:schemeClr val="bg1"/>
            </a:solidFill>
            <a:miter lim="800000"/>
            <a:headEnd/>
            <a:tailEnd/>
          </a:ln>
        </p:spPr>
        <p:txBody>
          <a:bodyPr lIns="36000" tIns="36000" rIns="36000" bIns="3600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Candara" pitchFamily="34" charset="0"/>
                <a:ea typeface="+mn-ea"/>
                <a:cs typeface="Tahoma" pitchFamily="34" charset="0"/>
              </a:rPr>
              <a:t>Valuation Reports and Stock Audit Reports</a:t>
            </a:r>
          </a:p>
        </p:txBody>
      </p:sp>
      <p:sp>
        <p:nvSpPr>
          <p:cNvPr id="10" name="Title 1">
            <a:extLst>
              <a:ext uri="{FF2B5EF4-FFF2-40B4-BE49-F238E27FC236}">
                <a16:creationId xmlns:a16="http://schemas.microsoft.com/office/drawing/2014/main" id="{4A1431B8-1658-4C00-B69F-5D11A0DC3EC1}"/>
              </a:ext>
            </a:extLst>
          </p:cNvPr>
          <p:cNvSpPr txBox="1">
            <a:spLocks/>
          </p:cNvSpPr>
          <p:nvPr/>
        </p:nvSpPr>
        <p:spPr>
          <a:xfrm>
            <a:off x="609600" y="241802"/>
            <a:ext cx="10972800" cy="728497"/>
          </a:xfrm>
          <a:prstGeom prst="rect">
            <a:avLst/>
          </a:prstGeom>
        </p:spPr>
        <p:txBody>
          <a:bodyPr>
            <a:normAutofit/>
          </a:bodyPr>
          <a:lstStyle>
            <a:lvl1pPr algn="l" defTabSz="914400" rtl="0" eaLnBrk="1" latinLnBrk="0" hangingPunct="1">
              <a:spcBef>
                <a:spcPct val="0"/>
              </a:spcBef>
              <a:buNone/>
              <a:defRPr sz="3200" kern="1200">
                <a:solidFill>
                  <a:schemeClr val="tx1"/>
                </a:solidFill>
                <a:latin typeface="Candara" panose="020E0502030303020204" pitchFamily="34" charset="0"/>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000" b="1" i="0" u="none" strike="noStrike" kern="1200" cap="none" spc="0" normalizeH="0" baseline="0" noProof="0" dirty="0">
                <a:ln>
                  <a:noFill/>
                </a:ln>
                <a:solidFill>
                  <a:srgbClr val="0070C0"/>
                </a:solidFill>
                <a:effectLst/>
                <a:uLnTx/>
                <a:uFillTx/>
                <a:latin typeface="Candara" panose="020E0502030303020204" pitchFamily="34" charset="0"/>
                <a:ea typeface="+mj-ea"/>
                <a:cs typeface="+mj-cs"/>
              </a:rPr>
              <a:t>Special NPA Checks!</a:t>
            </a:r>
          </a:p>
        </p:txBody>
      </p:sp>
      <p:sp>
        <p:nvSpPr>
          <p:cNvPr id="18" name="Text Placeholder 5">
            <a:extLst>
              <a:ext uri="{FF2B5EF4-FFF2-40B4-BE49-F238E27FC236}">
                <a16:creationId xmlns:a16="http://schemas.microsoft.com/office/drawing/2014/main" id="{C818984E-3909-4322-B99C-D2D0937F77D5}"/>
              </a:ext>
            </a:extLst>
          </p:cNvPr>
          <p:cNvSpPr txBox="1">
            <a:spLocks/>
          </p:cNvSpPr>
          <p:nvPr/>
        </p:nvSpPr>
        <p:spPr>
          <a:xfrm>
            <a:off x="1295400" y="2536422"/>
            <a:ext cx="3988009" cy="2895600"/>
          </a:xfrm>
          <a:prstGeom prst="rect">
            <a:avLst/>
          </a:prstGeom>
          <a:solidFill>
            <a:schemeClr val="bg1"/>
          </a:solidFill>
          <a:ln w="12700">
            <a:solidFill>
              <a:srgbClr val="B4B4B4"/>
            </a:solidFill>
          </a:ln>
        </p:spPr>
        <p:txBody>
          <a:bodyPr wrap="square" lIns="91440" tIns="91440" rIns="91440" bIns="36000"/>
          <a:lstStyle>
            <a:lvl1pPr marL="0" indent="0" algn="l" defTabSz="957263" rtl="0" eaLnBrk="1" fontAlgn="base" hangingPunct="1">
              <a:lnSpc>
                <a:spcPct val="100000"/>
              </a:lnSpc>
              <a:spcBef>
                <a:spcPts val="400"/>
              </a:spcBef>
              <a:spcAft>
                <a:spcPts val="0"/>
              </a:spcAft>
              <a:buFont typeface="Arial" charset="0"/>
              <a:defRPr lang="en-US" sz="1400" kern="1200">
                <a:solidFill>
                  <a:schemeClr val="tx2"/>
                </a:solidFill>
                <a:latin typeface="+mn-lt"/>
                <a:ea typeface="+mn-ea"/>
                <a:cs typeface="+mn-cs"/>
              </a:defRPr>
            </a:lvl1pPr>
            <a:lvl2pPr marL="180000" indent="-180000" algn="l" defTabSz="957263" rtl="0" eaLnBrk="1" fontAlgn="base" hangingPunct="1">
              <a:lnSpc>
                <a:spcPct val="100000"/>
              </a:lnSpc>
              <a:spcBef>
                <a:spcPts val="400"/>
              </a:spcBef>
              <a:spcAft>
                <a:spcPts val="0"/>
              </a:spcAft>
              <a:buFont typeface="Arial" charset="0"/>
              <a:buChar char="•"/>
              <a:defRPr lang="en-US" sz="1400" kern="1200">
                <a:solidFill>
                  <a:schemeClr val="tx2"/>
                </a:solidFill>
                <a:latin typeface="+mn-lt"/>
                <a:ea typeface="+mj-ea"/>
                <a:cs typeface="+mj-cs"/>
              </a:defRPr>
            </a:lvl2pPr>
            <a:lvl3pPr marL="360000" indent="-180000" algn="l" defTabSz="957263" rtl="0" eaLnBrk="1" fontAlgn="base" hangingPunct="1">
              <a:lnSpc>
                <a:spcPct val="100000"/>
              </a:lnSpc>
              <a:spcBef>
                <a:spcPts val="400"/>
              </a:spcBef>
              <a:spcAft>
                <a:spcPts val="0"/>
              </a:spcAft>
              <a:buFont typeface="Arial" charset="0"/>
              <a:buChar char="‒"/>
              <a:defRPr lang="en-US" sz="1200" kern="1200">
                <a:solidFill>
                  <a:schemeClr val="tx2"/>
                </a:solidFill>
                <a:latin typeface="+mn-lt"/>
                <a:ea typeface="+mj-ea"/>
                <a:cs typeface="+mj-cs"/>
              </a:defRPr>
            </a:lvl3pPr>
            <a:lvl4pPr marL="540000" indent="-180000" algn="l" defTabSz="957263" rtl="0" eaLnBrk="1" fontAlgn="base" hangingPunct="1">
              <a:lnSpc>
                <a:spcPct val="100000"/>
              </a:lnSpc>
              <a:spcBef>
                <a:spcPts val="400"/>
              </a:spcBef>
              <a:spcAft>
                <a:spcPts val="0"/>
              </a:spcAft>
              <a:buFont typeface="Arial" charset="0"/>
              <a:buChar char="•"/>
              <a:defRPr lang="en-US" sz="1200" kern="1200">
                <a:solidFill>
                  <a:schemeClr val="tx2"/>
                </a:solidFill>
                <a:latin typeface="+mn-lt"/>
                <a:ea typeface="+mj-ea"/>
                <a:cs typeface="+mj-cs"/>
              </a:defRPr>
            </a:lvl4pPr>
            <a:lvl5pPr marL="720000" indent="-179388" algn="l" defTabSz="957263" rtl="0" eaLnBrk="1" fontAlgn="base" hangingPunct="1">
              <a:lnSpc>
                <a:spcPct val="100000"/>
              </a:lnSpc>
              <a:spcBef>
                <a:spcPts val="400"/>
              </a:spcBef>
              <a:spcAft>
                <a:spcPts val="0"/>
              </a:spcAft>
              <a:buFont typeface="Arial" charset="0"/>
              <a:buChar char="‒"/>
              <a:defRPr lang="en-GB" sz="1200" kern="1200">
                <a:solidFill>
                  <a:schemeClr val="tx2"/>
                </a:solidFill>
                <a:latin typeface="+mn-lt"/>
                <a:ea typeface="+mj-ea"/>
                <a:cs typeface="+mj-cs"/>
              </a:defRPr>
            </a:lvl5pPr>
            <a:lvl6pPr marL="900000" indent="-180000" algn="l" defTabSz="859512" rtl="0" eaLnBrk="1" latinLnBrk="0" hangingPunct="1">
              <a:lnSpc>
                <a:spcPct val="100000"/>
              </a:lnSpc>
              <a:spcBef>
                <a:spcPts val="400"/>
              </a:spcBef>
              <a:spcAft>
                <a:spcPts val="0"/>
              </a:spcAft>
              <a:buFont typeface="Arial" pitchFamily="34" charset="0"/>
              <a:buChar char="•"/>
              <a:defRPr sz="1200" kern="1200" baseline="0">
                <a:solidFill>
                  <a:schemeClr val="accent1"/>
                </a:solidFill>
                <a:latin typeface="+mn-lt"/>
                <a:ea typeface="+mn-ea"/>
                <a:cs typeface="+mn-cs"/>
              </a:defRPr>
            </a:lvl6pPr>
            <a:lvl7pPr marL="1080000" indent="-180000" algn="l" defTabSz="859512" rtl="0" eaLnBrk="1" latinLnBrk="0" hangingPunct="1">
              <a:lnSpc>
                <a:spcPct val="100000"/>
              </a:lnSpc>
              <a:spcBef>
                <a:spcPts val="400"/>
              </a:spcBef>
              <a:spcAft>
                <a:spcPts val="0"/>
              </a:spcAft>
              <a:buFont typeface="Arial" pitchFamily="34" charset="0"/>
              <a:buChar char="‒"/>
              <a:defRPr sz="1200" kern="1200">
                <a:solidFill>
                  <a:schemeClr val="accent1"/>
                </a:solidFill>
                <a:latin typeface="+mn-lt"/>
                <a:ea typeface="+mn-ea"/>
                <a:cs typeface="+mn-cs"/>
              </a:defRPr>
            </a:lvl7pPr>
            <a:lvl8pPr marL="1260000" indent="-180000" algn="l" defTabSz="859512" rtl="0" eaLnBrk="1" latinLnBrk="0" hangingPunct="1">
              <a:lnSpc>
                <a:spcPct val="100000"/>
              </a:lnSpc>
              <a:spcBef>
                <a:spcPts val="400"/>
              </a:spcBef>
              <a:spcAft>
                <a:spcPts val="0"/>
              </a:spcAft>
              <a:buFont typeface="Arial" pitchFamily="34" charset="0"/>
              <a:buChar char="•"/>
              <a:defRPr sz="1200" kern="1200">
                <a:solidFill>
                  <a:schemeClr val="accent1"/>
                </a:solidFill>
                <a:latin typeface="+mn-lt"/>
                <a:ea typeface="+mn-ea"/>
                <a:cs typeface="+mn-cs"/>
              </a:defRPr>
            </a:lvl8pPr>
            <a:lvl9pPr marL="1440000" indent="-180000" algn="l" defTabSz="859512" rtl="0" eaLnBrk="1" latinLnBrk="0" hangingPunct="1">
              <a:lnSpc>
                <a:spcPct val="100000"/>
              </a:lnSpc>
              <a:spcBef>
                <a:spcPts val="400"/>
              </a:spcBef>
              <a:spcAft>
                <a:spcPts val="0"/>
              </a:spcAft>
              <a:buFont typeface="Arial" pitchFamily="34" charset="0"/>
              <a:buChar char="‒"/>
              <a:defRPr sz="1200" kern="1200">
                <a:solidFill>
                  <a:schemeClr val="accent1"/>
                </a:solidFill>
                <a:latin typeface="+mn-lt"/>
                <a:ea typeface="+mn-ea"/>
                <a:cs typeface="+mn-cs"/>
              </a:defRPr>
            </a:lvl9pPr>
          </a:lstStyle>
          <a:p>
            <a:pPr marL="0" marR="0" lvl="0" indent="0" algn="ctr" defTabSz="957263" rtl="0" eaLnBrk="1" fontAlgn="base" latinLnBrk="0" hangingPunct="1">
              <a:lnSpc>
                <a:spcPct val="100000"/>
              </a:lnSpc>
              <a:spcBef>
                <a:spcPts val="400"/>
              </a:spcBef>
              <a:spcAft>
                <a:spcPts val="0"/>
              </a:spcAft>
              <a:buClrTx/>
              <a:buSzTx/>
              <a:buFont typeface="Arial" charset="0"/>
              <a:buNone/>
              <a:tabLst/>
              <a:defRPr/>
            </a:pPr>
            <a:r>
              <a:rPr kumimoji="0" lang="en-US" sz="2800" b="0" i="0" u="none" strike="noStrike" kern="1200" cap="none" spc="0" normalizeH="0" baseline="0" noProof="0" dirty="0">
                <a:ln>
                  <a:noFill/>
                </a:ln>
                <a:solidFill>
                  <a:srgbClr val="0070C0"/>
                </a:solidFill>
                <a:effectLst/>
                <a:uLnTx/>
                <a:uFillTx/>
                <a:latin typeface="Candara" pitchFamily="34" charset="0"/>
                <a:ea typeface="+mn-ea"/>
                <a:cs typeface="Arial" pitchFamily="34" charset="0"/>
              </a:rPr>
              <a:t>Review all NPAs from the point of view of security - </a:t>
            </a:r>
            <a:r>
              <a:rPr kumimoji="0" lang="en-US" sz="2800" b="0" i="0" u="none" strike="noStrike" kern="1200" cap="none" spc="0" normalizeH="0" baseline="0" noProof="0" dirty="0">
                <a:ln>
                  <a:noFill/>
                </a:ln>
                <a:solidFill>
                  <a:srgbClr val="FF0000"/>
                </a:solidFill>
                <a:effectLst/>
                <a:uLnTx/>
                <a:uFillTx/>
                <a:latin typeface="Candara" pitchFamily="34" charset="0"/>
                <a:ea typeface="+mn-ea"/>
                <a:cs typeface="Arial" pitchFamily="34" charset="0"/>
              </a:rPr>
              <a:t>look for </a:t>
            </a:r>
            <a:r>
              <a:rPr kumimoji="0" lang="en-US" sz="2800" b="1" i="0" u="none" strike="noStrike" kern="1200" cap="none" spc="0" normalizeH="0" baseline="0" noProof="0" dirty="0">
                <a:ln>
                  <a:noFill/>
                </a:ln>
                <a:solidFill>
                  <a:srgbClr val="002060"/>
                </a:solidFill>
                <a:effectLst/>
                <a:uLnTx/>
                <a:uFillTx/>
                <a:latin typeface="Candara" pitchFamily="34" charset="0"/>
                <a:ea typeface="+mn-ea"/>
                <a:cs typeface="Arial" pitchFamily="34" charset="0"/>
              </a:rPr>
              <a:t>depletion in security,</a:t>
            </a:r>
            <a:r>
              <a:rPr kumimoji="0" lang="en-US" sz="2800" b="1" i="0" u="none" strike="noStrike" kern="1200" cap="none" spc="0" normalizeH="0" baseline="0" noProof="0" dirty="0">
                <a:ln>
                  <a:noFill/>
                </a:ln>
                <a:solidFill>
                  <a:srgbClr val="FF0000"/>
                </a:solidFill>
                <a:effectLst/>
                <a:uLnTx/>
                <a:uFillTx/>
                <a:latin typeface="Candara" pitchFamily="34" charset="0"/>
                <a:ea typeface="+mn-ea"/>
                <a:cs typeface="Arial" pitchFamily="34" charset="0"/>
              </a:rPr>
              <a:t> </a:t>
            </a:r>
            <a:r>
              <a:rPr kumimoji="0" lang="en-US" sz="2800" b="1" i="0" u="none" strike="noStrike" kern="1200" cap="none" spc="0" normalizeH="0" baseline="0" noProof="0" dirty="0">
                <a:ln>
                  <a:noFill/>
                </a:ln>
                <a:solidFill>
                  <a:srgbClr val="9BBB59">
                    <a:lumMod val="50000"/>
                  </a:srgbClr>
                </a:solidFill>
                <a:effectLst/>
                <a:uLnTx/>
                <a:uFillTx/>
                <a:latin typeface="Candara" pitchFamily="34" charset="0"/>
                <a:ea typeface="+mn-ea"/>
                <a:cs typeface="Arial" pitchFamily="34" charset="0"/>
              </a:rPr>
              <a:t>shelf life expiry</a:t>
            </a:r>
            <a:r>
              <a:rPr kumimoji="0" lang="en-US" sz="2800" b="1" i="0" u="none" strike="noStrike" kern="1200" cap="none" spc="0" normalizeH="0" baseline="0" noProof="0" dirty="0">
                <a:ln>
                  <a:noFill/>
                </a:ln>
                <a:solidFill>
                  <a:srgbClr val="006600"/>
                </a:solidFill>
                <a:effectLst/>
                <a:uLnTx/>
                <a:uFillTx/>
                <a:latin typeface="Candara" pitchFamily="34" charset="0"/>
                <a:ea typeface="+mn-ea"/>
                <a:cs typeface="Arial" pitchFamily="34" charset="0"/>
              </a:rPr>
              <a:t>,</a:t>
            </a:r>
            <a:r>
              <a:rPr kumimoji="0" lang="en-US" sz="2800" b="1" i="0" u="none" strike="noStrike" kern="1200" cap="none" spc="0" normalizeH="0" baseline="0" noProof="0" dirty="0">
                <a:ln>
                  <a:noFill/>
                </a:ln>
                <a:solidFill>
                  <a:srgbClr val="FF0000"/>
                </a:solidFill>
                <a:effectLst/>
                <a:uLnTx/>
                <a:uFillTx/>
                <a:latin typeface="Candara" pitchFamily="34" charset="0"/>
                <a:ea typeface="+mn-ea"/>
                <a:cs typeface="Arial" pitchFamily="34" charset="0"/>
              </a:rPr>
              <a:t> depreciation in business assets, </a:t>
            </a:r>
            <a:r>
              <a:rPr kumimoji="0" lang="en-US" sz="2800" b="0" i="0" u="none" strike="noStrike" kern="1200" cap="none" spc="0" normalizeH="0" baseline="0" noProof="0" dirty="0">
                <a:ln>
                  <a:noFill/>
                </a:ln>
                <a:solidFill>
                  <a:srgbClr val="FF0000"/>
                </a:solidFill>
                <a:effectLst/>
                <a:uLnTx/>
                <a:uFillTx/>
                <a:latin typeface="Candara" pitchFamily="34" charset="0"/>
                <a:ea typeface="+mn-ea"/>
                <a:cs typeface="Arial" pitchFamily="34" charset="0"/>
              </a:rPr>
              <a:t>etc.</a:t>
            </a:r>
          </a:p>
        </p:txBody>
      </p:sp>
      <p:sp>
        <p:nvSpPr>
          <p:cNvPr id="20" name="Text Placeholder 5">
            <a:extLst>
              <a:ext uri="{FF2B5EF4-FFF2-40B4-BE49-F238E27FC236}">
                <a16:creationId xmlns:a16="http://schemas.microsoft.com/office/drawing/2014/main" id="{B78FA92F-AE41-43D8-B4B0-E64C61A6BEDB}"/>
              </a:ext>
            </a:extLst>
          </p:cNvPr>
          <p:cNvSpPr txBox="1">
            <a:spLocks/>
          </p:cNvSpPr>
          <p:nvPr/>
        </p:nvSpPr>
        <p:spPr>
          <a:xfrm>
            <a:off x="894003" y="2536422"/>
            <a:ext cx="4160810" cy="2895600"/>
          </a:xfrm>
          <a:prstGeom prst="rect">
            <a:avLst/>
          </a:prstGeom>
          <a:solidFill>
            <a:schemeClr val="bg1"/>
          </a:solidFill>
          <a:ln w="12700">
            <a:solidFill>
              <a:srgbClr val="B4B4B4"/>
            </a:solidFill>
          </a:ln>
        </p:spPr>
        <p:txBody>
          <a:bodyPr wrap="square" lIns="91440" tIns="91440" rIns="91440" bIns="36000"/>
          <a:lstStyle>
            <a:lvl1pPr marL="0" indent="0" algn="l" defTabSz="957263" rtl="0" eaLnBrk="1" fontAlgn="base" hangingPunct="1">
              <a:lnSpc>
                <a:spcPct val="100000"/>
              </a:lnSpc>
              <a:spcBef>
                <a:spcPts val="400"/>
              </a:spcBef>
              <a:spcAft>
                <a:spcPts val="0"/>
              </a:spcAft>
              <a:buFont typeface="Arial" charset="0"/>
              <a:defRPr lang="en-US" sz="1400" kern="1200">
                <a:solidFill>
                  <a:schemeClr val="tx2"/>
                </a:solidFill>
                <a:latin typeface="+mn-lt"/>
                <a:ea typeface="+mn-ea"/>
                <a:cs typeface="+mn-cs"/>
              </a:defRPr>
            </a:lvl1pPr>
            <a:lvl2pPr marL="180000" indent="-180000" algn="l" defTabSz="957263" rtl="0" eaLnBrk="1" fontAlgn="base" hangingPunct="1">
              <a:lnSpc>
                <a:spcPct val="100000"/>
              </a:lnSpc>
              <a:spcBef>
                <a:spcPts val="400"/>
              </a:spcBef>
              <a:spcAft>
                <a:spcPts val="0"/>
              </a:spcAft>
              <a:buFont typeface="Arial" charset="0"/>
              <a:buChar char="•"/>
              <a:defRPr lang="en-US" sz="1400" kern="1200">
                <a:solidFill>
                  <a:schemeClr val="tx2"/>
                </a:solidFill>
                <a:latin typeface="+mn-lt"/>
                <a:ea typeface="+mj-ea"/>
                <a:cs typeface="+mj-cs"/>
              </a:defRPr>
            </a:lvl2pPr>
            <a:lvl3pPr marL="360000" indent="-180000" algn="l" defTabSz="957263" rtl="0" eaLnBrk="1" fontAlgn="base" hangingPunct="1">
              <a:lnSpc>
                <a:spcPct val="100000"/>
              </a:lnSpc>
              <a:spcBef>
                <a:spcPts val="400"/>
              </a:spcBef>
              <a:spcAft>
                <a:spcPts val="0"/>
              </a:spcAft>
              <a:buFont typeface="Arial" charset="0"/>
              <a:buChar char="‒"/>
              <a:defRPr lang="en-US" sz="1200" kern="1200">
                <a:solidFill>
                  <a:schemeClr val="tx2"/>
                </a:solidFill>
                <a:latin typeface="+mn-lt"/>
                <a:ea typeface="+mj-ea"/>
                <a:cs typeface="+mj-cs"/>
              </a:defRPr>
            </a:lvl3pPr>
            <a:lvl4pPr marL="540000" indent="-180000" algn="l" defTabSz="957263" rtl="0" eaLnBrk="1" fontAlgn="base" hangingPunct="1">
              <a:lnSpc>
                <a:spcPct val="100000"/>
              </a:lnSpc>
              <a:spcBef>
                <a:spcPts val="400"/>
              </a:spcBef>
              <a:spcAft>
                <a:spcPts val="0"/>
              </a:spcAft>
              <a:buFont typeface="Arial" charset="0"/>
              <a:buChar char="•"/>
              <a:defRPr lang="en-US" sz="1200" kern="1200">
                <a:solidFill>
                  <a:schemeClr val="tx2"/>
                </a:solidFill>
                <a:latin typeface="+mn-lt"/>
                <a:ea typeface="+mj-ea"/>
                <a:cs typeface="+mj-cs"/>
              </a:defRPr>
            </a:lvl4pPr>
            <a:lvl5pPr marL="720000" indent="-179388" algn="l" defTabSz="957263" rtl="0" eaLnBrk="1" fontAlgn="base" hangingPunct="1">
              <a:lnSpc>
                <a:spcPct val="100000"/>
              </a:lnSpc>
              <a:spcBef>
                <a:spcPts val="400"/>
              </a:spcBef>
              <a:spcAft>
                <a:spcPts val="0"/>
              </a:spcAft>
              <a:buFont typeface="Arial" charset="0"/>
              <a:buChar char="‒"/>
              <a:defRPr lang="en-GB" sz="1200" kern="1200">
                <a:solidFill>
                  <a:schemeClr val="tx2"/>
                </a:solidFill>
                <a:latin typeface="+mn-lt"/>
                <a:ea typeface="+mj-ea"/>
                <a:cs typeface="+mj-cs"/>
              </a:defRPr>
            </a:lvl5pPr>
            <a:lvl6pPr marL="900000" indent="-180000" algn="l" defTabSz="859512" rtl="0" eaLnBrk="1" latinLnBrk="0" hangingPunct="1">
              <a:lnSpc>
                <a:spcPct val="100000"/>
              </a:lnSpc>
              <a:spcBef>
                <a:spcPts val="400"/>
              </a:spcBef>
              <a:spcAft>
                <a:spcPts val="0"/>
              </a:spcAft>
              <a:buFont typeface="Arial" pitchFamily="34" charset="0"/>
              <a:buChar char="•"/>
              <a:defRPr sz="1200" kern="1200" baseline="0">
                <a:solidFill>
                  <a:schemeClr val="accent1"/>
                </a:solidFill>
                <a:latin typeface="+mn-lt"/>
                <a:ea typeface="+mn-ea"/>
                <a:cs typeface="+mn-cs"/>
              </a:defRPr>
            </a:lvl6pPr>
            <a:lvl7pPr marL="1080000" indent="-180000" algn="l" defTabSz="859512" rtl="0" eaLnBrk="1" latinLnBrk="0" hangingPunct="1">
              <a:lnSpc>
                <a:spcPct val="100000"/>
              </a:lnSpc>
              <a:spcBef>
                <a:spcPts val="400"/>
              </a:spcBef>
              <a:spcAft>
                <a:spcPts val="0"/>
              </a:spcAft>
              <a:buFont typeface="Arial" pitchFamily="34" charset="0"/>
              <a:buChar char="‒"/>
              <a:defRPr sz="1200" kern="1200">
                <a:solidFill>
                  <a:schemeClr val="accent1"/>
                </a:solidFill>
                <a:latin typeface="+mn-lt"/>
                <a:ea typeface="+mn-ea"/>
                <a:cs typeface="+mn-cs"/>
              </a:defRPr>
            </a:lvl7pPr>
            <a:lvl8pPr marL="1260000" indent="-180000" algn="l" defTabSz="859512" rtl="0" eaLnBrk="1" latinLnBrk="0" hangingPunct="1">
              <a:lnSpc>
                <a:spcPct val="100000"/>
              </a:lnSpc>
              <a:spcBef>
                <a:spcPts val="400"/>
              </a:spcBef>
              <a:spcAft>
                <a:spcPts val="0"/>
              </a:spcAft>
              <a:buFont typeface="Arial" pitchFamily="34" charset="0"/>
              <a:buChar char="•"/>
              <a:defRPr sz="1200" kern="1200">
                <a:solidFill>
                  <a:schemeClr val="accent1"/>
                </a:solidFill>
                <a:latin typeface="+mn-lt"/>
                <a:ea typeface="+mn-ea"/>
                <a:cs typeface="+mn-cs"/>
              </a:defRPr>
            </a:lvl8pPr>
            <a:lvl9pPr marL="1440000" indent="-180000" algn="l" defTabSz="859512" rtl="0" eaLnBrk="1" latinLnBrk="0" hangingPunct="1">
              <a:lnSpc>
                <a:spcPct val="100000"/>
              </a:lnSpc>
              <a:spcBef>
                <a:spcPts val="400"/>
              </a:spcBef>
              <a:spcAft>
                <a:spcPts val="0"/>
              </a:spcAft>
              <a:buFont typeface="Arial" pitchFamily="34" charset="0"/>
              <a:buChar char="‒"/>
              <a:defRPr sz="1200" kern="1200">
                <a:solidFill>
                  <a:schemeClr val="accent1"/>
                </a:solidFill>
                <a:latin typeface="+mn-lt"/>
                <a:ea typeface="+mn-ea"/>
                <a:cs typeface="+mn-cs"/>
              </a:defRPr>
            </a:lvl9pPr>
          </a:lstStyle>
          <a:p>
            <a:pPr marL="0" marR="0" lvl="0" indent="0" algn="ctr" defTabSz="957263" rtl="0" eaLnBrk="1" fontAlgn="base" latinLnBrk="0" hangingPunct="1">
              <a:lnSpc>
                <a:spcPct val="100000"/>
              </a:lnSpc>
              <a:spcBef>
                <a:spcPts val="400"/>
              </a:spcBef>
              <a:spcAft>
                <a:spcPts val="0"/>
              </a:spcAft>
              <a:buClrTx/>
              <a:buSzTx/>
              <a:buFont typeface="Arial" charset="0"/>
              <a:buNone/>
              <a:tabLst/>
              <a:defRPr/>
            </a:pPr>
            <a:r>
              <a:rPr kumimoji="0" lang="en-US" sz="2800" b="1" i="0" u="none" strike="noStrike" kern="1200" cap="none" spc="0" normalizeH="0" baseline="0" noProof="0" dirty="0">
                <a:ln>
                  <a:noFill/>
                </a:ln>
                <a:solidFill>
                  <a:srgbClr val="0070C0"/>
                </a:solidFill>
                <a:effectLst/>
                <a:uLnTx/>
                <a:uFillTx/>
                <a:latin typeface="Candara" pitchFamily="34" charset="0"/>
                <a:ea typeface="+mn-ea"/>
                <a:cs typeface="Arial" pitchFamily="34" charset="0"/>
              </a:rPr>
              <a:t>Review all NPAs from the point of view of security - </a:t>
            </a:r>
            <a:r>
              <a:rPr kumimoji="0" lang="en-US" sz="2800" b="1" i="0" u="none" strike="noStrike" kern="1200" cap="none" spc="0" normalizeH="0" baseline="0" noProof="0" dirty="0">
                <a:ln>
                  <a:noFill/>
                </a:ln>
                <a:solidFill>
                  <a:srgbClr val="FF0000"/>
                </a:solidFill>
                <a:effectLst/>
                <a:uLnTx/>
                <a:uFillTx/>
                <a:latin typeface="Candara" pitchFamily="34" charset="0"/>
                <a:ea typeface="+mn-ea"/>
                <a:cs typeface="Arial" pitchFamily="34" charset="0"/>
              </a:rPr>
              <a:t>look for </a:t>
            </a:r>
            <a:r>
              <a:rPr kumimoji="0" lang="en-US" sz="2800" b="1" i="0" u="none" strike="noStrike" kern="1200" cap="none" spc="0" normalizeH="0" baseline="0" noProof="0" dirty="0">
                <a:ln>
                  <a:noFill/>
                </a:ln>
                <a:solidFill>
                  <a:srgbClr val="002060"/>
                </a:solidFill>
                <a:effectLst/>
                <a:uLnTx/>
                <a:uFillTx/>
                <a:latin typeface="Candara" pitchFamily="34" charset="0"/>
                <a:ea typeface="+mn-ea"/>
                <a:cs typeface="Arial" pitchFamily="34" charset="0"/>
              </a:rPr>
              <a:t>depletion in security,</a:t>
            </a:r>
            <a:r>
              <a:rPr kumimoji="0" lang="en-US" sz="2800" b="1" i="0" u="none" strike="noStrike" kern="1200" cap="none" spc="0" normalizeH="0" baseline="0" noProof="0" dirty="0">
                <a:ln>
                  <a:noFill/>
                </a:ln>
                <a:solidFill>
                  <a:srgbClr val="FF0000"/>
                </a:solidFill>
                <a:effectLst/>
                <a:uLnTx/>
                <a:uFillTx/>
                <a:latin typeface="Candara" pitchFamily="34" charset="0"/>
                <a:ea typeface="+mn-ea"/>
                <a:cs typeface="Arial" pitchFamily="34" charset="0"/>
              </a:rPr>
              <a:t> </a:t>
            </a:r>
            <a:r>
              <a:rPr kumimoji="0" lang="en-US" sz="2800" b="1" i="0" u="none" strike="noStrike" kern="1200" cap="none" spc="0" normalizeH="0" baseline="0" noProof="0" dirty="0">
                <a:ln>
                  <a:noFill/>
                </a:ln>
                <a:solidFill>
                  <a:srgbClr val="9BBB59">
                    <a:lumMod val="50000"/>
                  </a:srgbClr>
                </a:solidFill>
                <a:effectLst/>
                <a:uLnTx/>
                <a:uFillTx/>
                <a:latin typeface="Candara" pitchFamily="34" charset="0"/>
                <a:ea typeface="+mn-ea"/>
                <a:cs typeface="Arial" pitchFamily="34" charset="0"/>
              </a:rPr>
              <a:t>shelf life expiry</a:t>
            </a:r>
            <a:r>
              <a:rPr kumimoji="0" lang="en-US" sz="2800" b="1" i="0" u="none" strike="noStrike" kern="1200" cap="none" spc="0" normalizeH="0" baseline="0" noProof="0" dirty="0">
                <a:ln>
                  <a:noFill/>
                </a:ln>
                <a:solidFill>
                  <a:srgbClr val="006600"/>
                </a:solidFill>
                <a:effectLst/>
                <a:uLnTx/>
                <a:uFillTx/>
                <a:latin typeface="Candara" pitchFamily="34" charset="0"/>
                <a:ea typeface="+mn-ea"/>
                <a:cs typeface="Arial" pitchFamily="34" charset="0"/>
              </a:rPr>
              <a:t>,</a:t>
            </a:r>
            <a:r>
              <a:rPr kumimoji="0" lang="en-US" sz="2800" b="1" i="0" u="none" strike="noStrike" kern="1200" cap="none" spc="0" normalizeH="0" baseline="0" noProof="0" dirty="0">
                <a:ln>
                  <a:noFill/>
                </a:ln>
                <a:solidFill>
                  <a:srgbClr val="FF0000"/>
                </a:solidFill>
                <a:effectLst/>
                <a:uLnTx/>
                <a:uFillTx/>
                <a:latin typeface="Candara" pitchFamily="34" charset="0"/>
                <a:ea typeface="+mn-ea"/>
                <a:cs typeface="Arial" pitchFamily="34" charset="0"/>
              </a:rPr>
              <a:t> depreciation in business assets, etc.</a:t>
            </a:r>
          </a:p>
        </p:txBody>
      </p:sp>
      <p:sp>
        <p:nvSpPr>
          <p:cNvPr id="21" name="Trapezoid 20">
            <a:extLst>
              <a:ext uri="{FF2B5EF4-FFF2-40B4-BE49-F238E27FC236}">
                <a16:creationId xmlns:a16="http://schemas.microsoft.com/office/drawing/2014/main" id="{EA4B0005-3403-4ECA-A19D-4805D5E45FB7}"/>
              </a:ext>
            </a:extLst>
          </p:cNvPr>
          <p:cNvSpPr/>
          <p:nvPr/>
        </p:nvSpPr>
        <p:spPr>
          <a:xfrm rot="16200000">
            <a:off x="3296500" y="3668823"/>
            <a:ext cx="4146626" cy="630001"/>
          </a:xfrm>
          <a:prstGeom prst="trapezoid">
            <a:avLst>
              <a:gd name="adj" fmla="val 98866"/>
            </a:avLst>
          </a:prstGeom>
          <a:solidFill>
            <a:srgbClr val="D6F5F6"/>
          </a:solidFill>
          <a:ln w="1270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prstClr val="white"/>
              </a:solidFill>
              <a:effectLst/>
              <a:uLnTx/>
              <a:uFillTx/>
              <a:latin typeface="Calibri"/>
              <a:ea typeface="+mn-ea"/>
              <a:cs typeface="+mn-cs"/>
            </a:endParaRPr>
          </a:p>
        </p:txBody>
      </p:sp>
    </p:spTree>
  </p:cSld>
  <p:clrMapOvr>
    <a:masterClrMapping/>
  </p:clrMapOvr>
  <p:transition spd="med">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randombar(horizontal)">
                                      <p:cBhvr>
                                        <p:cTn id="7" dur="500"/>
                                        <p:tgtEl>
                                          <p:spTgt spid="13"/>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randombar(horizontal)">
                                      <p:cBhvr>
                                        <p:cTn id="10" dur="500"/>
                                        <p:tgtEl>
                                          <p:spTgt spid="8"/>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randombar(horizontal)">
                                      <p:cBhvr>
                                        <p:cTn id="13" dur="500"/>
                                        <p:tgtEl>
                                          <p:spTgt spid="9"/>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randombar(horizontal)">
                                      <p:cBhvr>
                                        <p:cTn id="16" dur="500"/>
                                        <p:tgtEl>
                                          <p:spTgt spid="10"/>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randombar(horizontal)">
                                      <p:cBhvr>
                                        <p:cTn id="19" dur="500"/>
                                        <p:tgtEl>
                                          <p:spTgt spid="18"/>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randombar(horizontal)">
                                      <p:cBhvr>
                                        <p:cTn id="22" dur="500"/>
                                        <p:tgtEl>
                                          <p:spTgt spid="20"/>
                                        </p:tgtEl>
                                      </p:cBhvr>
                                    </p:animEffect>
                                  </p:childTnLst>
                                </p:cTn>
                              </p:par>
                              <p:par>
                                <p:cTn id="23" presetID="14" presetClass="entr" presetSubtype="10" fill="hold" grpId="0" nodeType="with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randombar(horizontal)">
                                      <p:cBhvr>
                                        <p:cTn id="25"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8" grpId="0"/>
      <p:bldP spid="9" grpId="0" animBg="1"/>
      <p:bldP spid="10" grpId="0"/>
      <p:bldP spid="18" grpId="0" animBg="1"/>
      <p:bldP spid="20" grpId="0" animBg="1"/>
      <p:bldP spid="21"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5"/>
          <p:cNvSpPr txBox="1">
            <a:spLocks/>
          </p:cNvSpPr>
          <p:nvPr/>
        </p:nvSpPr>
        <p:spPr>
          <a:xfrm>
            <a:off x="609600" y="2304065"/>
            <a:ext cx="4134629" cy="2496535"/>
          </a:xfrm>
          <a:prstGeom prst="rect">
            <a:avLst/>
          </a:prstGeom>
          <a:solidFill>
            <a:schemeClr val="bg1"/>
          </a:solidFill>
          <a:ln w="12700">
            <a:solidFill>
              <a:srgbClr val="B4B4B4"/>
            </a:solidFill>
          </a:ln>
          <a:effectLst>
            <a:outerShdw blurRad="50800" dist="38100" dir="2700000" algn="tl" rotWithShape="0">
              <a:prstClr val="black">
                <a:alpha val="40000"/>
              </a:prstClr>
            </a:outerShdw>
          </a:effectLst>
        </p:spPr>
        <p:txBody>
          <a:bodyPr wrap="square" lIns="91440" tIns="91440" rIns="91440" bIns="36000"/>
          <a:lstStyle>
            <a:lvl1pPr marL="0" indent="0" algn="l" defTabSz="957263" rtl="0" eaLnBrk="1" fontAlgn="base" hangingPunct="1">
              <a:lnSpc>
                <a:spcPct val="100000"/>
              </a:lnSpc>
              <a:spcBef>
                <a:spcPts val="400"/>
              </a:spcBef>
              <a:spcAft>
                <a:spcPts val="0"/>
              </a:spcAft>
              <a:buFont typeface="Arial" charset="0"/>
              <a:defRPr lang="en-US" sz="1400" kern="1200">
                <a:solidFill>
                  <a:schemeClr val="tx2"/>
                </a:solidFill>
                <a:latin typeface="+mn-lt"/>
                <a:ea typeface="+mn-ea"/>
                <a:cs typeface="+mn-cs"/>
              </a:defRPr>
            </a:lvl1pPr>
            <a:lvl2pPr marL="180000" indent="-180000" algn="l" defTabSz="957263" rtl="0" eaLnBrk="1" fontAlgn="base" hangingPunct="1">
              <a:lnSpc>
                <a:spcPct val="100000"/>
              </a:lnSpc>
              <a:spcBef>
                <a:spcPts val="400"/>
              </a:spcBef>
              <a:spcAft>
                <a:spcPts val="0"/>
              </a:spcAft>
              <a:buFont typeface="Arial" charset="0"/>
              <a:buChar char="•"/>
              <a:defRPr lang="en-US" sz="1400" kern="1200">
                <a:solidFill>
                  <a:schemeClr val="tx2"/>
                </a:solidFill>
                <a:latin typeface="+mn-lt"/>
                <a:ea typeface="+mj-ea"/>
                <a:cs typeface="+mj-cs"/>
              </a:defRPr>
            </a:lvl2pPr>
            <a:lvl3pPr marL="360000" indent="-180000" algn="l" defTabSz="957263" rtl="0" eaLnBrk="1" fontAlgn="base" hangingPunct="1">
              <a:lnSpc>
                <a:spcPct val="100000"/>
              </a:lnSpc>
              <a:spcBef>
                <a:spcPts val="400"/>
              </a:spcBef>
              <a:spcAft>
                <a:spcPts val="0"/>
              </a:spcAft>
              <a:buFont typeface="Arial" charset="0"/>
              <a:buChar char="‒"/>
              <a:defRPr lang="en-US" sz="1200" kern="1200">
                <a:solidFill>
                  <a:schemeClr val="tx2"/>
                </a:solidFill>
                <a:latin typeface="+mn-lt"/>
                <a:ea typeface="+mj-ea"/>
                <a:cs typeface="+mj-cs"/>
              </a:defRPr>
            </a:lvl3pPr>
            <a:lvl4pPr marL="540000" indent="-180000" algn="l" defTabSz="957263" rtl="0" eaLnBrk="1" fontAlgn="base" hangingPunct="1">
              <a:lnSpc>
                <a:spcPct val="100000"/>
              </a:lnSpc>
              <a:spcBef>
                <a:spcPts val="400"/>
              </a:spcBef>
              <a:spcAft>
                <a:spcPts val="0"/>
              </a:spcAft>
              <a:buFont typeface="Arial" charset="0"/>
              <a:buChar char="•"/>
              <a:defRPr lang="en-US" sz="1200" kern="1200">
                <a:solidFill>
                  <a:schemeClr val="tx2"/>
                </a:solidFill>
                <a:latin typeface="+mn-lt"/>
                <a:ea typeface="+mj-ea"/>
                <a:cs typeface="+mj-cs"/>
              </a:defRPr>
            </a:lvl4pPr>
            <a:lvl5pPr marL="720000" indent="-179388" algn="l" defTabSz="957263" rtl="0" eaLnBrk="1" fontAlgn="base" hangingPunct="1">
              <a:lnSpc>
                <a:spcPct val="100000"/>
              </a:lnSpc>
              <a:spcBef>
                <a:spcPts val="400"/>
              </a:spcBef>
              <a:spcAft>
                <a:spcPts val="0"/>
              </a:spcAft>
              <a:buFont typeface="Arial" charset="0"/>
              <a:buChar char="‒"/>
              <a:defRPr lang="en-GB" sz="1200" kern="1200">
                <a:solidFill>
                  <a:schemeClr val="tx2"/>
                </a:solidFill>
                <a:latin typeface="+mn-lt"/>
                <a:ea typeface="+mj-ea"/>
                <a:cs typeface="+mj-cs"/>
              </a:defRPr>
            </a:lvl5pPr>
            <a:lvl6pPr marL="900000" indent="-180000" algn="l" defTabSz="859512" rtl="0" eaLnBrk="1" latinLnBrk="0" hangingPunct="1">
              <a:lnSpc>
                <a:spcPct val="100000"/>
              </a:lnSpc>
              <a:spcBef>
                <a:spcPts val="400"/>
              </a:spcBef>
              <a:spcAft>
                <a:spcPts val="0"/>
              </a:spcAft>
              <a:buFont typeface="Arial" pitchFamily="34" charset="0"/>
              <a:buChar char="•"/>
              <a:defRPr sz="1200" kern="1200" baseline="0">
                <a:solidFill>
                  <a:schemeClr val="accent1"/>
                </a:solidFill>
                <a:latin typeface="+mn-lt"/>
                <a:ea typeface="+mn-ea"/>
                <a:cs typeface="+mn-cs"/>
              </a:defRPr>
            </a:lvl6pPr>
            <a:lvl7pPr marL="1080000" indent="-180000" algn="l" defTabSz="859512" rtl="0" eaLnBrk="1" latinLnBrk="0" hangingPunct="1">
              <a:lnSpc>
                <a:spcPct val="100000"/>
              </a:lnSpc>
              <a:spcBef>
                <a:spcPts val="400"/>
              </a:spcBef>
              <a:spcAft>
                <a:spcPts val="0"/>
              </a:spcAft>
              <a:buFont typeface="Arial" pitchFamily="34" charset="0"/>
              <a:buChar char="‒"/>
              <a:defRPr sz="1200" kern="1200">
                <a:solidFill>
                  <a:schemeClr val="accent1"/>
                </a:solidFill>
                <a:latin typeface="+mn-lt"/>
                <a:ea typeface="+mn-ea"/>
                <a:cs typeface="+mn-cs"/>
              </a:defRPr>
            </a:lvl7pPr>
            <a:lvl8pPr marL="1260000" indent="-180000" algn="l" defTabSz="859512" rtl="0" eaLnBrk="1" latinLnBrk="0" hangingPunct="1">
              <a:lnSpc>
                <a:spcPct val="100000"/>
              </a:lnSpc>
              <a:spcBef>
                <a:spcPts val="400"/>
              </a:spcBef>
              <a:spcAft>
                <a:spcPts val="0"/>
              </a:spcAft>
              <a:buFont typeface="Arial" pitchFamily="34" charset="0"/>
              <a:buChar char="•"/>
              <a:defRPr sz="1200" kern="1200">
                <a:solidFill>
                  <a:schemeClr val="accent1"/>
                </a:solidFill>
                <a:latin typeface="+mn-lt"/>
                <a:ea typeface="+mn-ea"/>
                <a:cs typeface="+mn-cs"/>
              </a:defRPr>
            </a:lvl8pPr>
            <a:lvl9pPr marL="1440000" indent="-180000" algn="l" defTabSz="859512" rtl="0" eaLnBrk="1" latinLnBrk="0" hangingPunct="1">
              <a:lnSpc>
                <a:spcPct val="100000"/>
              </a:lnSpc>
              <a:spcBef>
                <a:spcPts val="400"/>
              </a:spcBef>
              <a:spcAft>
                <a:spcPts val="0"/>
              </a:spcAft>
              <a:buFont typeface="Arial" pitchFamily="34" charset="0"/>
              <a:buChar char="‒"/>
              <a:defRPr sz="1200" kern="1200">
                <a:solidFill>
                  <a:schemeClr val="accent1"/>
                </a:solidFill>
                <a:latin typeface="+mn-lt"/>
                <a:ea typeface="+mn-ea"/>
                <a:cs typeface="+mn-cs"/>
              </a:defRPr>
            </a:lvl9pPr>
          </a:lstStyle>
          <a:p>
            <a:pPr marL="0" marR="0" lvl="0" indent="0" algn="ctr" defTabSz="957263" rtl="0" eaLnBrk="1" fontAlgn="base" latinLnBrk="0" hangingPunct="1">
              <a:lnSpc>
                <a:spcPct val="100000"/>
              </a:lnSpc>
              <a:spcBef>
                <a:spcPts val="400"/>
              </a:spcBef>
              <a:spcAft>
                <a:spcPts val="0"/>
              </a:spcAft>
              <a:buClrTx/>
              <a:buSzTx/>
              <a:buFont typeface="Arial" charset="0"/>
              <a:buNone/>
              <a:tabLst/>
              <a:defRPr/>
            </a:pPr>
            <a:r>
              <a:rPr kumimoji="0" lang="en-US" sz="2800" b="1" i="0" u="none" strike="noStrike" kern="1200" cap="none" spc="0" normalizeH="0" baseline="0" noProof="0" dirty="0">
                <a:ln>
                  <a:noFill/>
                </a:ln>
                <a:solidFill>
                  <a:srgbClr val="1F497D"/>
                </a:solidFill>
                <a:effectLst/>
                <a:uLnTx/>
                <a:uFillTx/>
                <a:latin typeface="Candara" pitchFamily="34" charset="0"/>
                <a:ea typeface="+mn-ea"/>
                <a:cs typeface="Arial" pitchFamily="34" charset="0"/>
              </a:rPr>
              <a:t>Ensure that </a:t>
            </a:r>
            <a:r>
              <a:rPr kumimoji="0" lang="en-US" sz="2800" b="0" i="0" u="none" strike="noStrike" kern="1200" cap="none" spc="0" normalizeH="0" baseline="0" noProof="0" dirty="0">
                <a:ln>
                  <a:noFill/>
                </a:ln>
                <a:solidFill>
                  <a:srgbClr val="FF0000"/>
                </a:solidFill>
                <a:effectLst/>
                <a:highlight>
                  <a:srgbClr val="00FFFF"/>
                </a:highlight>
                <a:uLnTx/>
                <a:uFillTx/>
                <a:latin typeface="Candara" pitchFamily="34" charset="0"/>
                <a:ea typeface="+mn-ea"/>
                <a:cs typeface="Arial" pitchFamily="34" charset="0"/>
              </a:rPr>
              <a:t>all limits </a:t>
            </a:r>
            <a:r>
              <a:rPr kumimoji="0" lang="en-US" sz="2800" b="1" i="0" u="none" strike="noStrike" kern="1200" cap="none" spc="0" normalizeH="0" baseline="0" noProof="0" dirty="0">
                <a:ln>
                  <a:noFill/>
                </a:ln>
                <a:solidFill>
                  <a:srgbClr val="002060"/>
                </a:solidFill>
                <a:effectLst/>
                <a:highlight>
                  <a:srgbClr val="00FFFF"/>
                </a:highlight>
                <a:uLnTx/>
                <a:uFillTx/>
                <a:latin typeface="Candara" pitchFamily="34" charset="0"/>
                <a:ea typeface="+mn-ea"/>
                <a:cs typeface="Arial" pitchFamily="34" charset="0"/>
              </a:rPr>
              <a:t>are CONSOLIDATED </a:t>
            </a:r>
            <a:r>
              <a:rPr kumimoji="0" lang="en-US" sz="2800" b="1" i="0" u="none" strike="noStrike" kern="1200" cap="none" spc="0" normalizeH="0" baseline="0" noProof="0" dirty="0">
                <a:ln>
                  <a:noFill/>
                </a:ln>
                <a:solidFill>
                  <a:srgbClr val="006600"/>
                </a:solidFill>
                <a:effectLst/>
                <a:highlight>
                  <a:srgbClr val="00FFFF"/>
                </a:highlight>
                <a:uLnTx/>
                <a:uFillTx/>
                <a:latin typeface="Candara" pitchFamily="34" charset="0"/>
                <a:ea typeface="+mn-ea"/>
                <a:cs typeface="Arial" pitchFamily="34" charset="0"/>
              </a:rPr>
              <a:t>for a </a:t>
            </a:r>
            <a:r>
              <a:rPr kumimoji="0" lang="en-US" sz="2800" b="1" i="0" u="none" strike="noStrike" kern="1200" cap="none" spc="0" normalizeH="0" baseline="0" noProof="0" dirty="0">
                <a:ln>
                  <a:noFill/>
                </a:ln>
                <a:solidFill>
                  <a:srgbClr val="FF0000"/>
                </a:solidFill>
                <a:effectLst/>
                <a:highlight>
                  <a:srgbClr val="00FFFF"/>
                </a:highlight>
                <a:uLnTx/>
                <a:uFillTx/>
                <a:latin typeface="Candara" pitchFamily="34" charset="0"/>
                <a:ea typeface="+mn-ea"/>
                <a:cs typeface="Arial" pitchFamily="34" charset="0"/>
              </a:rPr>
              <a:t>BORROWER</a:t>
            </a:r>
            <a:r>
              <a:rPr kumimoji="0" lang="en-US" sz="2800" b="1" i="0" u="none" strike="noStrike" kern="1200" cap="none" spc="0" normalizeH="0" baseline="0" noProof="0" dirty="0">
                <a:ln>
                  <a:noFill/>
                </a:ln>
                <a:solidFill>
                  <a:prstClr val="black"/>
                </a:solidFill>
                <a:effectLst/>
                <a:highlight>
                  <a:srgbClr val="00FFFF"/>
                </a:highlight>
                <a:uLnTx/>
                <a:uFillTx/>
                <a:latin typeface="Candara" pitchFamily="34" charset="0"/>
                <a:ea typeface="+mn-ea"/>
                <a:cs typeface="Arial" pitchFamily="34" charset="0"/>
              </a:rPr>
              <a:t> </a:t>
            </a:r>
            <a:r>
              <a:rPr kumimoji="0" lang="en-US" sz="2800" b="1" i="0" u="none" strike="noStrike" kern="1200" cap="none" spc="0" normalizeH="0" baseline="0" noProof="0" dirty="0">
                <a:ln>
                  <a:noFill/>
                </a:ln>
                <a:solidFill>
                  <a:prstClr val="black"/>
                </a:solidFill>
                <a:effectLst/>
                <a:uLnTx/>
                <a:uFillTx/>
                <a:latin typeface="Candara" pitchFamily="34" charset="0"/>
                <a:ea typeface="+mn-ea"/>
                <a:cs typeface="Arial" pitchFamily="34" charset="0"/>
              </a:rPr>
              <a:t>prior to ASSESSMENT OF SECURITY COVER</a:t>
            </a:r>
            <a:endParaRPr kumimoji="0" lang="en-US" sz="2800" b="0" i="0" u="none" strike="noStrike" kern="1200" cap="none" spc="0" normalizeH="0" baseline="0" noProof="0" dirty="0">
              <a:ln>
                <a:noFill/>
              </a:ln>
              <a:solidFill>
                <a:srgbClr val="FF0000"/>
              </a:solidFill>
              <a:effectLst/>
              <a:uLnTx/>
              <a:uFillTx/>
              <a:latin typeface="Candara" pitchFamily="34" charset="0"/>
              <a:ea typeface="+mn-ea"/>
              <a:cs typeface="Arial" pitchFamily="34" charset="0"/>
            </a:endParaRPr>
          </a:p>
        </p:txBody>
      </p:sp>
      <p:sp>
        <p:nvSpPr>
          <p:cNvPr id="12" name="Trapezoid 11"/>
          <p:cNvSpPr/>
          <p:nvPr/>
        </p:nvSpPr>
        <p:spPr>
          <a:xfrm rot="16200000">
            <a:off x="3213201" y="3225981"/>
            <a:ext cx="3738438" cy="630000"/>
          </a:xfrm>
          <a:prstGeom prst="trapezoid">
            <a:avLst>
              <a:gd name="adj" fmla="val 98866"/>
            </a:avLst>
          </a:prstGeom>
          <a:solidFill>
            <a:srgbClr val="DDF7FB"/>
          </a:solidFill>
          <a:ln w="1270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prstClr val="white"/>
              </a:solidFill>
              <a:effectLst/>
              <a:uLnTx/>
              <a:uFillTx/>
              <a:latin typeface="Calibri"/>
              <a:ea typeface="+mn-ea"/>
              <a:cs typeface="+mn-cs"/>
            </a:endParaRPr>
          </a:p>
        </p:txBody>
      </p:sp>
      <p:sp>
        <p:nvSpPr>
          <p:cNvPr id="13" name="Text Placeholder 5"/>
          <p:cNvSpPr txBox="1">
            <a:spLocks/>
          </p:cNvSpPr>
          <p:nvPr/>
        </p:nvSpPr>
        <p:spPr>
          <a:xfrm>
            <a:off x="5397420" y="1671761"/>
            <a:ext cx="6085589" cy="3738439"/>
          </a:xfrm>
          <a:prstGeom prst="rect">
            <a:avLst/>
          </a:prstGeom>
          <a:solidFill>
            <a:schemeClr val="bg1"/>
          </a:solidFill>
          <a:ln w="12700">
            <a:solidFill>
              <a:srgbClr val="B4B4B4"/>
            </a:solidFill>
          </a:ln>
          <a:effectLst>
            <a:outerShdw blurRad="50800" dist="38100" dir="2700000" algn="tl" rotWithShape="0">
              <a:prstClr val="black">
                <a:alpha val="40000"/>
              </a:prstClr>
            </a:outerShdw>
          </a:effectLst>
        </p:spPr>
        <p:txBody>
          <a:bodyPr wrap="square" lIns="91440" tIns="91440" rIns="0" bIns="36000"/>
          <a:lstStyle>
            <a:lvl1pPr marL="0" indent="0" algn="l" defTabSz="957263" rtl="0" eaLnBrk="1" fontAlgn="base" hangingPunct="1">
              <a:lnSpc>
                <a:spcPct val="100000"/>
              </a:lnSpc>
              <a:spcBef>
                <a:spcPts val="400"/>
              </a:spcBef>
              <a:spcAft>
                <a:spcPts val="0"/>
              </a:spcAft>
              <a:buFont typeface="Arial" charset="0"/>
              <a:defRPr lang="en-US" sz="1400" kern="1200">
                <a:solidFill>
                  <a:schemeClr val="tx2"/>
                </a:solidFill>
                <a:latin typeface="+mn-lt"/>
                <a:ea typeface="+mn-ea"/>
                <a:cs typeface="+mn-cs"/>
              </a:defRPr>
            </a:lvl1pPr>
            <a:lvl2pPr marL="180000" indent="-180000" algn="l" defTabSz="957263" rtl="0" eaLnBrk="1" fontAlgn="base" hangingPunct="1">
              <a:lnSpc>
                <a:spcPct val="100000"/>
              </a:lnSpc>
              <a:spcBef>
                <a:spcPts val="400"/>
              </a:spcBef>
              <a:spcAft>
                <a:spcPts val="0"/>
              </a:spcAft>
              <a:buFont typeface="Arial" charset="0"/>
              <a:buChar char="•"/>
              <a:defRPr lang="en-US" sz="1400" kern="1200">
                <a:solidFill>
                  <a:schemeClr val="tx2"/>
                </a:solidFill>
                <a:latin typeface="+mn-lt"/>
                <a:ea typeface="+mj-ea"/>
                <a:cs typeface="+mj-cs"/>
              </a:defRPr>
            </a:lvl2pPr>
            <a:lvl3pPr marL="360000" indent="-180000" algn="l" defTabSz="957263" rtl="0" eaLnBrk="1" fontAlgn="base" hangingPunct="1">
              <a:lnSpc>
                <a:spcPct val="100000"/>
              </a:lnSpc>
              <a:spcBef>
                <a:spcPts val="400"/>
              </a:spcBef>
              <a:spcAft>
                <a:spcPts val="0"/>
              </a:spcAft>
              <a:buFont typeface="Arial" charset="0"/>
              <a:buChar char="‒"/>
              <a:defRPr lang="en-US" sz="1200" kern="1200">
                <a:solidFill>
                  <a:schemeClr val="tx2"/>
                </a:solidFill>
                <a:latin typeface="+mn-lt"/>
                <a:ea typeface="+mj-ea"/>
                <a:cs typeface="+mj-cs"/>
              </a:defRPr>
            </a:lvl3pPr>
            <a:lvl4pPr marL="540000" indent="-180000" algn="l" defTabSz="957263" rtl="0" eaLnBrk="1" fontAlgn="base" hangingPunct="1">
              <a:lnSpc>
                <a:spcPct val="100000"/>
              </a:lnSpc>
              <a:spcBef>
                <a:spcPts val="400"/>
              </a:spcBef>
              <a:spcAft>
                <a:spcPts val="0"/>
              </a:spcAft>
              <a:buFont typeface="Arial" charset="0"/>
              <a:buChar char="•"/>
              <a:defRPr lang="en-US" sz="1200" kern="1200">
                <a:solidFill>
                  <a:schemeClr val="tx2"/>
                </a:solidFill>
                <a:latin typeface="+mn-lt"/>
                <a:ea typeface="+mj-ea"/>
                <a:cs typeface="+mj-cs"/>
              </a:defRPr>
            </a:lvl4pPr>
            <a:lvl5pPr marL="720000" indent="-179388" algn="l" defTabSz="957263" rtl="0" eaLnBrk="1" fontAlgn="base" hangingPunct="1">
              <a:lnSpc>
                <a:spcPct val="100000"/>
              </a:lnSpc>
              <a:spcBef>
                <a:spcPts val="400"/>
              </a:spcBef>
              <a:spcAft>
                <a:spcPts val="0"/>
              </a:spcAft>
              <a:buFont typeface="Arial" charset="0"/>
              <a:buChar char="‒"/>
              <a:defRPr lang="en-GB" sz="1200" kern="1200">
                <a:solidFill>
                  <a:schemeClr val="tx2"/>
                </a:solidFill>
                <a:latin typeface="+mn-lt"/>
                <a:ea typeface="+mj-ea"/>
                <a:cs typeface="+mj-cs"/>
              </a:defRPr>
            </a:lvl5pPr>
            <a:lvl6pPr marL="900000" indent="-180000" algn="l" defTabSz="859512" rtl="0" eaLnBrk="1" latinLnBrk="0" hangingPunct="1">
              <a:lnSpc>
                <a:spcPct val="100000"/>
              </a:lnSpc>
              <a:spcBef>
                <a:spcPts val="400"/>
              </a:spcBef>
              <a:spcAft>
                <a:spcPts val="0"/>
              </a:spcAft>
              <a:buFont typeface="Arial" pitchFamily="34" charset="0"/>
              <a:buChar char="•"/>
              <a:defRPr sz="1200" kern="1200" baseline="0">
                <a:solidFill>
                  <a:schemeClr val="accent1"/>
                </a:solidFill>
                <a:latin typeface="+mn-lt"/>
                <a:ea typeface="+mn-ea"/>
                <a:cs typeface="+mn-cs"/>
              </a:defRPr>
            </a:lvl6pPr>
            <a:lvl7pPr marL="1080000" indent="-180000" algn="l" defTabSz="859512" rtl="0" eaLnBrk="1" latinLnBrk="0" hangingPunct="1">
              <a:lnSpc>
                <a:spcPct val="100000"/>
              </a:lnSpc>
              <a:spcBef>
                <a:spcPts val="400"/>
              </a:spcBef>
              <a:spcAft>
                <a:spcPts val="0"/>
              </a:spcAft>
              <a:buFont typeface="Arial" pitchFamily="34" charset="0"/>
              <a:buChar char="‒"/>
              <a:defRPr sz="1200" kern="1200">
                <a:solidFill>
                  <a:schemeClr val="accent1"/>
                </a:solidFill>
                <a:latin typeface="+mn-lt"/>
                <a:ea typeface="+mn-ea"/>
                <a:cs typeface="+mn-cs"/>
              </a:defRPr>
            </a:lvl7pPr>
            <a:lvl8pPr marL="1260000" indent="-180000" algn="l" defTabSz="859512" rtl="0" eaLnBrk="1" latinLnBrk="0" hangingPunct="1">
              <a:lnSpc>
                <a:spcPct val="100000"/>
              </a:lnSpc>
              <a:spcBef>
                <a:spcPts val="400"/>
              </a:spcBef>
              <a:spcAft>
                <a:spcPts val="0"/>
              </a:spcAft>
              <a:buFont typeface="Arial" pitchFamily="34" charset="0"/>
              <a:buChar char="•"/>
              <a:defRPr sz="1200" kern="1200">
                <a:solidFill>
                  <a:schemeClr val="accent1"/>
                </a:solidFill>
                <a:latin typeface="+mn-lt"/>
                <a:ea typeface="+mn-ea"/>
                <a:cs typeface="+mn-cs"/>
              </a:defRPr>
            </a:lvl8pPr>
            <a:lvl9pPr marL="1440000" indent="-180000" algn="l" defTabSz="859512" rtl="0" eaLnBrk="1" latinLnBrk="0" hangingPunct="1">
              <a:lnSpc>
                <a:spcPct val="100000"/>
              </a:lnSpc>
              <a:spcBef>
                <a:spcPts val="400"/>
              </a:spcBef>
              <a:spcAft>
                <a:spcPts val="0"/>
              </a:spcAft>
              <a:buFont typeface="Arial" pitchFamily="34" charset="0"/>
              <a:buChar char="‒"/>
              <a:defRPr sz="1200" kern="1200">
                <a:solidFill>
                  <a:schemeClr val="accent1"/>
                </a:solidFill>
                <a:latin typeface="+mn-lt"/>
                <a:ea typeface="+mn-ea"/>
                <a:cs typeface="+mn-cs"/>
              </a:defRPr>
            </a:lvl9pPr>
          </a:lstStyle>
          <a:p>
            <a:pPr marL="0" marR="0" lvl="0" indent="0" algn="ctr" defTabSz="957263" rtl="0" eaLnBrk="1" fontAlgn="base" latinLnBrk="0" hangingPunct="1">
              <a:lnSpc>
                <a:spcPct val="100000"/>
              </a:lnSpc>
              <a:spcBef>
                <a:spcPts val="400"/>
              </a:spcBef>
              <a:spcAft>
                <a:spcPts val="0"/>
              </a:spcAft>
              <a:buClrTx/>
              <a:buSzTx/>
              <a:buFont typeface="Arial" charset="0"/>
              <a:buNone/>
              <a:tabLst/>
              <a:defRPr/>
            </a:pPr>
            <a:endParaRPr kumimoji="0" lang="en-US" sz="2800" b="0" i="0" u="none" strike="noStrike" kern="1200" cap="none" spc="0" normalizeH="0" baseline="0" noProof="0" dirty="0">
              <a:ln>
                <a:noFill/>
              </a:ln>
              <a:solidFill>
                <a:srgbClr val="002060"/>
              </a:solidFill>
              <a:effectLst/>
              <a:uLnTx/>
              <a:uFillTx/>
              <a:latin typeface="Candara" pitchFamily="34" charset="0"/>
              <a:ea typeface="+mn-ea"/>
              <a:cs typeface="Times New Roman" pitchFamily="18" charset="0"/>
            </a:endParaRPr>
          </a:p>
          <a:p>
            <a:pPr marL="0" marR="0" lvl="0" indent="0" algn="ctr" defTabSz="957263" rtl="0" eaLnBrk="1" fontAlgn="base" latinLnBrk="0" hangingPunct="1">
              <a:lnSpc>
                <a:spcPct val="100000"/>
              </a:lnSpc>
              <a:spcBef>
                <a:spcPts val="400"/>
              </a:spcBef>
              <a:spcAft>
                <a:spcPts val="0"/>
              </a:spcAft>
              <a:buClrTx/>
              <a:buSzTx/>
              <a:buFont typeface="Arial" charset="0"/>
              <a:buNone/>
              <a:tabLst/>
              <a:defRPr/>
            </a:pPr>
            <a:r>
              <a:rPr kumimoji="0" lang="en-US" sz="2800" b="1" i="0" u="none" strike="noStrike" kern="1200" cap="none" spc="0" normalizeH="0" baseline="0" noProof="0" dirty="0">
                <a:ln>
                  <a:noFill/>
                </a:ln>
                <a:solidFill>
                  <a:srgbClr val="1F497D"/>
                </a:solidFill>
                <a:effectLst/>
                <a:uLnTx/>
                <a:uFillTx/>
                <a:latin typeface="Candara" pitchFamily="34" charset="0"/>
                <a:ea typeface="+mn-ea"/>
                <a:cs typeface="+mn-cs"/>
              </a:rPr>
              <a:t>"Overdue bills sent for collection” </a:t>
            </a:r>
            <a:r>
              <a:rPr kumimoji="0" lang="en-US" sz="2800" b="1" i="0" u="none" strike="noStrike" kern="1200" cap="none" spc="0" normalizeH="0" baseline="0" noProof="0" dirty="0">
                <a:ln>
                  <a:noFill/>
                </a:ln>
                <a:solidFill>
                  <a:srgbClr val="FF0000"/>
                </a:solidFill>
                <a:effectLst/>
                <a:uLnTx/>
                <a:uFillTx/>
                <a:latin typeface="Candara" pitchFamily="34" charset="0"/>
                <a:ea typeface="+mn-ea"/>
                <a:cs typeface="+mn-cs"/>
              </a:rPr>
              <a:t>not to be treated as SECURITY</a:t>
            </a:r>
            <a:r>
              <a:rPr kumimoji="0" lang="en-US" sz="2800" b="1" i="0" u="none" strike="noStrike" kern="1200" cap="none" spc="0" normalizeH="0" baseline="0" noProof="0" dirty="0">
                <a:ln>
                  <a:noFill/>
                </a:ln>
                <a:solidFill>
                  <a:srgbClr val="1F497D"/>
                </a:solidFill>
                <a:effectLst/>
                <a:uLnTx/>
                <a:uFillTx/>
                <a:latin typeface="Candara" pitchFamily="34" charset="0"/>
                <a:ea typeface="+mn-ea"/>
                <a:cs typeface="+mn-cs"/>
              </a:rPr>
              <a:t> </a:t>
            </a:r>
          </a:p>
          <a:p>
            <a:pPr marL="0" marR="0" lvl="0" indent="0" algn="ctr" defTabSz="957263" rtl="0" eaLnBrk="1" fontAlgn="base" latinLnBrk="0" hangingPunct="1">
              <a:lnSpc>
                <a:spcPct val="100000"/>
              </a:lnSpc>
              <a:spcBef>
                <a:spcPts val="400"/>
              </a:spcBef>
              <a:spcAft>
                <a:spcPts val="0"/>
              </a:spcAft>
              <a:buClrTx/>
              <a:buSzTx/>
              <a:buFont typeface="Arial" charset="0"/>
              <a:buNone/>
              <a:tabLst/>
              <a:defRPr/>
            </a:pPr>
            <a:r>
              <a:rPr kumimoji="0" lang="en-US" sz="2800" b="1" i="0" u="none" strike="noStrike" kern="1200" cap="none" spc="0" normalizeH="0" baseline="0" noProof="0" dirty="0">
                <a:ln>
                  <a:noFill/>
                </a:ln>
                <a:solidFill>
                  <a:srgbClr val="1F497D"/>
                </a:solidFill>
                <a:effectLst/>
                <a:uLnTx/>
                <a:uFillTx/>
                <a:latin typeface="Candara" pitchFamily="34" charset="0"/>
                <a:ea typeface="+mn-ea"/>
                <a:cs typeface="+mn-cs"/>
              </a:rPr>
              <a:t>unless the same are backed by TANGIBLE SECURITY/ TITLE OVER GOODS ETC.</a:t>
            </a:r>
            <a:endParaRPr kumimoji="0" lang="en-IN" sz="2800" b="1" i="0" u="none" strike="noStrike" kern="1200" cap="none" spc="0" normalizeH="0" baseline="0" noProof="0" dirty="0">
              <a:ln>
                <a:noFill/>
              </a:ln>
              <a:solidFill>
                <a:srgbClr val="1F497D"/>
              </a:solidFill>
              <a:effectLst/>
              <a:uLnTx/>
              <a:uFillTx/>
              <a:latin typeface="Candara" pitchFamily="34" charset="0"/>
              <a:ea typeface="+mn-ea"/>
              <a:cs typeface="+mn-cs"/>
            </a:endParaRPr>
          </a:p>
        </p:txBody>
      </p:sp>
      <p:sp>
        <p:nvSpPr>
          <p:cNvPr id="8" name="Slide Number Placeholder 17"/>
          <p:cNvSpPr txBox="1">
            <a:spLocks/>
          </p:cNvSpPr>
          <p:nvPr/>
        </p:nvSpPr>
        <p:spPr>
          <a:xfrm>
            <a:off x="9906000" y="6324600"/>
            <a:ext cx="609600" cy="304800"/>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0176C1F2-587E-42C9-B506-53C0D6E30F46}" type="slidenum">
              <a:rPr kumimoji="0" lang="en-US" sz="1600" b="1"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l" defTabSz="914400" rtl="0" eaLnBrk="1" fontAlgn="base" latinLnBrk="0" hangingPunct="1">
                <a:lnSpc>
                  <a:spcPct val="100000"/>
                </a:lnSpc>
                <a:spcBef>
                  <a:spcPct val="0"/>
                </a:spcBef>
                <a:spcAft>
                  <a:spcPct val="0"/>
                </a:spcAft>
                <a:buClrTx/>
                <a:buSzTx/>
                <a:buFontTx/>
                <a:buNone/>
                <a:tabLst/>
                <a:defRPr/>
              </a:pPr>
              <a:t>34</a:t>
            </a:fld>
            <a:endParaRPr kumimoji="0" lang="en-US" sz="1600" b="1" i="0" u="none" strike="noStrike" kern="1200" cap="none" spc="0" normalizeH="0" baseline="0" noProof="0" dirty="0">
              <a:ln>
                <a:noFill/>
              </a:ln>
              <a:solidFill>
                <a:srgbClr val="000000"/>
              </a:solidFill>
              <a:effectLst/>
              <a:uLnTx/>
              <a:uFillTx/>
              <a:latin typeface="Arial" pitchFamily="34" charset="0"/>
              <a:ea typeface="+mn-ea"/>
              <a:cs typeface="Arial" pitchFamily="34" charset="0"/>
            </a:endParaRPr>
          </a:p>
        </p:txBody>
      </p:sp>
      <p:sp>
        <p:nvSpPr>
          <p:cNvPr id="9" name="Title 1">
            <a:extLst>
              <a:ext uri="{FF2B5EF4-FFF2-40B4-BE49-F238E27FC236}">
                <a16:creationId xmlns:a16="http://schemas.microsoft.com/office/drawing/2014/main" id="{60EFED92-46A9-4B8B-8D92-FDDD29EFC601}"/>
              </a:ext>
            </a:extLst>
          </p:cNvPr>
          <p:cNvSpPr txBox="1">
            <a:spLocks/>
          </p:cNvSpPr>
          <p:nvPr/>
        </p:nvSpPr>
        <p:spPr>
          <a:xfrm>
            <a:off x="609600" y="248478"/>
            <a:ext cx="10972800" cy="728497"/>
          </a:xfrm>
          <a:prstGeom prst="rect">
            <a:avLst/>
          </a:prstGeom>
        </p:spPr>
        <p:txBody>
          <a:bodyPr>
            <a:normAutofit/>
          </a:bodyPr>
          <a:lstStyle>
            <a:lvl1pPr algn="l" defTabSz="914400" rtl="0" eaLnBrk="1" latinLnBrk="0" hangingPunct="1">
              <a:spcBef>
                <a:spcPct val="0"/>
              </a:spcBef>
              <a:buNone/>
              <a:defRPr sz="3200" kern="1200">
                <a:solidFill>
                  <a:schemeClr val="tx1"/>
                </a:solidFill>
                <a:latin typeface="Candara" panose="020E0502030303020204" pitchFamily="34" charset="0"/>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000" b="1" i="0" u="none" strike="noStrike" kern="1200" cap="none" spc="0" normalizeH="0" baseline="0" noProof="0" dirty="0">
                <a:ln>
                  <a:noFill/>
                </a:ln>
                <a:solidFill>
                  <a:srgbClr val="0070C0"/>
                </a:solidFill>
                <a:effectLst/>
                <a:uLnTx/>
                <a:uFillTx/>
                <a:latin typeface="Candara" panose="020E0502030303020204" pitchFamily="34" charset="0"/>
                <a:ea typeface="+mj-ea"/>
                <a:cs typeface="+mj-cs"/>
              </a:rPr>
              <a:t>Special NPA Checks!</a:t>
            </a:r>
          </a:p>
        </p:txBody>
      </p:sp>
    </p:spTree>
  </p:cSld>
  <p:clrMapOvr>
    <a:masterClrMapping/>
  </p:clrMapOvr>
  <p:transition spd="med">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randombar(horizontal)">
                                      <p:cBhvr>
                                        <p:cTn id="7" dur="500"/>
                                        <p:tgtEl>
                                          <p:spTgt spid="11"/>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randombar(horizontal)">
                                      <p:cBhvr>
                                        <p:cTn id="10" dur="500"/>
                                        <p:tgtEl>
                                          <p:spTgt spid="12"/>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randombar(horizontal)">
                                      <p:cBhvr>
                                        <p:cTn id="13" dur="500"/>
                                        <p:tgtEl>
                                          <p:spTgt spid="13"/>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randombar(horizontal)">
                                      <p:cBhvr>
                                        <p:cTn id="16" dur="500"/>
                                        <p:tgtEl>
                                          <p:spTgt spid="8"/>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randombar(horizontal)">
                                      <p:cBhvr>
                                        <p:cTn id="1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P spid="8" grpId="0"/>
      <p:bldP spid="9"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a:ln>
                  <a:noFill/>
                </a:ln>
                <a:solidFill>
                  <a:srgbClr val="002060"/>
                </a:solidFill>
                <a:effectLst/>
                <a:uLnTx/>
                <a:uFillTx/>
                <a:latin typeface="Candara" panose="020E0502030303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dirty="0">
              <a:ln>
                <a:noFill/>
              </a:ln>
              <a:solidFill>
                <a:srgbClr val="002060"/>
              </a:solidFill>
              <a:effectLst/>
              <a:uLnTx/>
              <a:uFillTx/>
              <a:latin typeface="Candara" panose="020E0502030303020204" pitchFamily="34" charset="0"/>
              <a:ea typeface="+mn-ea"/>
              <a:cs typeface="+mn-cs"/>
            </a:endParaRPr>
          </a:p>
        </p:txBody>
      </p:sp>
      <p:sp>
        <p:nvSpPr>
          <p:cNvPr id="16" name="Content Placeholder 2">
            <a:extLst>
              <a:ext uri="{FF2B5EF4-FFF2-40B4-BE49-F238E27FC236}">
                <a16:creationId xmlns:a16="http://schemas.microsoft.com/office/drawing/2014/main" id="{3E13331B-1BF9-4589-8FE6-A940AA8F00DD}"/>
              </a:ext>
            </a:extLst>
          </p:cNvPr>
          <p:cNvSpPr txBox="1">
            <a:spLocks/>
          </p:cNvSpPr>
          <p:nvPr/>
        </p:nvSpPr>
        <p:spPr>
          <a:xfrm>
            <a:off x="685800" y="1219201"/>
            <a:ext cx="10744200" cy="4957763"/>
          </a:xfrm>
          <a:prstGeom prst="rect">
            <a:avLst/>
          </a:prstGeom>
          <a:ln>
            <a:no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just" defTabSz="914400" rtl="0" eaLnBrk="1" fontAlgn="ctr" latinLnBrk="0" hangingPunct="1">
              <a:lnSpc>
                <a:spcPct val="90000"/>
              </a:lnSpc>
              <a:spcBef>
                <a:spcPts val="1000"/>
              </a:spcBef>
              <a:spcAft>
                <a:spcPts val="0"/>
              </a:spcAft>
              <a:buClrTx/>
              <a:buSzTx/>
              <a:buFont typeface="Wingdings" panose="05000000000000000000" pitchFamily="2" charset="2"/>
              <a:buChar char="ü"/>
              <a:tabLst/>
              <a:defRPr/>
            </a:pPr>
            <a:r>
              <a:rPr kumimoji="0" lang="en-IN" sz="2800" b="1" i="0" u="none" strike="noStrike" kern="1200" cap="none" spc="0" normalizeH="0" baseline="0" noProof="0" dirty="0">
                <a:ln>
                  <a:noFill/>
                </a:ln>
                <a:solidFill>
                  <a:sysClr val="windowText" lastClr="000000"/>
                </a:solidFill>
                <a:effectLst/>
                <a:uLnTx/>
                <a:uFillTx/>
                <a:latin typeface="Candara" panose="020E0502030303020204" pitchFamily="34" charset="0"/>
                <a:ea typeface="+mn-ea"/>
                <a:cs typeface="+mn-cs"/>
              </a:rPr>
              <a:t>Failed Restructuring</a:t>
            </a:r>
          </a:p>
          <a:p>
            <a:pPr marL="228600" marR="0" lvl="0" indent="-228600" algn="just" defTabSz="914400" rtl="0" eaLnBrk="1" fontAlgn="ctr" latinLnBrk="0" hangingPunct="1">
              <a:lnSpc>
                <a:spcPct val="90000"/>
              </a:lnSpc>
              <a:spcBef>
                <a:spcPts val="1000"/>
              </a:spcBef>
              <a:spcAft>
                <a:spcPts val="0"/>
              </a:spcAft>
              <a:buClrTx/>
              <a:buSzTx/>
              <a:buFont typeface="Wingdings" panose="05000000000000000000" pitchFamily="2" charset="2"/>
              <a:buChar char="ü"/>
              <a:tabLst/>
              <a:defRPr/>
            </a:pPr>
            <a:endParaRPr kumimoji="0" lang="en-IN" sz="2800" b="1" i="0" u="none" strike="noStrike" kern="1200" cap="none" spc="0" normalizeH="0" baseline="0" noProof="0" dirty="0">
              <a:ln>
                <a:noFill/>
              </a:ln>
              <a:solidFill>
                <a:sysClr val="windowText" lastClr="000000"/>
              </a:solidFill>
              <a:effectLst/>
              <a:uLnTx/>
              <a:uFillTx/>
              <a:latin typeface="Candara" panose="020E0502030303020204" pitchFamily="34" charset="0"/>
              <a:ea typeface="+mn-ea"/>
              <a:cs typeface="+mn-cs"/>
            </a:endParaRPr>
          </a:p>
          <a:p>
            <a:pPr marL="228600" marR="0" lvl="0" indent="-228600" algn="just" defTabSz="914400" rtl="0" eaLnBrk="1" fontAlgn="ctr" latinLnBrk="0" hangingPunct="1">
              <a:lnSpc>
                <a:spcPct val="90000"/>
              </a:lnSpc>
              <a:spcBef>
                <a:spcPts val="1000"/>
              </a:spcBef>
              <a:spcAft>
                <a:spcPts val="0"/>
              </a:spcAft>
              <a:buClrTx/>
              <a:buSzTx/>
              <a:buFont typeface="Wingdings" panose="05000000000000000000" pitchFamily="2" charset="2"/>
              <a:buChar char="ü"/>
              <a:tabLst/>
              <a:defRPr/>
            </a:pPr>
            <a:r>
              <a:rPr kumimoji="0" lang="en-IN" sz="2800" b="1" i="0" u="none" strike="noStrike" kern="1200" cap="none" spc="0" normalizeH="0" baseline="0" noProof="0" dirty="0">
                <a:ln>
                  <a:noFill/>
                </a:ln>
                <a:solidFill>
                  <a:sysClr val="windowText" lastClr="000000"/>
                </a:solidFill>
                <a:effectLst/>
                <a:uLnTx/>
                <a:uFillTx/>
                <a:latin typeface="Candara" panose="020E0502030303020204" pitchFamily="34" charset="0"/>
                <a:ea typeface="+mn-ea"/>
                <a:cs typeface="+mn-cs"/>
              </a:rPr>
              <a:t>Repeated Restructuring/restructuring conditions not met</a:t>
            </a:r>
          </a:p>
          <a:p>
            <a:pPr marL="228600" marR="0" lvl="0" indent="-228600" algn="just" defTabSz="914400" rtl="0" eaLnBrk="1" fontAlgn="ctr" latinLnBrk="0" hangingPunct="1">
              <a:lnSpc>
                <a:spcPct val="90000"/>
              </a:lnSpc>
              <a:spcBef>
                <a:spcPts val="1000"/>
              </a:spcBef>
              <a:spcAft>
                <a:spcPts val="0"/>
              </a:spcAft>
              <a:buClrTx/>
              <a:buSzTx/>
              <a:buFont typeface="Wingdings" panose="05000000000000000000" pitchFamily="2" charset="2"/>
              <a:buChar char="ü"/>
              <a:tabLst/>
              <a:defRPr/>
            </a:pPr>
            <a:endParaRPr kumimoji="0" lang="en-IN" sz="2800" b="1" i="0" u="none" strike="noStrike" kern="1200" cap="none" spc="0" normalizeH="0" baseline="0" noProof="0" dirty="0">
              <a:ln>
                <a:noFill/>
              </a:ln>
              <a:solidFill>
                <a:sysClr val="windowText" lastClr="000000"/>
              </a:solidFill>
              <a:effectLst/>
              <a:uLnTx/>
              <a:uFillTx/>
              <a:latin typeface="Candara" panose="020E0502030303020204" pitchFamily="34" charset="0"/>
              <a:ea typeface="+mn-ea"/>
              <a:cs typeface="+mn-cs"/>
            </a:endParaRPr>
          </a:p>
          <a:p>
            <a:pPr marL="228600" marR="0" lvl="0" indent="-228600" algn="just" defTabSz="914400" rtl="0" eaLnBrk="1" fontAlgn="ctr" latinLnBrk="0" hangingPunct="1">
              <a:lnSpc>
                <a:spcPct val="90000"/>
              </a:lnSpc>
              <a:spcBef>
                <a:spcPts val="1000"/>
              </a:spcBef>
              <a:spcAft>
                <a:spcPts val="0"/>
              </a:spcAft>
              <a:buClrTx/>
              <a:buSzTx/>
              <a:buFont typeface="Wingdings" panose="05000000000000000000" pitchFamily="2" charset="2"/>
              <a:buChar char="ü"/>
              <a:tabLst/>
              <a:defRPr/>
            </a:pPr>
            <a:r>
              <a:rPr kumimoji="0" lang="en-IN" sz="2800" b="1" i="0" u="none" strike="noStrike" kern="1200" cap="none" spc="0" normalizeH="0" baseline="0" noProof="0" dirty="0">
                <a:ln>
                  <a:noFill/>
                </a:ln>
                <a:solidFill>
                  <a:sysClr val="windowText" lastClr="000000"/>
                </a:solidFill>
                <a:effectLst/>
                <a:uLnTx/>
                <a:uFillTx/>
                <a:latin typeface="Candara" panose="020E0502030303020204" pitchFamily="34" charset="0"/>
                <a:ea typeface="+mn-ea"/>
                <a:cs typeface="+mn-cs"/>
              </a:rPr>
              <a:t>Funding of cost overrun - Incorrect computation of cost over-run, cost over-run after DCCO, TEV not undertaken </a:t>
            </a:r>
          </a:p>
          <a:p>
            <a:pPr marL="228600" marR="0" lvl="0" indent="-228600" algn="just" defTabSz="914400" rtl="0" eaLnBrk="1" fontAlgn="ctr" latinLnBrk="0" hangingPunct="1">
              <a:lnSpc>
                <a:spcPct val="90000"/>
              </a:lnSpc>
              <a:spcBef>
                <a:spcPts val="1000"/>
              </a:spcBef>
              <a:spcAft>
                <a:spcPts val="0"/>
              </a:spcAft>
              <a:buClrTx/>
              <a:buSzTx/>
              <a:buFont typeface="Wingdings" panose="05000000000000000000" pitchFamily="2" charset="2"/>
              <a:buChar char="ü"/>
              <a:tabLst/>
              <a:defRPr/>
            </a:pPr>
            <a:endParaRPr kumimoji="0" lang="en-IN" sz="2800" b="1" i="0" u="none" strike="noStrike" kern="1200" cap="none" spc="0" normalizeH="0" baseline="0" noProof="0" dirty="0">
              <a:ln>
                <a:noFill/>
              </a:ln>
              <a:solidFill>
                <a:sysClr val="windowText" lastClr="000000"/>
              </a:solidFill>
              <a:effectLst/>
              <a:uLnTx/>
              <a:uFillTx/>
              <a:latin typeface="Candara" panose="020E0502030303020204" pitchFamily="34" charset="0"/>
              <a:ea typeface="+mn-ea"/>
              <a:cs typeface="+mn-cs"/>
            </a:endParaRPr>
          </a:p>
          <a:p>
            <a:pPr marL="228600" marR="0" lvl="0" indent="-228600" algn="just" defTabSz="914400" rtl="0" eaLnBrk="1" fontAlgn="ctr" latinLnBrk="0" hangingPunct="1">
              <a:lnSpc>
                <a:spcPct val="90000"/>
              </a:lnSpc>
              <a:spcBef>
                <a:spcPts val="1000"/>
              </a:spcBef>
              <a:spcAft>
                <a:spcPts val="0"/>
              </a:spcAft>
              <a:buClrTx/>
              <a:buSzTx/>
              <a:buFont typeface="Wingdings" panose="05000000000000000000" pitchFamily="2" charset="2"/>
              <a:buChar char="ü"/>
              <a:tabLst/>
              <a:defRPr/>
            </a:pPr>
            <a:r>
              <a:rPr kumimoji="0" lang="en-IN" sz="2800" b="1" i="0" u="none" strike="noStrike" kern="1200" cap="none" spc="0" normalizeH="0" baseline="0" noProof="0" dirty="0">
                <a:ln>
                  <a:noFill/>
                </a:ln>
                <a:solidFill>
                  <a:sysClr val="windowText" lastClr="000000"/>
                </a:solidFill>
                <a:effectLst/>
                <a:uLnTx/>
                <a:uFillTx/>
                <a:latin typeface="Candara" panose="020E0502030303020204" pitchFamily="34" charset="0"/>
                <a:ea typeface="+mn-ea"/>
                <a:cs typeface="+mn-cs"/>
              </a:rPr>
              <a:t>Non-achievement of DCCO - extension beyond stipulated timeline</a:t>
            </a:r>
          </a:p>
          <a:p>
            <a:pPr marL="0" marR="0" lvl="0" indent="0" algn="just" defTabSz="914400" rtl="0" eaLnBrk="1" fontAlgn="ctr" latinLnBrk="0" hangingPunct="1">
              <a:lnSpc>
                <a:spcPct val="90000"/>
              </a:lnSpc>
              <a:spcBef>
                <a:spcPts val="1000"/>
              </a:spcBef>
              <a:spcAft>
                <a:spcPts val="0"/>
              </a:spcAft>
              <a:buClrTx/>
              <a:buSzTx/>
              <a:buFont typeface="Arial" panose="020B0604020202020204" pitchFamily="34" charset="0"/>
              <a:buNone/>
              <a:tabLst/>
              <a:defRPr/>
            </a:pPr>
            <a:endParaRPr kumimoji="0" lang="en-IN" sz="2800" b="1" i="0" u="none" strike="noStrike" kern="1200" cap="none" spc="0" normalizeH="0" baseline="0" noProof="0" dirty="0">
              <a:ln>
                <a:noFill/>
              </a:ln>
              <a:solidFill>
                <a:sysClr val="windowText" lastClr="000000"/>
              </a:solidFill>
              <a:effectLst/>
              <a:uLnTx/>
              <a:uFillTx/>
              <a:latin typeface="Candara" panose="020E0502030303020204" pitchFamily="34" charset="0"/>
              <a:ea typeface="+mn-ea"/>
              <a:cs typeface="+mn-cs"/>
            </a:endParaRPr>
          </a:p>
        </p:txBody>
      </p:sp>
      <p:sp>
        <p:nvSpPr>
          <p:cNvPr id="5" name="Title 1">
            <a:extLst>
              <a:ext uri="{FF2B5EF4-FFF2-40B4-BE49-F238E27FC236}">
                <a16:creationId xmlns:a16="http://schemas.microsoft.com/office/drawing/2014/main" id="{5E08A7CB-CDDA-403B-BA39-AD0A8D6AA628}"/>
              </a:ext>
            </a:extLst>
          </p:cNvPr>
          <p:cNvSpPr txBox="1">
            <a:spLocks/>
          </p:cNvSpPr>
          <p:nvPr/>
        </p:nvSpPr>
        <p:spPr>
          <a:xfrm>
            <a:off x="571500" y="263186"/>
            <a:ext cx="10972800" cy="835700"/>
          </a:xfrm>
          <a:prstGeom prst="rect">
            <a:avLst/>
          </a:prstGeom>
        </p:spPr>
        <p:txBody>
          <a:bodyPr>
            <a:normAutofit fontScale="92500"/>
          </a:bodyPr>
          <a:lstStyle>
            <a:lvl1pPr algn="l" defTabSz="914400" rtl="0" eaLnBrk="1" latinLnBrk="0" hangingPunct="1">
              <a:spcBef>
                <a:spcPct val="0"/>
              </a:spcBef>
              <a:buNone/>
              <a:defRPr sz="3200" kern="1200">
                <a:solidFill>
                  <a:schemeClr val="tx1"/>
                </a:solidFill>
                <a:latin typeface="Candara" panose="020E0502030303020204" pitchFamily="34" charset="0"/>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0070C0"/>
                </a:solidFill>
                <a:effectLst/>
                <a:uLnTx/>
                <a:uFillTx/>
                <a:latin typeface="Candara" panose="020E0502030303020204" pitchFamily="34" charset="0"/>
                <a:ea typeface="+mj-ea"/>
                <a:cs typeface="+mj-cs"/>
              </a:rPr>
              <a:t>RBI Identified reasons for IRAC divergence/ Evergreening</a:t>
            </a:r>
          </a:p>
        </p:txBody>
      </p:sp>
    </p:spTree>
    <p:extLst>
      <p:ext uri="{BB962C8B-B14F-4D97-AF65-F5344CB8AC3E}">
        <p14:creationId xmlns:p14="http://schemas.microsoft.com/office/powerpoint/2010/main" val="2611255768"/>
      </p:ext>
    </p:extLst>
  </p:cSld>
  <p:clrMapOvr>
    <a:masterClrMapping/>
  </p:clrMapOvr>
  <p:transition>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randombar(horizontal)">
                                      <p:cBhvr>
                                        <p:cTn id="10" dur="500"/>
                                        <p:tgtEl>
                                          <p:spTgt spid="16"/>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randombar(horizontal)">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6" grpId="0"/>
      <p:bldP spid="5"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8489987" y="6350048"/>
            <a:ext cx="3225803" cy="436539"/>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a:ln>
                  <a:noFill/>
                </a:ln>
                <a:solidFill>
                  <a:srgbClr val="002060"/>
                </a:solidFill>
                <a:effectLst/>
                <a:uLnTx/>
                <a:uFillTx/>
                <a:latin typeface="Candara" panose="020E0502030303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dirty="0">
              <a:ln>
                <a:noFill/>
              </a:ln>
              <a:solidFill>
                <a:srgbClr val="002060"/>
              </a:solidFill>
              <a:effectLst/>
              <a:uLnTx/>
              <a:uFillTx/>
              <a:latin typeface="Candara" panose="020E0502030303020204" pitchFamily="34" charset="0"/>
              <a:ea typeface="+mn-ea"/>
              <a:cs typeface="+mn-cs"/>
            </a:endParaRPr>
          </a:p>
        </p:txBody>
      </p:sp>
      <p:sp>
        <p:nvSpPr>
          <p:cNvPr id="16" name="Content Placeholder 2">
            <a:extLst>
              <a:ext uri="{FF2B5EF4-FFF2-40B4-BE49-F238E27FC236}">
                <a16:creationId xmlns:a16="http://schemas.microsoft.com/office/drawing/2014/main" id="{3E13331B-1BF9-4589-8FE6-A940AA8F00DD}"/>
              </a:ext>
            </a:extLst>
          </p:cNvPr>
          <p:cNvSpPr txBox="1">
            <a:spLocks/>
          </p:cNvSpPr>
          <p:nvPr/>
        </p:nvSpPr>
        <p:spPr>
          <a:xfrm>
            <a:off x="723900" y="950118"/>
            <a:ext cx="10744200" cy="4957763"/>
          </a:xfrm>
          <a:prstGeom prst="rect">
            <a:avLst/>
          </a:prstGeom>
          <a:ln>
            <a:no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ctr" latinLnBrk="0" hangingPunct="1">
              <a:lnSpc>
                <a:spcPct val="90000"/>
              </a:lnSpc>
              <a:spcBef>
                <a:spcPts val="1000"/>
              </a:spcBef>
              <a:spcAft>
                <a:spcPts val="0"/>
              </a:spcAft>
              <a:buClrTx/>
              <a:buSzTx/>
              <a:buFont typeface="Arial" panose="020B0604020202020204" pitchFamily="34" charset="0"/>
              <a:buNone/>
              <a:tabLst/>
              <a:defRPr/>
            </a:pPr>
            <a:endParaRPr kumimoji="0" lang="en-IN" sz="2800" b="1" i="0" u="none" strike="noStrike" kern="1200" cap="none" spc="0" normalizeH="0" baseline="0" noProof="0" dirty="0">
              <a:ln>
                <a:noFill/>
              </a:ln>
              <a:solidFill>
                <a:sysClr val="windowText" lastClr="000000"/>
              </a:solidFill>
              <a:effectLst/>
              <a:uLnTx/>
              <a:uFillTx/>
              <a:latin typeface="Candara" panose="020E0502030303020204" pitchFamily="34" charset="0"/>
              <a:ea typeface="+mn-ea"/>
              <a:cs typeface="+mn-cs"/>
            </a:endParaRPr>
          </a:p>
          <a:p>
            <a:pPr marL="228600" marR="0" lvl="0" indent="-228600" algn="just" defTabSz="914400" rtl="0" eaLnBrk="1" fontAlgn="auto" latinLnBrk="0" hangingPunct="1">
              <a:lnSpc>
                <a:spcPct val="90000"/>
              </a:lnSpc>
              <a:spcBef>
                <a:spcPts val="1000"/>
              </a:spcBef>
              <a:spcAft>
                <a:spcPts val="0"/>
              </a:spcAft>
              <a:buClrTx/>
              <a:buSzTx/>
              <a:buFont typeface="Wingdings" panose="05000000000000000000" pitchFamily="2" charset="2"/>
              <a:buChar char="ü"/>
              <a:tabLst/>
              <a:defRPr/>
            </a:pPr>
            <a:r>
              <a:rPr kumimoji="0" lang="en-IN" sz="2800" b="1" i="0" u="none" strike="noStrike" kern="1200" cap="none" spc="0" normalizeH="0" baseline="0" noProof="0" dirty="0">
                <a:ln>
                  <a:noFill/>
                </a:ln>
                <a:solidFill>
                  <a:sysClr val="windowText" lastClr="000000"/>
                </a:solidFill>
                <a:effectLst/>
                <a:uLnTx/>
                <a:uFillTx/>
                <a:latin typeface="Candara" panose="020E0502030303020204" pitchFamily="34" charset="0"/>
                <a:ea typeface="+mn-ea"/>
                <a:cs typeface="+mn-cs"/>
              </a:rPr>
              <a:t>Record of recovery – DPD &gt; 90 days, ever-greening, CC/OD </a:t>
            </a:r>
            <a:r>
              <a:rPr kumimoji="0" lang="en-IN" sz="2800" b="1" i="0" u="none" strike="noStrike" kern="1200" cap="none" spc="0" normalizeH="0" baseline="0" noProof="0" dirty="0" err="1">
                <a:ln>
                  <a:noFill/>
                </a:ln>
                <a:solidFill>
                  <a:sysClr val="windowText" lastClr="000000"/>
                </a:solidFill>
                <a:effectLst/>
                <a:uLnTx/>
                <a:uFillTx/>
                <a:latin typeface="Candara" panose="020E0502030303020204" pitchFamily="34" charset="0"/>
                <a:ea typeface="+mn-ea"/>
                <a:cs typeface="+mn-cs"/>
              </a:rPr>
              <a:t>overdrawings</a:t>
            </a:r>
            <a:r>
              <a:rPr kumimoji="0" lang="en-IN" sz="2800" b="1" i="0" u="none" strike="noStrike" kern="1200" cap="none" spc="0" normalizeH="0" baseline="0" noProof="0" dirty="0">
                <a:ln>
                  <a:noFill/>
                </a:ln>
                <a:solidFill>
                  <a:sysClr val="windowText" lastClr="000000"/>
                </a:solidFill>
                <a:effectLst/>
                <a:uLnTx/>
                <a:uFillTx/>
                <a:latin typeface="Candara" panose="020E0502030303020204" pitchFamily="34" charset="0"/>
                <a:ea typeface="+mn-ea"/>
                <a:cs typeface="+mn-cs"/>
              </a:rPr>
              <a:t> without stock/DP, system identification of NPA</a:t>
            </a:r>
          </a:p>
          <a:p>
            <a:pPr marL="228600" marR="0" lvl="0" indent="-228600" algn="just" defTabSz="914400" rtl="0" eaLnBrk="1" fontAlgn="auto" latinLnBrk="0" hangingPunct="1">
              <a:lnSpc>
                <a:spcPct val="90000"/>
              </a:lnSpc>
              <a:spcBef>
                <a:spcPts val="1000"/>
              </a:spcBef>
              <a:spcAft>
                <a:spcPts val="0"/>
              </a:spcAft>
              <a:buClrTx/>
              <a:buSzTx/>
              <a:buFont typeface="Wingdings" panose="05000000000000000000" pitchFamily="2" charset="2"/>
              <a:buChar char="ü"/>
              <a:tabLst/>
              <a:defRPr/>
            </a:pPr>
            <a:endParaRPr kumimoji="0" lang="en-IN" sz="2800" b="1" i="0" u="none" strike="noStrike" kern="1200" cap="none" spc="0" normalizeH="0" baseline="0" noProof="0" dirty="0">
              <a:ln>
                <a:noFill/>
              </a:ln>
              <a:solidFill>
                <a:sysClr val="windowText" lastClr="000000"/>
              </a:solidFill>
              <a:effectLst/>
              <a:uLnTx/>
              <a:uFillTx/>
              <a:latin typeface="Candara" panose="020E0502030303020204" pitchFamily="34" charset="0"/>
              <a:ea typeface="+mn-ea"/>
              <a:cs typeface="+mn-cs"/>
            </a:endParaRPr>
          </a:p>
          <a:p>
            <a:pPr marL="228600" marR="0" lvl="0" indent="-228600" algn="just" defTabSz="914400" rtl="0" eaLnBrk="1" fontAlgn="ctr" latinLnBrk="0" hangingPunct="1">
              <a:lnSpc>
                <a:spcPct val="90000"/>
              </a:lnSpc>
              <a:spcBef>
                <a:spcPts val="1000"/>
              </a:spcBef>
              <a:spcAft>
                <a:spcPts val="0"/>
              </a:spcAft>
              <a:buClrTx/>
              <a:buSzTx/>
              <a:buFont typeface="Wingdings" panose="05000000000000000000" pitchFamily="2" charset="2"/>
              <a:buChar char="ü"/>
              <a:tabLst/>
              <a:defRPr/>
            </a:pPr>
            <a:r>
              <a:rPr kumimoji="0" lang="en-IN" sz="2800" b="1" i="0" u="none" strike="noStrike" kern="1200" cap="none" spc="0" normalizeH="0" baseline="0" noProof="0" dirty="0">
                <a:ln>
                  <a:noFill/>
                </a:ln>
                <a:solidFill>
                  <a:sysClr val="windowText" lastClr="000000"/>
                </a:solidFill>
                <a:effectLst/>
                <a:uLnTx/>
                <a:uFillTx/>
                <a:latin typeface="Candara" panose="020E0502030303020204" pitchFamily="34" charset="0"/>
                <a:ea typeface="+mn-ea"/>
                <a:cs typeface="+mn-cs"/>
              </a:rPr>
              <a:t>Erosion of Security - erosion beyond 50%, erosion above 90%</a:t>
            </a:r>
          </a:p>
          <a:p>
            <a:pPr marL="228600" marR="0" lvl="0" indent="-228600" algn="just" defTabSz="914400" rtl="0" eaLnBrk="1" fontAlgn="ctr" latinLnBrk="0" hangingPunct="1">
              <a:lnSpc>
                <a:spcPct val="90000"/>
              </a:lnSpc>
              <a:spcBef>
                <a:spcPts val="1000"/>
              </a:spcBef>
              <a:spcAft>
                <a:spcPts val="0"/>
              </a:spcAft>
              <a:buClrTx/>
              <a:buSzTx/>
              <a:buFont typeface="Wingdings" panose="05000000000000000000" pitchFamily="2" charset="2"/>
              <a:buChar char="ü"/>
              <a:tabLst/>
              <a:defRPr/>
            </a:pPr>
            <a:endParaRPr kumimoji="0" lang="en-IN" sz="2800" b="1" i="0" u="none" strike="noStrike" kern="1200" cap="none" spc="0" normalizeH="0" baseline="0" noProof="0" dirty="0">
              <a:ln>
                <a:noFill/>
              </a:ln>
              <a:solidFill>
                <a:sysClr val="windowText" lastClr="000000"/>
              </a:solidFill>
              <a:effectLst/>
              <a:uLnTx/>
              <a:uFillTx/>
              <a:latin typeface="Candara" panose="020E0502030303020204" pitchFamily="34" charset="0"/>
              <a:ea typeface="+mn-ea"/>
              <a:cs typeface="+mn-cs"/>
            </a:endParaRPr>
          </a:p>
          <a:p>
            <a:pPr marL="228600" marR="0" lvl="0" indent="-228600" algn="just" defTabSz="914400" rtl="0" eaLnBrk="1" fontAlgn="ctr" latinLnBrk="0" hangingPunct="1">
              <a:lnSpc>
                <a:spcPct val="90000"/>
              </a:lnSpc>
              <a:spcBef>
                <a:spcPts val="1000"/>
              </a:spcBef>
              <a:spcAft>
                <a:spcPts val="0"/>
              </a:spcAft>
              <a:buClrTx/>
              <a:buSzTx/>
              <a:buFont typeface="Wingdings" panose="05000000000000000000" pitchFamily="2" charset="2"/>
              <a:buChar char="ü"/>
              <a:tabLst/>
              <a:defRPr/>
            </a:pPr>
            <a:r>
              <a:rPr kumimoji="0" lang="en-IN" sz="2800" b="1" i="0" u="none" strike="noStrike" kern="1200" cap="none" spc="0" normalizeH="0" baseline="0" noProof="0" dirty="0">
                <a:ln>
                  <a:noFill/>
                </a:ln>
                <a:solidFill>
                  <a:sysClr val="windowText" lastClr="000000"/>
                </a:solidFill>
                <a:effectLst/>
                <a:uLnTx/>
                <a:uFillTx/>
                <a:latin typeface="Candara" panose="020E0502030303020204" pitchFamily="34" charset="0"/>
                <a:ea typeface="+mn-ea"/>
                <a:cs typeface="+mn-cs"/>
              </a:rPr>
              <a:t>Other reasons (like upgradation before completion of specified period, reversal of unrealized interest, etc.)</a:t>
            </a:r>
          </a:p>
          <a:p>
            <a:pPr marL="228600" marR="0" lvl="0" indent="-228600" algn="just" defTabSz="914400" rtl="0" eaLnBrk="1" fontAlgn="auto" latinLnBrk="0" hangingPunct="1">
              <a:lnSpc>
                <a:spcPct val="90000"/>
              </a:lnSpc>
              <a:spcBef>
                <a:spcPts val="1000"/>
              </a:spcBef>
              <a:spcAft>
                <a:spcPts val="0"/>
              </a:spcAft>
              <a:buClrTx/>
              <a:buSzTx/>
              <a:buFont typeface="Wingdings" panose="05000000000000000000" pitchFamily="2" charset="2"/>
              <a:buChar char="ü"/>
              <a:tabLst/>
              <a:defRPr/>
            </a:pPr>
            <a:endParaRPr kumimoji="0" lang="en-IN" sz="2800" b="1" i="0" u="none" strike="noStrike" kern="1200" cap="none" spc="0" normalizeH="0" baseline="0" noProof="0" dirty="0">
              <a:ln>
                <a:noFill/>
              </a:ln>
              <a:solidFill>
                <a:sysClr val="windowText" lastClr="000000"/>
              </a:solidFill>
              <a:effectLst/>
              <a:uLnTx/>
              <a:uFillTx/>
              <a:latin typeface="Candara" panose="020E0502030303020204" pitchFamily="34" charset="0"/>
              <a:ea typeface="+mn-ea"/>
              <a:cs typeface="+mn-cs"/>
            </a:endParaRPr>
          </a:p>
        </p:txBody>
      </p:sp>
      <p:sp>
        <p:nvSpPr>
          <p:cNvPr id="5" name="Title 1">
            <a:extLst>
              <a:ext uri="{FF2B5EF4-FFF2-40B4-BE49-F238E27FC236}">
                <a16:creationId xmlns:a16="http://schemas.microsoft.com/office/drawing/2014/main" id="{5E08A7CB-CDDA-403B-BA39-AD0A8D6AA628}"/>
              </a:ext>
            </a:extLst>
          </p:cNvPr>
          <p:cNvSpPr txBox="1">
            <a:spLocks/>
          </p:cNvSpPr>
          <p:nvPr/>
        </p:nvSpPr>
        <p:spPr>
          <a:xfrm>
            <a:off x="609600" y="228600"/>
            <a:ext cx="10972800" cy="835700"/>
          </a:xfrm>
          <a:prstGeom prst="rect">
            <a:avLst/>
          </a:prstGeom>
        </p:spPr>
        <p:txBody>
          <a:bodyPr>
            <a:normAutofit fontScale="92500"/>
          </a:bodyPr>
          <a:lstStyle>
            <a:lvl1pPr algn="l" defTabSz="914400" rtl="0" eaLnBrk="1" latinLnBrk="0" hangingPunct="1">
              <a:spcBef>
                <a:spcPct val="0"/>
              </a:spcBef>
              <a:buNone/>
              <a:defRPr sz="3200" kern="1200">
                <a:solidFill>
                  <a:schemeClr val="tx1"/>
                </a:solidFill>
                <a:latin typeface="Candara" panose="020E0502030303020204" pitchFamily="34" charset="0"/>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0070C0"/>
                </a:solidFill>
                <a:effectLst/>
                <a:uLnTx/>
                <a:uFillTx/>
                <a:latin typeface="Candara" panose="020E0502030303020204" pitchFamily="34" charset="0"/>
                <a:ea typeface="+mj-ea"/>
                <a:cs typeface="+mj-cs"/>
              </a:rPr>
              <a:t>RBI Identified reasons for IRAC divergence/ Evergreening</a:t>
            </a:r>
          </a:p>
        </p:txBody>
      </p:sp>
    </p:spTree>
    <p:extLst>
      <p:ext uri="{BB962C8B-B14F-4D97-AF65-F5344CB8AC3E}">
        <p14:creationId xmlns:p14="http://schemas.microsoft.com/office/powerpoint/2010/main" val="2852769063"/>
      </p:ext>
    </p:extLst>
  </p:cSld>
  <p:clrMapOvr>
    <a:masterClrMapping/>
  </p:clrMapOvr>
  <p:transition>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randombar(horizontal)">
                                      <p:cBhvr>
                                        <p:cTn id="10" dur="500"/>
                                        <p:tgtEl>
                                          <p:spTgt spid="16"/>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randombar(horizontal)">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6" grpId="0"/>
      <p:bldP spid="5"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rapezoid 7"/>
          <p:cNvSpPr/>
          <p:nvPr/>
        </p:nvSpPr>
        <p:spPr>
          <a:xfrm rot="16200000">
            <a:off x="-32624" y="2507855"/>
            <a:ext cx="5118894" cy="2209801"/>
          </a:xfrm>
          <a:prstGeom prst="trapezoid">
            <a:avLst>
              <a:gd name="adj" fmla="val 115866"/>
            </a:avLst>
          </a:prstGeom>
          <a:solidFill>
            <a:schemeClr val="bg1">
              <a:lumMod val="95000"/>
            </a:schemeClr>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vert="vert" lIns="36000" tIns="36000" rIns="36000" b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1F497D"/>
                </a:solidFill>
                <a:effectLst/>
                <a:uLnTx/>
                <a:uFillTx/>
                <a:latin typeface="Rupee Foradian"/>
                <a:ea typeface="+mn-ea"/>
                <a:cs typeface="Tahoma" pitchFamily="34" charset="0"/>
              </a:rPr>
              <a:t>Two important documents to be obtained other than documents to ensure SAE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prstClr val="white"/>
              </a:solidFill>
              <a:effectLst/>
              <a:uLnTx/>
              <a:uFillTx/>
              <a:latin typeface="Calibri"/>
              <a:ea typeface="+mn-ea"/>
              <a:cs typeface="+mn-cs"/>
            </a:endParaRPr>
          </a:p>
        </p:txBody>
      </p:sp>
      <p:sp>
        <p:nvSpPr>
          <p:cNvPr id="10" name="Text Placeholder 3"/>
          <p:cNvSpPr txBox="1">
            <a:spLocks noChangeArrowheads="1"/>
          </p:cNvSpPr>
          <p:nvPr>
            <p:custDataLst>
              <p:tags r:id="rId1"/>
            </p:custDataLst>
          </p:nvPr>
        </p:nvSpPr>
        <p:spPr bwMode="auto">
          <a:xfrm>
            <a:off x="3810000" y="1053308"/>
            <a:ext cx="7772400" cy="5118894"/>
          </a:xfrm>
          <a:prstGeom prst="rect">
            <a:avLst/>
          </a:prstGeom>
          <a:noFill/>
          <a:ln>
            <a:miter lim="800000"/>
            <a:headEnd/>
            <a:tailEnd/>
          </a:ln>
        </p:spPr>
        <p:txBody>
          <a:bodyPr vert="horz" wrap="square" lIns="36000" tIns="36000" rIns="36000" bIns="36000" numCol="1" anchor="t" anchorCtr="0" compatLnSpc="1">
            <a:prstTxWarp prst="textNoShape">
              <a:avLst/>
            </a:prstTxWarp>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GB" sz="28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ndara" panose="020E0502030303020204" pitchFamily="34" charset="0"/>
              <a:ea typeface="+mn-ea"/>
              <a:cs typeface="+mn-cs"/>
            </a:endParaRPr>
          </a:p>
          <a:p>
            <a:pPr marL="457200" marR="0" lvl="0" indent="-457200" algn="just"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GB" sz="2800" b="1" i="0" u="none" strike="noStrike" kern="1200" cap="none" spc="0" normalizeH="0" baseline="0" noProof="0" dirty="0">
                <a:ln>
                  <a:noFill/>
                </a:ln>
                <a:solidFill>
                  <a:srgbClr val="4BACC6">
                    <a:lumMod val="50000"/>
                  </a:srgbClr>
                </a:solidFill>
                <a:effectLst/>
                <a:uLnTx/>
                <a:uFillTx/>
                <a:latin typeface="Candara" panose="020E0502030303020204" pitchFamily="34" charset="0"/>
                <a:ea typeface="+mn-ea"/>
                <a:cs typeface="+mn-cs"/>
              </a:rPr>
              <a:t>STATEMENT OF ACCOUNTS </a:t>
            </a:r>
            <a:r>
              <a:rPr kumimoji="0" lang="en-GB" sz="2800" b="1" i="0" u="none" strike="noStrike" kern="1200" cap="none" spc="0" normalizeH="0" baseline="0" noProof="0" dirty="0">
                <a:ln>
                  <a:noFill/>
                </a:ln>
                <a:solidFill>
                  <a:srgbClr val="002060"/>
                </a:solidFill>
                <a:effectLst/>
                <a:uLnTx/>
                <a:uFillTx/>
                <a:latin typeface="Candara" panose="020E0502030303020204" pitchFamily="34" charset="0"/>
                <a:ea typeface="+mn-ea"/>
                <a:cs typeface="+mn-cs"/>
              </a:rPr>
              <a:t>of all the Borrowers accounts </a:t>
            </a:r>
            <a:r>
              <a:rPr kumimoji="0" lang="en-GB" sz="2800" b="1" i="0" u="none" strike="noStrike" kern="1200" cap="none" spc="0" normalizeH="0" baseline="0" noProof="0" dirty="0">
                <a:ln>
                  <a:noFill/>
                </a:ln>
                <a:solidFill>
                  <a:srgbClr val="C00000"/>
                </a:solidFill>
                <a:effectLst/>
                <a:uLnTx/>
                <a:uFillTx/>
                <a:latin typeface="Candara" panose="020E0502030303020204" pitchFamily="34" charset="0"/>
                <a:ea typeface="+mn-ea"/>
                <a:cs typeface="+mn-cs"/>
              </a:rPr>
              <a:t>DOWNGRADED</a:t>
            </a:r>
            <a:r>
              <a:rPr kumimoji="0" lang="en-GB" sz="2800" b="1" i="0" u="none" strike="noStrike" kern="1200" cap="none" spc="0" normalizeH="0" baseline="0" noProof="0" dirty="0">
                <a:ln>
                  <a:noFill/>
                </a:ln>
                <a:solidFill>
                  <a:srgbClr val="002060"/>
                </a:solidFill>
                <a:effectLst/>
                <a:uLnTx/>
                <a:uFillTx/>
                <a:latin typeface="Candara" panose="020E0502030303020204" pitchFamily="34" charset="0"/>
                <a:ea typeface="+mn-ea"/>
                <a:cs typeface="+mn-cs"/>
              </a:rPr>
              <a:t> vide MOC by the Audit team – </a:t>
            </a:r>
            <a:r>
              <a:rPr kumimoji="0" lang="en-GB" sz="2800" b="1" i="0" u="none" strike="noStrike" kern="1200" cap="none" spc="0" normalizeH="0" baseline="0" noProof="0" dirty="0">
                <a:ln>
                  <a:noFill/>
                </a:ln>
                <a:solidFill>
                  <a:srgbClr val="C00000"/>
                </a:solidFill>
                <a:effectLst/>
                <a:uLnTx/>
                <a:uFillTx/>
                <a:latin typeface="Candara" panose="020E0502030303020204" pitchFamily="34" charset="0"/>
                <a:ea typeface="+mn-ea"/>
                <a:cs typeface="+mn-cs"/>
              </a:rPr>
              <a:t>document detailed reasons for classifying accounts as NPA with regulatory reference. </a:t>
            </a:r>
            <a:r>
              <a:rPr kumimoji="0" lang="en-GB" sz="2800" b="1" i="0" u="none" strike="noStrike" kern="1200" cap="none" spc="0" normalizeH="0" baseline="0" noProof="0" dirty="0">
                <a:ln>
                  <a:noFill/>
                </a:ln>
                <a:solidFill>
                  <a:srgbClr val="0070C0"/>
                </a:solidFill>
                <a:effectLst/>
                <a:uLnTx/>
                <a:uFillTx/>
                <a:latin typeface="Candara" panose="020E0502030303020204" pitchFamily="34" charset="0"/>
                <a:ea typeface="+mn-ea"/>
                <a:cs typeface="+mn-cs"/>
              </a:rPr>
              <a:t>(DOCUMENT 1)</a:t>
            </a:r>
            <a:endParaRPr kumimoji="0" lang="en-GB" sz="2800" b="1" i="0" u="none" strike="noStrike" kern="1200" cap="none" spc="0" normalizeH="0" baseline="0" noProof="0" dirty="0">
              <a:ln>
                <a:noFill/>
              </a:ln>
              <a:solidFill>
                <a:srgbClr val="C00000"/>
              </a:solidFill>
              <a:effectLst/>
              <a:uLnTx/>
              <a:uFillTx/>
              <a:latin typeface="Candara" panose="020E0502030303020204" pitchFamily="34" charset="0"/>
              <a:ea typeface="+mn-ea"/>
              <a:cs typeface="+mn-cs"/>
            </a:endParaRPr>
          </a:p>
          <a:p>
            <a:pPr marL="457200" marR="0" lvl="0" indent="-457200" algn="just"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0" lang="en-GB" sz="2800" b="1" i="0" u="none" strike="noStrike" kern="1200" cap="none" spc="0" normalizeH="0" baseline="0" noProof="0" dirty="0">
              <a:ln>
                <a:noFill/>
              </a:ln>
              <a:solidFill>
                <a:srgbClr val="FF0000"/>
              </a:solidFill>
              <a:effectLst/>
              <a:uLnTx/>
              <a:uFillTx/>
              <a:latin typeface="Candara" panose="020E0502030303020204" pitchFamily="34" charset="0"/>
              <a:ea typeface="+mn-ea"/>
              <a:cs typeface="+mn-cs"/>
            </a:endParaRPr>
          </a:p>
          <a:p>
            <a:pPr marL="457200" marR="0" lvl="0" indent="-457200" algn="just"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0" lang="en-GB" sz="2800" b="1" i="0" u="none" strike="noStrike" kern="1200" cap="none" spc="0" normalizeH="0" baseline="0" noProof="0" dirty="0">
              <a:ln>
                <a:noFill/>
              </a:ln>
              <a:solidFill>
                <a:srgbClr val="FF0000"/>
              </a:solidFill>
              <a:effectLst/>
              <a:uLnTx/>
              <a:uFillTx/>
              <a:latin typeface="Candara" panose="020E0502030303020204" pitchFamily="34" charset="0"/>
              <a:ea typeface="+mn-ea"/>
              <a:cs typeface="+mn-cs"/>
            </a:endParaRPr>
          </a:p>
          <a:p>
            <a:pPr marL="457200" marR="0" lvl="0" indent="-457200" algn="just"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GB" sz="2800" b="1" i="0" u="none" strike="noStrike" kern="1200" cap="none" spc="0" normalizeH="0" baseline="0" noProof="0" dirty="0">
                <a:ln>
                  <a:noFill/>
                </a:ln>
                <a:solidFill>
                  <a:srgbClr val="4BACC6">
                    <a:lumMod val="50000"/>
                  </a:srgbClr>
                </a:solidFill>
                <a:effectLst/>
                <a:uLnTx/>
                <a:uFillTx/>
                <a:latin typeface="Candara" panose="020E0502030303020204" pitchFamily="34" charset="0"/>
                <a:ea typeface="+mn-ea"/>
                <a:cs typeface="+mn-cs"/>
              </a:rPr>
              <a:t>STATEMENT OF ACCOUNTS </a:t>
            </a:r>
            <a:r>
              <a:rPr kumimoji="0" lang="en-GB" sz="2800" b="1" i="0" u="none" strike="noStrike" kern="1200" cap="none" spc="0" normalizeH="0" baseline="0" noProof="0" dirty="0">
                <a:ln>
                  <a:noFill/>
                </a:ln>
                <a:solidFill>
                  <a:srgbClr val="002060"/>
                </a:solidFill>
                <a:effectLst/>
                <a:uLnTx/>
                <a:uFillTx/>
                <a:latin typeface="Candara" panose="020E0502030303020204" pitchFamily="34" charset="0"/>
                <a:ea typeface="+mn-ea"/>
                <a:cs typeface="+mn-cs"/>
              </a:rPr>
              <a:t>of all potential NPAs which were </a:t>
            </a:r>
            <a:r>
              <a:rPr kumimoji="0" lang="en-GB" sz="2800" b="1" i="0" u="none" strike="noStrike" kern="1200" cap="none" spc="0" normalizeH="0" baseline="0" noProof="0" dirty="0">
                <a:ln>
                  <a:noFill/>
                </a:ln>
                <a:solidFill>
                  <a:srgbClr val="C00000"/>
                </a:solidFill>
                <a:effectLst/>
                <a:uLnTx/>
                <a:uFillTx/>
                <a:latin typeface="Candara" panose="020E0502030303020204" pitchFamily="34" charset="0"/>
                <a:ea typeface="+mn-ea"/>
                <a:cs typeface="+mn-cs"/>
              </a:rPr>
              <a:t>NOT CLASSIFIED </a:t>
            </a:r>
            <a:r>
              <a:rPr kumimoji="0" lang="en-GB" sz="2800" b="1" i="0" u="none" strike="noStrike" kern="1200" cap="none" spc="0" normalizeH="0" baseline="0" noProof="0" dirty="0">
                <a:ln>
                  <a:noFill/>
                </a:ln>
                <a:solidFill>
                  <a:srgbClr val="002060"/>
                </a:solidFill>
                <a:effectLst/>
                <a:uLnTx/>
                <a:uFillTx/>
                <a:latin typeface="Candara" panose="020E0502030303020204" pitchFamily="34" charset="0"/>
                <a:ea typeface="+mn-ea"/>
                <a:cs typeface="+mn-cs"/>
              </a:rPr>
              <a:t>as NPA – </a:t>
            </a:r>
            <a:r>
              <a:rPr kumimoji="0" lang="en-GB" sz="2800" b="1" i="0" u="none" strike="noStrike" kern="1200" cap="none" spc="0" normalizeH="0" baseline="0" noProof="0" dirty="0">
                <a:ln>
                  <a:noFill/>
                </a:ln>
                <a:solidFill>
                  <a:srgbClr val="C00000"/>
                </a:solidFill>
                <a:effectLst/>
                <a:uLnTx/>
                <a:uFillTx/>
                <a:latin typeface="Candara" panose="020E0502030303020204" pitchFamily="34" charset="0"/>
                <a:ea typeface="+mn-ea"/>
                <a:cs typeface="+mn-cs"/>
              </a:rPr>
              <a:t>document reasons of not issuing MOC with regulatory reference. </a:t>
            </a:r>
            <a:r>
              <a:rPr kumimoji="0" lang="en-GB" sz="2800" b="1" i="0" u="none" strike="noStrike" kern="1200" cap="none" spc="0" normalizeH="0" baseline="0" noProof="0" dirty="0">
                <a:ln>
                  <a:noFill/>
                </a:ln>
                <a:solidFill>
                  <a:srgbClr val="0070C0"/>
                </a:solidFill>
                <a:effectLst/>
                <a:uLnTx/>
                <a:uFillTx/>
                <a:latin typeface="Candara" panose="020E0502030303020204" pitchFamily="34" charset="0"/>
                <a:ea typeface="+mn-ea"/>
                <a:cs typeface="+mn-cs"/>
              </a:rPr>
              <a:t>(DOCUMENT 2)</a:t>
            </a:r>
            <a:endParaRPr kumimoji="0" lang="en-GB" sz="2800" b="1" i="0" u="none" strike="noStrike" kern="1200" cap="none" spc="0" normalizeH="0" baseline="0" noProof="0" dirty="0">
              <a:ln>
                <a:noFill/>
              </a:ln>
              <a:solidFill>
                <a:srgbClr val="C00000"/>
              </a:solidFill>
              <a:effectLst/>
              <a:uLnTx/>
              <a:uFillTx/>
              <a:latin typeface="Candara" panose="020E0502030303020204" pitchFamily="34" charset="0"/>
              <a:ea typeface="+mn-ea"/>
              <a:cs typeface="+mn-cs"/>
            </a:endParaRPr>
          </a:p>
        </p:txBody>
      </p:sp>
      <p:sp>
        <p:nvSpPr>
          <p:cNvPr id="9" name="Slide Number Placeholder 17"/>
          <p:cNvSpPr txBox="1">
            <a:spLocks/>
          </p:cNvSpPr>
          <p:nvPr/>
        </p:nvSpPr>
        <p:spPr>
          <a:xfrm>
            <a:off x="11277600" y="6487372"/>
            <a:ext cx="609600" cy="304800"/>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0176C1F2-587E-42C9-B506-53C0D6E30F46}" type="slidenum">
              <a:rPr kumimoji="0" lang="en-US" sz="1600" b="1"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l" defTabSz="914400" rtl="0" eaLnBrk="1" fontAlgn="base" latinLnBrk="0" hangingPunct="1">
                <a:lnSpc>
                  <a:spcPct val="100000"/>
                </a:lnSpc>
                <a:spcBef>
                  <a:spcPct val="0"/>
                </a:spcBef>
                <a:spcAft>
                  <a:spcPct val="0"/>
                </a:spcAft>
                <a:buClrTx/>
                <a:buSzTx/>
                <a:buFontTx/>
                <a:buNone/>
                <a:tabLst/>
                <a:defRPr/>
              </a:pPr>
              <a:t>37</a:t>
            </a:fld>
            <a:endParaRPr kumimoji="0" lang="en-US" sz="1600" b="1" i="0" u="none" strike="noStrike" kern="1200" cap="none" spc="0" normalizeH="0" baseline="0" noProof="0" dirty="0">
              <a:ln>
                <a:noFill/>
              </a:ln>
              <a:solidFill>
                <a:srgbClr val="000000"/>
              </a:solidFill>
              <a:effectLst/>
              <a:uLnTx/>
              <a:uFillTx/>
              <a:latin typeface="Arial" pitchFamily="34" charset="0"/>
              <a:ea typeface="+mn-ea"/>
              <a:cs typeface="Arial" pitchFamily="34" charset="0"/>
            </a:endParaRPr>
          </a:p>
        </p:txBody>
      </p:sp>
      <p:sp>
        <p:nvSpPr>
          <p:cNvPr id="12" name="Title 1">
            <a:extLst>
              <a:ext uri="{FF2B5EF4-FFF2-40B4-BE49-F238E27FC236}">
                <a16:creationId xmlns:a16="http://schemas.microsoft.com/office/drawing/2014/main" id="{3BE903CF-620E-4307-BBED-CCF241D0337B}"/>
              </a:ext>
            </a:extLst>
          </p:cNvPr>
          <p:cNvSpPr txBox="1">
            <a:spLocks/>
          </p:cNvSpPr>
          <p:nvPr/>
        </p:nvSpPr>
        <p:spPr>
          <a:xfrm>
            <a:off x="609600" y="65828"/>
            <a:ext cx="10972800" cy="873508"/>
          </a:xfrm>
          <a:prstGeom prst="rect">
            <a:avLst/>
          </a:prstGeom>
        </p:spPr>
        <p:txBody>
          <a:bodyPr>
            <a:normAutofit fontScale="77500" lnSpcReduction="20000"/>
          </a:bodyPr>
          <a:lstStyle>
            <a:lvl1pPr algn="l" defTabSz="914400" rtl="0" eaLnBrk="1" latinLnBrk="0" hangingPunct="1">
              <a:spcBef>
                <a:spcPct val="0"/>
              </a:spcBef>
              <a:buNone/>
              <a:defRPr sz="3200" kern="1200">
                <a:solidFill>
                  <a:schemeClr val="tx1"/>
                </a:solidFill>
                <a:latin typeface="Candara" panose="020E0502030303020204" pitchFamily="34" charset="0"/>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000" b="1" i="0" u="none" strike="noStrike" kern="1200" cap="none" spc="0" normalizeH="0" baseline="0" noProof="0" dirty="0">
                <a:ln>
                  <a:noFill/>
                </a:ln>
                <a:solidFill>
                  <a:srgbClr val="C00000"/>
                </a:solidFill>
                <a:effectLst/>
                <a:uLnTx/>
                <a:uFillTx/>
                <a:latin typeface="Candara" panose="020E0502030303020204" pitchFamily="34" charset="0"/>
                <a:ea typeface="+mj-ea"/>
                <a:cs typeface="+mj-cs"/>
              </a:rPr>
              <a:t>Smart Planning </a:t>
            </a:r>
            <a:r>
              <a:rPr kumimoji="0" lang="en-US" sz="4000" b="1" i="0" u="none" strike="noStrike" kern="1200" cap="none" spc="0" normalizeH="0" baseline="0" noProof="0" dirty="0">
                <a:ln>
                  <a:noFill/>
                </a:ln>
                <a:solidFill>
                  <a:srgbClr val="0070C0"/>
                </a:solidFill>
                <a:effectLst/>
                <a:uLnTx/>
                <a:uFillTx/>
                <a:latin typeface="Candara" panose="020E0502030303020204" pitchFamily="34" charset="0"/>
                <a:ea typeface="+mj-ea"/>
                <a:cs typeface="+mj-cs"/>
              </a:rPr>
              <a:t>: SA 230 :</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000" b="1" i="0" u="none" strike="noStrike" kern="1200" cap="none" spc="0" normalizeH="0" baseline="0" noProof="0" dirty="0">
                <a:ln>
                  <a:noFill/>
                </a:ln>
                <a:solidFill>
                  <a:srgbClr val="0070C0"/>
                </a:solidFill>
                <a:effectLst/>
                <a:uLnTx/>
                <a:uFillTx/>
                <a:latin typeface="Candara" panose="020E0502030303020204" pitchFamily="34" charset="0"/>
                <a:ea typeface="+mj-ea"/>
                <a:cs typeface="+mj-cs"/>
              </a:rPr>
              <a:t> Two Important Documents!</a:t>
            </a:r>
          </a:p>
        </p:txBody>
      </p:sp>
      <p:pic>
        <p:nvPicPr>
          <p:cNvPr id="920578" name="Picture 2" descr="Image result for document">
            <a:extLst>
              <a:ext uri="{FF2B5EF4-FFF2-40B4-BE49-F238E27FC236}">
                <a16:creationId xmlns:a16="http://schemas.microsoft.com/office/drawing/2014/main" id="{08A6CE6A-6481-4872-BCA3-3BBD7329E68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3112393"/>
            <a:ext cx="1000721" cy="1000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1631854"/>
      </p:ext>
    </p:extLst>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2057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P spid="9" grpId="0"/>
      <p:bldP spid="12"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Box 20"/>
          <p:cNvSpPr txBox="1"/>
          <p:nvPr/>
        </p:nvSpPr>
        <p:spPr>
          <a:xfrm>
            <a:off x="838200" y="1351508"/>
            <a:ext cx="10515600" cy="4154984"/>
          </a:xfrm>
          <a:prstGeom prst="rect">
            <a:avLst/>
          </a:prstGeom>
          <a:noFill/>
        </p:spPr>
        <p:txBody>
          <a:bodyPr wrap="square" lIns="0" r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1F497D">
                    <a:lumMod val="50000"/>
                  </a:srgbClr>
                </a:solidFill>
                <a:effectLst/>
                <a:uLnTx/>
                <a:uFillTx/>
                <a:latin typeface="Candara" pitchFamily="34" charset="0"/>
                <a:ea typeface="+mn-ea"/>
                <a:cs typeface="Tahoma" pitchFamily="34" charset="0"/>
              </a:rPr>
              <a:t>Review Exception reports as at the year end and a few days prior to that t0o</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400" b="1" i="0" u="none" strike="noStrike" kern="1200" cap="none" spc="0" normalizeH="0" baseline="0" noProof="0" dirty="0">
              <a:ln>
                <a:noFill/>
              </a:ln>
              <a:solidFill>
                <a:srgbClr val="1F497D">
                  <a:lumMod val="50000"/>
                </a:srgbClr>
              </a:solidFill>
              <a:effectLst/>
              <a:uLnTx/>
              <a:uFillTx/>
              <a:latin typeface="Candara" pitchFamily="34" charset="0"/>
              <a:ea typeface="+mn-ea"/>
              <a:cs typeface="Tahoma"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1F497D">
                    <a:lumMod val="50000"/>
                  </a:srgbClr>
                </a:solidFill>
                <a:effectLst/>
                <a:uLnTx/>
                <a:uFillTx/>
                <a:latin typeface="Candara" pitchFamily="34" charset="0"/>
                <a:ea typeface="+mn-ea"/>
                <a:cs typeface="Tahoma" pitchFamily="34" charset="0"/>
              </a:rPr>
              <a:t> </a:t>
            </a:r>
            <a:r>
              <a:rPr kumimoji="0" lang="en-US" sz="4400" b="1" i="0" u="none" strike="noStrike" kern="1200" cap="none" spc="0" normalizeH="0" baseline="0" noProof="0" dirty="0">
                <a:ln>
                  <a:noFill/>
                </a:ln>
                <a:solidFill>
                  <a:srgbClr val="1F497D">
                    <a:lumMod val="60000"/>
                    <a:lumOff val="40000"/>
                  </a:srgbClr>
                </a:solidFill>
                <a:effectLst/>
                <a:uLnTx/>
                <a:uFillTx/>
                <a:latin typeface="Candara" pitchFamily="34" charset="0"/>
                <a:ea typeface="+mn-ea"/>
                <a:cs typeface="Tahoma" pitchFamily="34" charset="0"/>
              </a:rPr>
              <a:t>Rule out any irregularity which requires adjustment in the financial statements by way of an MOC</a:t>
            </a:r>
            <a:endParaRPr kumimoji="0" lang="en-GB" sz="4400" b="1" i="0" u="none" strike="noStrike" kern="1200" cap="none" spc="0" normalizeH="0" baseline="0" noProof="0" dirty="0">
              <a:ln>
                <a:noFill/>
              </a:ln>
              <a:solidFill>
                <a:srgbClr val="1F497D">
                  <a:lumMod val="60000"/>
                  <a:lumOff val="40000"/>
                </a:srgbClr>
              </a:solidFill>
              <a:effectLst/>
              <a:uLnTx/>
              <a:uFillTx/>
              <a:latin typeface="Candara" pitchFamily="34" charset="0"/>
              <a:ea typeface="+mn-ea"/>
              <a:cs typeface="Tahoma" pitchFamily="34" charset="0"/>
            </a:endParaRPr>
          </a:p>
        </p:txBody>
      </p:sp>
      <p:sp>
        <p:nvSpPr>
          <p:cNvPr id="25" name="Slide Number Placeholder 17"/>
          <p:cNvSpPr txBox="1">
            <a:spLocks/>
          </p:cNvSpPr>
          <p:nvPr/>
        </p:nvSpPr>
        <p:spPr>
          <a:xfrm>
            <a:off x="11277600" y="6553200"/>
            <a:ext cx="609600" cy="304800"/>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0176C1F2-587E-42C9-B506-53C0D6E30F46}" type="slidenum">
              <a:rPr kumimoji="0" lang="en-US" sz="1600" b="1"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l" defTabSz="914400" rtl="0" eaLnBrk="1" fontAlgn="base" latinLnBrk="0" hangingPunct="1">
                <a:lnSpc>
                  <a:spcPct val="100000"/>
                </a:lnSpc>
                <a:spcBef>
                  <a:spcPct val="0"/>
                </a:spcBef>
                <a:spcAft>
                  <a:spcPct val="0"/>
                </a:spcAft>
                <a:buClrTx/>
                <a:buSzTx/>
                <a:buFontTx/>
                <a:buNone/>
                <a:tabLst/>
                <a:defRPr/>
              </a:pPr>
              <a:t>38</a:t>
            </a:fld>
            <a:endParaRPr kumimoji="0" lang="en-US" sz="1600" b="1" i="0" u="none" strike="noStrike" kern="1200" cap="none" spc="0" normalizeH="0" baseline="0" noProof="0" dirty="0">
              <a:ln>
                <a:noFill/>
              </a:ln>
              <a:solidFill>
                <a:srgbClr val="000000"/>
              </a:solidFill>
              <a:effectLst/>
              <a:uLnTx/>
              <a:uFillTx/>
              <a:latin typeface="Arial" pitchFamily="34" charset="0"/>
              <a:ea typeface="+mn-ea"/>
              <a:cs typeface="Arial" pitchFamily="34" charset="0"/>
            </a:endParaRPr>
          </a:p>
        </p:txBody>
      </p:sp>
      <p:sp>
        <p:nvSpPr>
          <p:cNvPr id="5" name="Title 1">
            <a:extLst>
              <a:ext uri="{FF2B5EF4-FFF2-40B4-BE49-F238E27FC236}">
                <a16:creationId xmlns:a16="http://schemas.microsoft.com/office/drawing/2014/main" id="{88F59797-0F8E-457C-BD41-E94EC7690885}"/>
              </a:ext>
            </a:extLst>
          </p:cNvPr>
          <p:cNvSpPr txBox="1">
            <a:spLocks/>
          </p:cNvSpPr>
          <p:nvPr/>
        </p:nvSpPr>
        <p:spPr>
          <a:xfrm>
            <a:off x="609600" y="58366"/>
            <a:ext cx="10972800" cy="721108"/>
          </a:xfrm>
          <a:prstGeom prst="rect">
            <a:avLst/>
          </a:prstGeom>
          <a:noFill/>
        </p:spPr>
        <p:txBody>
          <a:bodyPr>
            <a:noAutofit/>
          </a:bodyPr>
          <a:lstStyle>
            <a:lvl1pPr algn="l" defTabSz="914400" rtl="0" eaLnBrk="1" latinLnBrk="0" hangingPunct="1">
              <a:spcBef>
                <a:spcPct val="0"/>
              </a:spcBef>
              <a:buNone/>
              <a:defRPr sz="3200" kern="1200">
                <a:solidFill>
                  <a:schemeClr val="tx1"/>
                </a:solidFill>
                <a:latin typeface="Candara" panose="020E0502030303020204" pitchFamily="34" charset="0"/>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800" b="1" i="0" u="none" strike="noStrike" kern="1200" cap="none" spc="0" normalizeH="0" baseline="0" noProof="0" dirty="0">
                <a:ln>
                  <a:noFill/>
                </a:ln>
                <a:solidFill>
                  <a:srgbClr val="C00000"/>
                </a:solidFill>
                <a:effectLst/>
                <a:uLnTx/>
                <a:uFillTx/>
                <a:latin typeface="Candara" panose="020E0502030303020204" pitchFamily="34" charset="0"/>
                <a:ea typeface="+mj-ea"/>
                <a:cs typeface="+mj-cs"/>
              </a:rPr>
              <a:t>Smart Planning </a:t>
            </a:r>
            <a:r>
              <a:rPr kumimoji="0" lang="en-US" sz="2800" b="1" i="0" u="none" strike="noStrike" kern="1200" cap="none" spc="0" normalizeH="0" baseline="0" noProof="0" dirty="0">
                <a:ln>
                  <a:noFill/>
                </a:ln>
                <a:solidFill>
                  <a:srgbClr val="0070C0"/>
                </a:solidFill>
                <a:effectLst/>
                <a:uLnTx/>
                <a:uFillTx/>
                <a:latin typeface="Candara" panose="020E0502030303020204" pitchFamily="34" charset="0"/>
                <a:ea typeface="+mj-ea"/>
                <a:cs typeface="+mj-cs"/>
              </a:rPr>
              <a:t>: Pre-Sign Off Checklist to include </a:t>
            </a:r>
            <a:r>
              <a:rPr kumimoji="0" lang="en-US" sz="2800" b="1" i="0" u="none" strike="noStrike" kern="1200" cap="none" spc="0" normalizeH="0" baseline="0" noProof="0" dirty="0">
                <a:ln>
                  <a:noFill/>
                </a:ln>
                <a:solidFill>
                  <a:srgbClr val="E3391D"/>
                </a:solidFill>
                <a:effectLst/>
                <a:uLnTx/>
                <a:uFillTx/>
                <a:latin typeface="Candara" panose="020E0502030303020204" pitchFamily="34" charset="0"/>
                <a:ea typeface="+mj-ea"/>
                <a:cs typeface="+mj-cs"/>
              </a:rPr>
              <a:t>check for Exception Reports</a:t>
            </a:r>
          </a:p>
        </p:txBody>
      </p:sp>
    </p:spTree>
    <p:extLst>
      <p:ext uri="{BB962C8B-B14F-4D97-AF65-F5344CB8AC3E}">
        <p14:creationId xmlns:p14="http://schemas.microsoft.com/office/powerpoint/2010/main" val="2709547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fade">
                                      <p:cBhvr>
                                        <p:cTn id="10" dur="500"/>
                                        <p:tgtEl>
                                          <p:spTgt spid="2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5" grpId="0"/>
      <p:bldP spid="5" grpId="0"/>
    </p:bldLst>
  </p:timing>
</p:sld>
</file>

<file path=ppt/slides/slide3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72738" name="Rectangle 2"/>
          <p:cNvSpPr>
            <a:spLocks noGrp="1"/>
          </p:cNvSpPr>
          <p:nvPr>
            <p:ph idx="1"/>
          </p:nvPr>
        </p:nvSpPr>
        <p:spPr>
          <a:xfrm>
            <a:off x="530087" y="1143000"/>
            <a:ext cx="11052313" cy="4191000"/>
          </a:xfrm>
          <a:solidFill>
            <a:schemeClr val="bg1"/>
          </a:solidFill>
        </p:spPr>
        <p:txBody>
          <a:bodyPr vert="horz" lIns="90488" tIns="44450" rIns="90488" bIns="44450" rtlCol="0">
            <a:normAutofit/>
          </a:bodyPr>
          <a:lstStyle/>
          <a:p>
            <a:pPr marL="0" lvl="0" indent="0" algn="ctr">
              <a:buNone/>
            </a:pPr>
            <a:r>
              <a:rPr lang="en-US" sz="2800" b="1" dirty="0"/>
              <a:t>CCIS, ASCROM, Trade Finance, Finance Module </a:t>
            </a:r>
            <a:r>
              <a:rPr lang="en-US" sz="2800" b="1" dirty="0" err="1"/>
              <a:t>etc</a:t>
            </a:r>
            <a:endParaRPr lang="en-IN" sz="2800" dirty="0"/>
          </a:p>
          <a:p>
            <a:pPr>
              <a:lnSpc>
                <a:spcPct val="90000"/>
              </a:lnSpc>
              <a:buFont typeface="Wingdings" panose="05000000000000000000" pitchFamily="2" charset="2"/>
              <a:buChar char="ü"/>
            </a:pPr>
            <a:endParaRPr lang="en-US" sz="2800" dirty="0"/>
          </a:p>
          <a:p>
            <a:pPr marL="0" lvl="0" indent="0" algn="ctr">
              <a:buNone/>
            </a:pPr>
            <a:r>
              <a:rPr lang="en-US" sz="2800" b="1" dirty="0">
                <a:solidFill>
                  <a:srgbClr val="0070C0"/>
                </a:solidFill>
              </a:rPr>
              <a:t>Possible High “pervasive” Risk and “operational control” weakness </a:t>
            </a:r>
          </a:p>
          <a:p>
            <a:pPr marL="0" lvl="0" indent="0" algn="ctr">
              <a:buNone/>
            </a:pPr>
            <a:endParaRPr lang="en-US" sz="2800" b="1" dirty="0"/>
          </a:p>
          <a:p>
            <a:pPr marL="0" lvl="0" indent="0" algn="ctr">
              <a:buNone/>
            </a:pPr>
            <a:r>
              <a:rPr lang="en-US" sz="2800" b="1" dirty="0"/>
              <a:t>Auditors to ensure data mapping and data integrity vis a vis previous years data as also subjecting the same to various data checks</a:t>
            </a:r>
            <a:endParaRPr lang="en-US" sz="2800" dirty="0"/>
          </a:p>
          <a:p>
            <a:pPr marL="0" indent="0" algn="just">
              <a:lnSpc>
                <a:spcPct val="90000"/>
              </a:lnSpc>
              <a:buNone/>
            </a:pPr>
            <a:endParaRPr lang="en-US" sz="2800" dirty="0">
              <a:solidFill>
                <a:schemeClr val="accent5">
                  <a:lumMod val="10000"/>
                </a:schemeClr>
              </a:solidFill>
            </a:endParaRPr>
          </a:p>
        </p:txBody>
      </p:sp>
      <p:sp>
        <p:nvSpPr>
          <p:cNvPr id="9" name="Slide Number Placeholder 17"/>
          <p:cNvSpPr txBox="1">
            <a:spLocks/>
          </p:cNvSpPr>
          <p:nvPr/>
        </p:nvSpPr>
        <p:spPr>
          <a:xfrm>
            <a:off x="9906000" y="6324600"/>
            <a:ext cx="609600" cy="304800"/>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0176C1F2-587E-42C9-B506-53C0D6E30F46}" type="slidenum">
              <a:rPr kumimoji="0" lang="en-US" sz="1600" b="1"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l" defTabSz="914400" rtl="0" eaLnBrk="1" fontAlgn="base" latinLnBrk="0" hangingPunct="1">
                <a:lnSpc>
                  <a:spcPct val="100000"/>
                </a:lnSpc>
                <a:spcBef>
                  <a:spcPct val="0"/>
                </a:spcBef>
                <a:spcAft>
                  <a:spcPct val="0"/>
                </a:spcAft>
                <a:buClrTx/>
                <a:buSzTx/>
                <a:buFontTx/>
                <a:buNone/>
                <a:tabLst/>
                <a:defRPr/>
              </a:pPr>
              <a:t>39</a:t>
            </a:fld>
            <a:endParaRPr kumimoji="0" lang="en-US" sz="1600" b="1" i="0" u="none" strike="noStrike" kern="1200" cap="none" spc="0" normalizeH="0" baseline="0" noProof="0" dirty="0">
              <a:ln>
                <a:noFill/>
              </a:ln>
              <a:solidFill>
                <a:srgbClr val="000000"/>
              </a:solidFill>
              <a:effectLst/>
              <a:uLnTx/>
              <a:uFillTx/>
              <a:latin typeface="Arial" pitchFamily="34" charset="0"/>
              <a:ea typeface="+mn-ea"/>
              <a:cs typeface="Arial" pitchFamily="34" charset="0"/>
            </a:endParaRPr>
          </a:p>
        </p:txBody>
      </p:sp>
      <p:sp>
        <p:nvSpPr>
          <p:cNvPr id="2" name="Title 1">
            <a:extLst>
              <a:ext uri="{FF2B5EF4-FFF2-40B4-BE49-F238E27FC236}">
                <a16:creationId xmlns:a16="http://schemas.microsoft.com/office/drawing/2014/main" id="{EA6D1413-597A-50E6-BF8A-7C107DEB006A}"/>
              </a:ext>
            </a:extLst>
          </p:cNvPr>
          <p:cNvSpPr txBox="1">
            <a:spLocks/>
          </p:cNvSpPr>
          <p:nvPr/>
        </p:nvSpPr>
        <p:spPr>
          <a:xfrm>
            <a:off x="609600" y="0"/>
            <a:ext cx="10972800" cy="949708"/>
          </a:xfrm>
          <a:prstGeom prst="rect">
            <a:avLst/>
          </a:prstGeom>
        </p:spPr>
        <p:txBody>
          <a:bodyPr>
            <a:normAutofit fontScale="85000" lnSpcReduction="20000"/>
          </a:bodyPr>
          <a:lstStyle>
            <a:lvl1pPr algn="l" defTabSz="914400" rtl="0" eaLnBrk="1" latinLnBrk="0" hangingPunct="1">
              <a:spcBef>
                <a:spcPct val="0"/>
              </a:spcBef>
              <a:buNone/>
              <a:defRPr sz="3200" kern="1200">
                <a:solidFill>
                  <a:schemeClr val="tx1"/>
                </a:solidFill>
                <a:latin typeface="Candara" panose="020E0502030303020204" pitchFamily="34" charset="0"/>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000" b="1" i="0" u="none" strike="noStrike" kern="1200" cap="none" spc="0" normalizeH="0" baseline="0" noProof="0" dirty="0">
                <a:ln>
                  <a:noFill/>
                </a:ln>
                <a:solidFill>
                  <a:srgbClr val="C00000"/>
                </a:solidFill>
                <a:effectLst/>
                <a:uLnTx/>
                <a:uFillTx/>
                <a:latin typeface="Candara" panose="020E0502030303020204" pitchFamily="34" charset="0"/>
                <a:ea typeface="+mj-ea"/>
                <a:cs typeface="+mj-cs"/>
              </a:rPr>
              <a:t>Smart Planning : </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000" b="1" i="0" u="none" strike="noStrike" kern="1200" cap="none" spc="0" normalizeH="0" baseline="0" noProof="0" dirty="0">
                <a:ln>
                  <a:noFill/>
                </a:ln>
                <a:solidFill>
                  <a:srgbClr val="0070C0"/>
                </a:solidFill>
                <a:effectLst/>
                <a:uLnTx/>
                <a:uFillTx/>
                <a:latin typeface="Candara" panose="020E0502030303020204" pitchFamily="34" charset="0"/>
                <a:ea typeface="+mj-ea"/>
                <a:cs typeface="+mj-cs"/>
              </a:rPr>
              <a:t>Non - Integrated Surround Applications!</a:t>
            </a:r>
          </a:p>
        </p:txBody>
      </p:sp>
    </p:spTree>
    <p:extLst>
      <p:ext uri="{BB962C8B-B14F-4D97-AF65-F5344CB8AC3E}">
        <p14:creationId xmlns:p14="http://schemas.microsoft.com/office/powerpoint/2010/main" val="3504371271"/>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72738">
                                            <p:bg/>
                                          </p:spTgt>
                                        </p:tgtEl>
                                        <p:attrNameLst>
                                          <p:attrName>style.visibility</p:attrName>
                                        </p:attrNameLst>
                                      </p:cBhvr>
                                      <p:to>
                                        <p:strVal val="visible"/>
                                      </p:to>
                                    </p:set>
                                    <p:animEffect transition="in" filter="wheel(1)">
                                      <p:cBhvr>
                                        <p:cTn id="7" dur="500"/>
                                        <p:tgtEl>
                                          <p:spTgt spid="372738">
                                            <p:bg/>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372738">
                                            <p:txEl>
                                              <p:pRg st="0" end="0"/>
                                            </p:txEl>
                                          </p:spTgt>
                                        </p:tgtEl>
                                        <p:attrNameLst>
                                          <p:attrName>style.visibility</p:attrName>
                                        </p:attrNameLst>
                                      </p:cBhvr>
                                      <p:to>
                                        <p:strVal val="visible"/>
                                      </p:to>
                                    </p:set>
                                    <p:animEffect transition="in" filter="wheel(1)">
                                      <p:cBhvr>
                                        <p:cTn id="12" dur="500"/>
                                        <p:tgtEl>
                                          <p:spTgt spid="37273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372738">
                                            <p:txEl>
                                              <p:pRg st="2" end="2"/>
                                            </p:txEl>
                                          </p:spTgt>
                                        </p:tgtEl>
                                        <p:attrNameLst>
                                          <p:attrName>style.visibility</p:attrName>
                                        </p:attrNameLst>
                                      </p:cBhvr>
                                      <p:to>
                                        <p:strVal val="visible"/>
                                      </p:to>
                                    </p:set>
                                    <p:animEffect transition="in" filter="wheel(1)">
                                      <p:cBhvr>
                                        <p:cTn id="17" dur="500"/>
                                        <p:tgtEl>
                                          <p:spTgt spid="37273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grpId="0" nodeType="clickEffect">
                                  <p:stCondLst>
                                    <p:cond delay="0"/>
                                  </p:stCondLst>
                                  <p:childTnLst>
                                    <p:set>
                                      <p:cBhvr>
                                        <p:cTn id="21" dur="1" fill="hold">
                                          <p:stCondLst>
                                            <p:cond delay="0"/>
                                          </p:stCondLst>
                                        </p:cTn>
                                        <p:tgtEl>
                                          <p:spTgt spid="372738">
                                            <p:txEl>
                                              <p:pRg st="4" end="4"/>
                                            </p:txEl>
                                          </p:spTgt>
                                        </p:tgtEl>
                                        <p:attrNameLst>
                                          <p:attrName>style.visibility</p:attrName>
                                        </p:attrNameLst>
                                      </p:cBhvr>
                                      <p:to>
                                        <p:strVal val="visible"/>
                                      </p:to>
                                    </p:set>
                                    <p:animEffect transition="in" filter="wheel(1)">
                                      <p:cBhvr>
                                        <p:cTn id="22" dur="500"/>
                                        <p:tgtEl>
                                          <p:spTgt spid="372738">
                                            <p:txEl>
                                              <p:pRg st="4" end="4"/>
                                            </p:txEl>
                                          </p:spTgt>
                                        </p:tgtEl>
                                      </p:cBhvr>
                                    </p:animEffect>
                                  </p:childTnLst>
                                </p:cTn>
                              </p:par>
                              <p:par>
                                <p:cTn id="23" presetID="21" presetClass="entr" presetSubtype="1"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heel(1)">
                                      <p:cBhvr>
                                        <p:cTn id="25" dur="500"/>
                                        <p:tgtEl>
                                          <p:spTgt spid="9"/>
                                        </p:tgtEl>
                                      </p:cBhvr>
                                    </p:animEffect>
                                  </p:childTnLst>
                                </p:cTn>
                              </p:par>
                              <p:par>
                                <p:cTn id="26" presetID="21" presetClass="entr" presetSubtype="1" fill="hold" grpId="0" nodeType="withEffect">
                                  <p:stCondLst>
                                    <p:cond delay="0"/>
                                  </p:stCondLst>
                                  <p:childTnLst>
                                    <p:set>
                                      <p:cBhvr>
                                        <p:cTn id="27" dur="1" fill="hold">
                                          <p:stCondLst>
                                            <p:cond delay="0"/>
                                          </p:stCondLst>
                                        </p:cTn>
                                        <p:tgtEl>
                                          <p:spTgt spid="2"/>
                                        </p:tgtEl>
                                        <p:attrNameLst>
                                          <p:attrName>style.visibility</p:attrName>
                                        </p:attrNameLst>
                                      </p:cBhvr>
                                      <p:to>
                                        <p:strVal val="visible"/>
                                      </p:to>
                                    </p:set>
                                    <p:animEffect transition="in" filter="wheel(1)">
                                      <p:cBhvr>
                                        <p:cTn id="2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2738" grpId="0" build="p" animBg="1"/>
      <p:bldP spid="9" grpId="0"/>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srgbClr val="002060"/>
                </a:solidFill>
                <a:effectLst/>
                <a:uLnTx/>
                <a:uFillTx/>
                <a:latin typeface="Candara" panose="020E0502030303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srgbClr val="002060"/>
              </a:solidFill>
              <a:effectLst/>
              <a:uLnTx/>
              <a:uFillTx/>
              <a:latin typeface="Candara" panose="020E0502030303020204" pitchFamily="34" charset="0"/>
              <a:ea typeface="+mn-ea"/>
              <a:cs typeface="+mn-cs"/>
            </a:endParaRPr>
          </a:p>
        </p:txBody>
      </p:sp>
      <p:sp>
        <p:nvSpPr>
          <p:cNvPr id="6" name="Freeform 6">
            <a:extLst>
              <a:ext uri="{FF2B5EF4-FFF2-40B4-BE49-F238E27FC236}">
                <a16:creationId xmlns:a16="http://schemas.microsoft.com/office/drawing/2014/main" id="{7B84D84F-198B-4683-BBDF-D716E10CFCDD}"/>
              </a:ext>
            </a:extLst>
          </p:cNvPr>
          <p:cNvSpPr>
            <a:spLocks noChangeAspect="1" noEditPoints="1"/>
          </p:cNvSpPr>
          <p:nvPr/>
        </p:nvSpPr>
        <p:spPr bwMode="auto">
          <a:xfrm>
            <a:off x="10058401" y="1210282"/>
            <a:ext cx="1524000" cy="4965234"/>
          </a:xfrm>
          <a:custGeom>
            <a:avLst/>
            <a:gdLst>
              <a:gd name="T0" fmla="*/ 752 w 796"/>
              <a:gd name="T1" fmla="*/ 568 h 1642"/>
              <a:gd name="T2" fmla="*/ 679 w 796"/>
              <a:gd name="T3" fmla="*/ 472 h 1642"/>
              <a:gd name="T4" fmla="*/ 666 w 796"/>
              <a:gd name="T5" fmla="*/ 407 h 1642"/>
              <a:gd name="T6" fmla="*/ 725 w 796"/>
              <a:gd name="T7" fmla="*/ 235 h 1642"/>
              <a:gd name="T8" fmla="*/ 735 w 796"/>
              <a:gd name="T9" fmla="*/ 232 h 1642"/>
              <a:gd name="T10" fmla="*/ 715 w 796"/>
              <a:gd name="T11" fmla="*/ 158 h 1642"/>
              <a:gd name="T12" fmla="*/ 715 w 796"/>
              <a:gd name="T13" fmla="*/ 159 h 1642"/>
              <a:gd name="T14" fmla="*/ 704 w 796"/>
              <a:gd name="T15" fmla="*/ 107 h 1642"/>
              <a:gd name="T16" fmla="*/ 676 w 796"/>
              <a:gd name="T17" fmla="*/ 77 h 1642"/>
              <a:gd name="T18" fmla="*/ 655 w 796"/>
              <a:gd name="T19" fmla="*/ 60 h 1642"/>
              <a:gd name="T20" fmla="*/ 461 w 796"/>
              <a:gd name="T21" fmla="*/ 8 h 1642"/>
              <a:gd name="T22" fmla="*/ 402 w 796"/>
              <a:gd name="T23" fmla="*/ 32 h 1642"/>
              <a:gd name="T24" fmla="*/ 400 w 796"/>
              <a:gd name="T25" fmla="*/ 66 h 1642"/>
              <a:gd name="T26" fmla="*/ 362 w 796"/>
              <a:gd name="T27" fmla="*/ 104 h 1642"/>
              <a:gd name="T28" fmla="*/ 310 w 796"/>
              <a:gd name="T29" fmla="*/ 152 h 1642"/>
              <a:gd name="T30" fmla="*/ 306 w 796"/>
              <a:gd name="T31" fmla="*/ 204 h 1642"/>
              <a:gd name="T32" fmla="*/ 279 w 796"/>
              <a:gd name="T33" fmla="*/ 248 h 1642"/>
              <a:gd name="T34" fmla="*/ 183 w 796"/>
              <a:gd name="T35" fmla="*/ 391 h 1642"/>
              <a:gd name="T36" fmla="*/ 151 w 796"/>
              <a:gd name="T37" fmla="*/ 433 h 1642"/>
              <a:gd name="T38" fmla="*/ 99 w 796"/>
              <a:gd name="T39" fmla="*/ 478 h 1642"/>
              <a:gd name="T40" fmla="*/ 63 w 796"/>
              <a:gd name="T41" fmla="*/ 621 h 1642"/>
              <a:gd name="T42" fmla="*/ 71 w 796"/>
              <a:gd name="T43" fmla="*/ 714 h 1642"/>
              <a:gd name="T44" fmla="*/ 89 w 796"/>
              <a:gd name="T45" fmla="*/ 859 h 1642"/>
              <a:gd name="T46" fmla="*/ 27 w 796"/>
              <a:gd name="T47" fmla="*/ 987 h 1642"/>
              <a:gd name="T48" fmla="*/ 107 w 796"/>
              <a:gd name="T49" fmla="*/ 1179 h 1642"/>
              <a:gd name="T50" fmla="*/ 64 w 796"/>
              <a:gd name="T51" fmla="*/ 1341 h 1642"/>
              <a:gd name="T52" fmla="*/ 0 w 796"/>
              <a:gd name="T53" fmla="*/ 1642 h 1642"/>
              <a:gd name="T54" fmla="*/ 635 w 796"/>
              <a:gd name="T55" fmla="*/ 1308 h 1642"/>
              <a:gd name="T56" fmla="*/ 653 w 796"/>
              <a:gd name="T57" fmla="*/ 1154 h 1642"/>
              <a:gd name="T58" fmla="*/ 763 w 796"/>
              <a:gd name="T59" fmla="*/ 874 h 1642"/>
              <a:gd name="T60" fmla="*/ 361 w 796"/>
              <a:gd name="T61" fmla="*/ 517 h 1642"/>
              <a:gd name="T62" fmla="*/ 357 w 796"/>
              <a:gd name="T63" fmla="*/ 566 h 1642"/>
              <a:gd name="T64" fmla="*/ 233 w 796"/>
              <a:gd name="T65" fmla="*/ 730 h 1642"/>
              <a:gd name="T66" fmla="*/ 235 w 796"/>
              <a:gd name="T67" fmla="*/ 519 h 1642"/>
              <a:gd name="T68" fmla="*/ 225 w 796"/>
              <a:gd name="T69" fmla="*/ 443 h 1642"/>
              <a:gd name="T70" fmla="*/ 215 w 796"/>
              <a:gd name="T71" fmla="*/ 408 h 1642"/>
              <a:gd name="T72" fmla="*/ 299 w 796"/>
              <a:gd name="T73" fmla="*/ 273 h 1642"/>
              <a:gd name="T74" fmla="*/ 347 w 796"/>
              <a:gd name="T75" fmla="*/ 362 h 1642"/>
              <a:gd name="T76" fmla="*/ 405 w 796"/>
              <a:gd name="T77" fmla="*/ 478 h 1642"/>
              <a:gd name="T78" fmla="*/ 361 w 796"/>
              <a:gd name="T79" fmla="*/ 517 h 16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96" h="1642">
                <a:moveTo>
                  <a:pt x="791" y="712"/>
                </a:moveTo>
                <a:cubicBezTo>
                  <a:pt x="790" y="664"/>
                  <a:pt x="776" y="594"/>
                  <a:pt x="752" y="568"/>
                </a:cubicBezTo>
                <a:cubicBezTo>
                  <a:pt x="735" y="553"/>
                  <a:pt x="719" y="530"/>
                  <a:pt x="708" y="517"/>
                </a:cubicBezTo>
                <a:cubicBezTo>
                  <a:pt x="704" y="507"/>
                  <a:pt x="679" y="475"/>
                  <a:pt x="679" y="472"/>
                </a:cubicBezTo>
                <a:cubicBezTo>
                  <a:pt x="684" y="470"/>
                  <a:pt x="688" y="464"/>
                  <a:pt x="688" y="464"/>
                </a:cubicBezTo>
                <a:cubicBezTo>
                  <a:pt x="688" y="464"/>
                  <a:pt x="668" y="421"/>
                  <a:pt x="666" y="407"/>
                </a:cubicBezTo>
                <a:cubicBezTo>
                  <a:pt x="663" y="403"/>
                  <a:pt x="650" y="398"/>
                  <a:pt x="645" y="398"/>
                </a:cubicBezTo>
                <a:cubicBezTo>
                  <a:pt x="655" y="386"/>
                  <a:pt x="710" y="292"/>
                  <a:pt x="725" y="235"/>
                </a:cubicBezTo>
                <a:cubicBezTo>
                  <a:pt x="725" y="241"/>
                  <a:pt x="725" y="247"/>
                  <a:pt x="725" y="251"/>
                </a:cubicBezTo>
                <a:cubicBezTo>
                  <a:pt x="723" y="261"/>
                  <a:pt x="728" y="249"/>
                  <a:pt x="735" y="232"/>
                </a:cubicBezTo>
                <a:cubicBezTo>
                  <a:pt x="743" y="212"/>
                  <a:pt x="716" y="158"/>
                  <a:pt x="716" y="158"/>
                </a:cubicBezTo>
                <a:cubicBezTo>
                  <a:pt x="715" y="158"/>
                  <a:pt x="715" y="158"/>
                  <a:pt x="715" y="158"/>
                </a:cubicBezTo>
                <a:cubicBezTo>
                  <a:pt x="716" y="160"/>
                  <a:pt x="716" y="161"/>
                  <a:pt x="716" y="162"/>
                </a:cubicBezTo>
                <a:cubicBezTo>
                  <a:pt x="716" y="161"/>
                  <a:pt x="715" y="160"/>
                  <a:pt x="715" y="159"/>
                </a:cubicBezTo>
                <a:cubicBezTo>
                  <a:pt x="715" y="158"/>
                  <a:pt x="715" y="158"/>
                  <a:pt x="715" y="158"/>
                </a:cubicBezTo>
                <a:cubicBezTo>
                  <a:pt x="711" y="133"/>
                  <a:pt x="706" y="112"/>
                  <a:pt x="704" y="107"/>
                </a:cubicBezTo>
                <a:cubicBezTo>
                  <a:pt x="697" y="94"/>
                  <a:pt x="678" y="64"/>
                  <a:pt x="678" y="64"/>
                </a:cubicBezTo>
                <a:cubicBezTo>
                  <a:pt x="676" y="77"/>
                  <a:pt x="676" y="77"/>
                  <a:pt x="676" y="77"/>
                </a:cubicBezTo>
                <a:cubicBezTo>
                  <a:pt x="649" y="40"/>
                  <a:pt x="649" y="40"/>
                  <a:pt x="649" y="40"/>
                </a:cubicBezTo>
                <a:cubicBezTo>
                  <a:pt x="655" y="60"/>
                  <a:pt x="655" y="60"/>
                  <a:pt x="655" y="60"/>
                </a:cubicBezTo>
                <a:cubicBezTo>
                  <a:pt x="655" y="60"/>
                  <a:pt x="630" y="38"/>
                  <a:pt x="586" y="19"/>
                </a:cubicBezTo>
                <a:cubicBezTo>
                  <a:pt x="541" y="0"/>
                  <a:pt x="461" y="8"/>
                  <a:pt x="461" y="8"/>
                </a:cubicBezTo>
                <a:cubicBezTo>
                  <a:pt x="461" y="8"/>
                  <a:pt x="472" y="11"/>
                  <a:pt x="487" y="16"/>
                </a:cubicBezTo>
                <a:cubicBezTo>
                  <a:pt x="441" y="20"/>
                  <a:pt x="402" y="32"/>
                  <a:pt x="402" y="32"/>
                </a:cubicBezTo>
                <a:cubicBezTo>
                  <a:pt x="409" y="53"/>
                  <a:pt x="409" y="53"/>
                  <a:pt x="409" y="53"/>
                </a:cubicBezTo>
                <a:cubicBezTo>
                  <a:pt x="409" y="53"/>
                  <a:pt x="388" y="64"/>
                  <a:pt x="400" y="66"/>
                </a:cubicBezTo>
                <a:cubicBezTo>
                  <a:pt x="405" y="66"/>
                  <a:pt x="409" y="68"/>
                  <a:pt x="412" y="70"/>
                </a:cubicBezTo>
                <a:cubicBezTo>
                  <a:pt x="390" y="82"/>
                  <a:pt x="367" y="98"/>
                  <a:pt x="362" y="104"/>
                </a:cubicBezTo>
                <a:cubicBezTo>
                  <a:pt x="359" y="107"/>
                  <a:pt x="353" y="130"/>
                  <a:pt x="347" y="134"/>
                </a:cubicBezTo>
                <a:cubicBezTo>
                  <a:pt x="341" y="138"/>
                  <a:pt x="310" y="152"/>
                  <a:pt x="310" y="152"/>
                </a:cubicBezTo>
                <a:cubicBezTo>
                  <a:pt x="310" y="152"/>
                  <a:pt x="294" y="164"/>
                  <a:pt x="295" y="172"/>
                </a:cubicBezTo>
                <a:cubicBezTo>
                  <a:pt x="296" y="180"/>
                  <a:pt x="306" y="204"/>
                  <a:pt x="306" y="204"/>
                </a:cubicBezTo>
                <a:cubicBezTo>
                  <a:pt x="302" y="212"/>
                  <a:pt x="299" y="221"/>
                  <a:pt x="299" y="221"/>
                </a:cubicBezTo>
                <a:cubicBezTo>
                  <a:pt x="299" y="221"/>
                  <a:pt x="291" y="227"/>
                  <a:pt x="279" y="248"/>
                </a:cubicBezTo>
                <a:cubicBezTo>
                  <a:pt x="267" y="269"/>
                  <a:pt x="208" y="378"/>
                  <a:pt x="208" y="378"/>
                </a:cubicBezTo>
                <a:cubicBezTo>
                  <a:pt x="208" y="378"/>
                  <a:pt x="183" y="363"/>
                  <a:pt x="183" y="391"/>
                </a:cubicBezTo>
                <a:cubicBezTo>
                  <a:pt x="181" y="406"/>
                  <a:pt x="178" y="419"/>
                  <a:pt x="178" y="419"/>
                </a:cubicBezTo>
                <a:cubicBezTo>
                  <a:pt x="178" y="419"/>
                  <a:pt x="155" y="416"/>
                  <a:pt x="151" y="433"/>
                </a:cubicBezTo>
                <a:cubicBezTo>
                  <a:pt x="146" y="437"/>
                  <a:pt x="125" y="457"/>
                  <a:pt x="125" y="457"/>
                </a:cubicBezTo>
                <a:cubicBezTo>
                  <a:pt x="117" y="457"/>
                  <a:pt x="102" y="468"/>
                  <a:pt x="99" y="478"/>
                </a:cubicBezTo>
                <a:cubicBezTo>
                  <a:pt x="92" y="482"/>
                  <a:pt x="49" y="528"/>
                  <a:pt x="49" y="560"/>
                </a:cubicBezTo>
                <a:cubicBezTo>
                  <a:pt x="54" y="584"/>
                  <a:pt x="63" y="621"/>
                  <a:pt x="63" y="621"/>
                </a:cubicBezTo>
                <a:cubicBezTo>
                  <a:pt x="63" y="621"/>
                  <a:pt x="59" y="618"/>
                  <a:pt x="59" y="633"/>
                </a:cubicBezTo>
                <a:cubicBezTo>
                  <a:pt x="62" y="651"/>
                  <a:pt x="76" y="702"/>
                  <a:pt x="71" y="714"/>
                </a:cubicBezTo>
                <a:cubicBezTo>
                  <a:pt x="54" y="729"/>
                  <a:pt x="29" y="747"/>
                  <a:pt x="29" y="747"/>
                </a:cubicBezTo>
                <a:cubicBezTo>
                  <a:pt x="29" y="747"/>
                  <a:pt x="84" y="843"/>
                  <a:pt x="89" y="859"/>
                </a:cubicBezTo>
                <a:cubicBezTo>
                  <a:pt x="93" y="873"/>
                  <a:pt x="94" y="890"/>
                  <a:pt x="94" y="890"/>
                </a:cubicBezTo>
                <a:cubicBezTo>
                  <a:pt x="75" y="905"/>
                  <a:pt x="33" y="942"/>
                  <a:pt x="27" y="987"/>
                </a:cubicBezTo>
                <a:cubicBezTo>
                  <a:pt x="28" y="1021"/>
                  <a:pt x="30" y="1060"/>
                  <a:pt x="30" y="1060"/>
                </a:cubicBezTo>
                <a:cubicBezTo>
                  <a:pt x="30" y="1060"/>
                  <a:pt x="111" y="1134"/>
                  <a:pt x="107" y="1179"/>
                </a:cubicBezTo>
                <a:cubicBezTo>
                  <a:pt x="106" y="1192"/>
                  <a:pt x="106" y="1192"/>
                  <a:pt x="106" y="1192"/>
                </a:cubicBezTo>
                <a:cubicBezTo>
                  <a:pt x="106" y="1192"/>
                  <a:pt x="63" y="1296"/>
                  <a:pt x="64" y="1341"/>
                </a:cubicBezTo>
                <a:cubicBezTo>
                  <a:pt x="58" y="1377"/>
                  <a:pt x="33" y="1475"/>
                  <a:pt x="30" y="1487"/>
                </a:cubicBezTo>
                <a:cubicBezTo>
                  <a:pt x="27" y="1499"/>
                  <a:pt x="0" y="1634"/>
                  <a:pt x="0" y="1642"/>
                </a:cubicBezTo>
                <a:cubicBezTo>
                  <a:pt x="660" y="1642"/>
                  <a:pt x="660" y="1642"/>
                  <a:pt x="660" y="1642"/>
                </a:cubicBezTo>
                <a:cubicBezTo>
                  <a:pt x="660" y="1642"/>
                  <a:pt x="668" y="1402"/>
                  <a:pt x="635" y="1308"/>
                </a:cubicBezTo>
                <a:cubicBezTo>
                  <a:pt x="645" y="1275"/>
                  <a:pt x="656" y="1252"/>
                  <a:pt x="647" y="1213"/>
                </a:cubicBezTo>
                <a:cubicBezTo>
                  <a:pt x="654" y="1190"/>
                  <a:pt x="656" y="1173"/>
                  <a:pt x="653" y="1154"/>
                </a:cubicBezTo>
                <a:cubicBezTo>
                  <a:pt x="666" y="1130"/>
                  <a:pt x="677" y="1075"/>
                  <a:pt x="685" y="1062"/>
                </a:cubicBezTo>
                <a:cubicBezTo>
                  <a:pt x="692" y="1040"/>
                  <a:pt x="756" y="885"/>
                  <a:pt x="763" y="874"/>
                </a:cubicBezTo>
                <a:cubicBezTo>
                  <a:pt x="770" y="863"/>
                  <a:pt x="796" y="788"/>
                  <a:pt x="791" y="712"/>
                </a:cubicBezTo>
                <a:close/>
                <a:moveTo>
                  <a:pt x="361" y="517"/>
                </a:moveTo>
                <a:cubicBezTo>
                  <a:pt x="362" y="523"/>
                  <a:pt x="373" y="547"/>
                  <a:pt x="373" y="547"/>
                </a:cubicBezTo>
                <a:cubicBezTo>
                  <a:pt x="373" y="547"/>
                  <a:pt x="380" y="562"/>
                  <a:pt x="357" y="566"/>
                </a:cubicBezTo>
                <a:cubicBezTo>
                  <a:pt x="334" y="576"/>
                  <a:pt x="278" y="645"/>
                  <a:pt x="263" y="675"/>
                </a:cubicBezTo>
                <a:cubicBezTo>
                  <a:pt x="248" y="705"/>
                  <a:pt x="233" y="730"/>
                  <a:pt x="233" y="730"/>
                </a:cubicBezTo>
                <a:cubicBezTo>
                  <a:pt x="233" y="730"/>
                  <a:pt x="208" y="616"/>
                  <a:pt x="209" y="597"/>
                </a:cubicBezTo>
                <a:cubicBezTo>
                  <a:pt x="215" y="583"/>
                  <a:pt x="235" y="519"/>
                  <a:pt x="235" y="519"/>
                </a:cubicBezTo>
                <a:cubicBezTo>
                  <a:pt x="235" y="519"/>
                  <a:pt x="239" y="513"/>
                  <a:pt x="229" y="492"/>
                </a:cubicBezTo>
                <a:cubicBezTo>
                  <a:pt x="225" y="482"/>
                  <a:pt x="222" y="451"/>
                  <a:pt x="225" y="443"/>
                </a:cubicBezTo>
                <a:cubicBezTo>
                  <a:pt x="228" y="435"/>
                  <a:pt x="236" y="424"/>
                  <a:pt x="218" y="419"/>
                </a:cubicBezTo>
                <a:cubicBezTo>
                  <a:pt x="216" y="414"/>
                  <a:pt x="215" y="408"/>
                  <a:pt x="215" y="408"/>
                </a:cubicBezTo>
                <a:cubicBezTo>
                  <a:pt x="292" y="262"/>
                  <a:pt x="292" y="262"/>
                  <a:pt x="292" y="262"/>
                </a:cubicBezTo>
                <a:cubicBezTo>
                  <a:pt x="299" y="273"/>
                  <a:pt x="299" y="273"/>
                  <a:pt x="299" y="273"/>
                </a:cubicBezTo>
                <a:cubicBezTo>
                  <a:pt x="299" y="273"/>
                  <a:pt x="272" y="300"/>
                  <a:pt x="287" y="328"/>
                </a:cubicBezTo>
                <a:cubicBezTo>
                  <a:pt x="298" y="340"/>
                  <a:pt x="333" y="346"/>
                  <a:pt x="347" y="362"/>
                </a:cubicBezTo>
                <a:cubicBezTo>
                  <a:pt x="358" y="372"/>
                  <a:pt x="393" y="393"/>
                  <a:pt x="393" y="428"/>
                </a:cubicBezTo>
                <a:cubicBezTo>
                  <a:pt x="399" y="452"/>
                  <a:pt x="405" y="478"/>
                  <a:pt x="405" y="478"/>
                </a:cubicBezTo>
                <a:cubicBezTo>
                  <a:pt x="367" y="501"/>
                  <a:pt x="367" y="501"/>
                  <a:pt x="367" y="501"/>
                </a:cubicBezTo>
                <a:cubicBezTo>
                  <a:pt x="367" y="501"/>
                  <a:pt x="360" y="511"/>
                  <a:pt x="361" y="517"/>
                </a:cubicBezTo>
                <a:close/>
              </a:path>
            </a:pathLst>
          </a:custGeom>
          <a:solidFill>
            <a:schemeClr val="bg1">
              <a:lumMod val="65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 name="Title 1">
            <a:extLst>
              <a:ext uri="{FF2B5EF4-FFF2-40B4-BE49-F238E27FC236}">
                <a16:creationId xmlns:a16="http://schemas.microsoft.com/office/drawing/2014/main" id="{A979859B-EA6F-261D-DB2E-A0F4B5C2B43D}"/>
              </a:ext>
            </a:extLst>
          </p:cNvPr>
          <p:cNvSpPr txBox="1">
            <a:spLocks/>
          </p:cNvSpPr>
          <p:nvPr/>
        </p:nvSpPr>
        <p:spPr>
          <a:xfrm>
            <a:off x="3079787" y="2286000"/>
            <a:ext cx="5410200" cy="1247675"/>
          </a:xfrm>
          <a:prstGeom prst="rect">
            <a:avLst/>
          </a:prstGeom>
          <a:solidFill>
            <a:schemeClr val="tx1">
              <a:lumMod val="95000"/>
              <a:lumOff val="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normAutofit fontScale="77500" lnSpcReduction="20000"/>
          </a:bodyPr>
          <a:lstStyle>
            <a:lvl1pPr algn="l" defTabSz="914400" rtl="0" eaLnBrk="1" latinLnBrk="0" hangingPunct="1">
              <a:spcBef>
                <a:spcPct val="0"/>
              </a:spcBef>
              <a:buNone/>
              <a:defRPr sz="3200" kern="1200">
                <a:solidFill>
                  <a:schemeClr val="tx1"/>
                </a:solidFill>
                <a:latin typeface="Candara" panose="020E0502030303020204" pitchFamily="34" charset="0"/>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48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j-cs"/>
              </a:rPr>
              <a:t>Identification of NPA’s  in terms of RBI Norms</a:t>
            </a:r>
          </a:p>
        </p:txBody>
      </p:sp>
      <p:pic>
        <p:nvPicPr>
          <p:cNvPr id="4" name="Picture 2" descr="NPA Crisis in India: Reasons and Responses | UPSC Essay - IAS EXPRESS">
            <a:extLst>
              <a:ext uri="{FF2B5EF4-FFF2-40B4-BE49-F238E27FC236}">
                <a16:creationId xmlns:a16="http://schemas.microsoft.com/office/drawing/2014/main" id="{4F91131F-918B-3ECE-C399-3F9A31D6452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6087" y="3936939"/>
            <a:ext cx="3657600" cy="2029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20928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randombar(horizontal)">
                                      <p:cBhvr>
                                        <p:cTn id="10" dur="500"/>
                                        <p:tgtEl>
                                          <p:spTgt spid="6"/>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randombar(horizontal)">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animBg="1"/>
      <p:bldP spid="3"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25B269E-B493-4CBD-97BF-7470F4B717B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srgbClr val="002060"/>
                </a:solidFill>
                <a:effectLst/>
                <a:uLnTx/>
                <a:uFillTx/>
                <a:latin typeface="Candara" panose="020E0502030303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dirty="0">
              <a:ln>
                <a:noFill/>
              </a:ln>
              <a:solidFill>
                <a:srgbClr val="002060"/>
              </a:solidFill>
              <a:effectLst/>
              <a:uLnTx/>
              <a:uFillTx/>
              <a:latin typeface="Candara" panose="020E0502030303020204" pitchFamily="34" charset="0"/>
              <a:ea typeface="+mn-ea"/>
              <a:cs typeface="+mn-cs"/>
            </a:endParaRPr>
          </a:p>
        </p:txBody>
      </p:sp>
      <p:sp>
        <p:nvSpPr>
          <p:cNvPr id="5" name="Title 1">
            <a:extLst>
              <a:ext uri="{FF2B5EF4-FFF2-40B4-BE49-F238E27FC236}">
                <a16:creationId xmlns:a16="http://schemas.microsoft.com/office/drawing/2014/main" id="{1CA0AE55-EB5E-415A-B3D3-6579F3238EE2}"/>
              </a:ext>
            </a:extLst>
          </p:cNvPr>
          <p:cNvSpPr txBox="1">
            <a:spLocks/>
          </p:cNvSpPr>
          <p:nvPr/>
        </p:nvSpPr>
        <p:spPr>
          <a:xfrm>
            <a:off x="152400" y="236182"/>
            <a:ext cx="11887200" cy="680076"/>
          </a:xfrm>
          <a:prstGeom prst="rect">
            <a:avLst/>
          </a:prstGeom>
        </p:spPr>
        <p:txBody>
          <a:bodyPr>
            <a:normAutofit fontScale="85000" lnSpcReduction="10000"/>
          </a:bodyPr>
          <a:lstStyle>
            <a:lvl1pPr algn="l" defTabSz="914400" rtl="0" eaLnBrk="1" latinLnBrk="0" hangingPunct="1">
              <a:spcBef>
                <a:spcPct val="0"/>
              </a:spcBef>
              <a:buNone/>
              <a:defRPr sz="3200" kern="1200">
                <a:solidFill>
                  <a:schemeClr val="tx1"/>
                </a:solidFill>
                <a:latin typeface="Candara" panose="020E0502030303020204" pitchFamily="34" charset="0"/>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000" b="1" i="0" u="none" strike="noStrike" kern="1200" cap="none" spc="0" normalizeH="0" baseline="0" noProof="0" dirty="0">
                <a:ln>
                  <a:noFill/>
                </a:ln>
                <a:solidFill>
                  <a:srgbClr val="C00000"/>
                </a:solidFill>
                <a:effectLst/>
                <a:uLnTx/>
                <a:uFillTx/>
                <a:latin typeface="Candara" panose="020E0502030303020204" pitchFamily="34" charset="0"/>
                <a:ea typeface="+mj-ea"/>
                <a:cs typeface="+mj-cs"/>
              </a:rPr>
              <a:t>Smart Planning : </a:t>
            </a:r>
            <a:r>
              <a:rPr kumimoji="0" lang="en-US" sz="4000" b="1" i="0" u="none" strike="noStrike" kern="1200" cap="none" spc="0" normalizeH="0" baseline="0" noProof="0" dirty="0">
                <a:ln>
                  <a:noFill/>
                </a:ln>
                <a:solidFill>
                  <a:srgbClr val="4F81BD"/>
                </a:solidFill>
                <a:effectLst/>
                <a:uLnTx/>
                <a:uFillTx/>
                <a:latin typeface="Candara" panose="020E0502030303020204" pitchFamily="34" charset="0"/>
                <a:ea typeface="+mj-ea"/>
                <a:cs typeface="+mj-cs"/>
              </a:rPr>
              <a:t>LFAR Para III. GENERAL 2. BOOKS &amp; RECORDS</a:t>
            </a:r>
          </a:p>
        </p:txBody>
      </p:sp>
      <p:sp>
        <p:nvSpPr>
          <p:cNvPr id="14" name="Rectangle 13">
            <a:extLst>
              <a:ext uri="{FF2B5EF4-FFF2-40B4-BE49-F238E27FC236}">
                <a16:creationId xmlns:a16="http://schemas.microsoft.com/office/drawing/2014/main" id="{61F52A9F-40F8-4E59-A43F-CF57C36D4B32}"/>
              </a:ext>
            </a:extLst>
          </p:cNvPr>
          <p:cNvSpPr/>
          <p:nvPr/>
        </p:nvSpPr>
        <p:spPr>
          <a:xfrm>
            <a:off x="381000" y="1192420"/>
            <a:ext cx="11182390" cy="4101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Candara" panose="020E0502030303020204" pitchFamily="34" charset="0"/>
              <a:ea typeface="+mn-ea"/>
              <a:cs typeface="+mn-cs"/>
            </a:endParaRPr>
          </a:p>
        </p:txBody>
      </p:sp>
      <p:sp>
        <p:nvSpPr>
          <p:cNvPr id="15" name="TextBox 14">
            <a:extLst>
              <a:ext uri="{FF2B5EF4-FFF2-40B4-BE49-F238E27FC236}">
                <a16:creationId xmlns:a16="http://schemas.microsoft.com/office/drawing/2014/main" id="{AC37A314-8688-448C-9CD8-DFBD18EBC995}"/>
              </a:ext>
            </a:extLst>
          </p:cNvPr>
          <p:cNvSpPr txBox="1"/>
          <p:nvPr/>
        </p:nvSpPr>
        <p:spPr>
          <a:xfrm>
            <a:off x="381000" y="1764827"/>
            <a:ext cx="11018393" cy="4401205"/>
          </a:xfrm>
          <a:prstGeom prst="rect">
            <a:avLst/>
          </a:prstGeom>
          <a:noFill/>
          <a:ln>
            <a:noFill/>
          </a:ln>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ndara" panose="020E0502030303020204" pitchFamily="34" charset="0"/>
                <a:ea typeface="Times New Roman" panose="02020603050405020304" pitchFamily="18" charset="0"/>
                <a:cs typeface="Arial" panose="020B0604020202020204" pitchFamily="34" charset="0"/>
              </a:rPr>
              <a:t>(a) Whether there are any </a:t>
            </a:r>
            <a:r>
              <a:rPr kumimoji="0" lang="en-US" sz="2800" b="1" i="0" u="sng" strike="noStrike" kern="1200" cap="none" spc="0" normalizeH="0" baseline="0" noProof="0" dirty="0">
                <a:ln>
                  <a:noFill/>
                </a:ln>
                <a:solidFill>
                  <a:prstClr val="black"/>
                </a:solidFill>
                <a:effectLst/>
                <a:highlight>
                  <a:srgbClr val="00FFFF"/>
                </a:highlight>
                <a:uLnTx/>
                <a:uFillTx/>
                <a:latin typeface="Candara" panose="020E0502030303020204" pitchFamily="34" charset="0"/>
                <a:ea typeface="Times New Roman" panose="02020603050405020304" pitchFamily="18" charset="0"/>
                <a:cs typeface="Arial" panose="020B0604020202020204" pitchFamily="34" charset="0"/>
              </a:rPr>
              <a:t>software/ systems (manual or otherwise) used at branch which are </a:t>
            </a:r>
            <a:r>
              <a:rPr kumimoji="0" lang="en-US" sz="2800" b="1" i="0" u="sng" strike="noStrike" kern="1200" cap="none" spc="0" normalizeH="0" baseline="0" noProof="0" dirty="0">
                <a:ln>
                  <a:noFill/>
                </a:ln>
                <a:solidFill>
                  <a:srgbClr val="1F497D"/>
                </a:solidFill>
                <a:effectLst>
                  <a:outerShdw blurRad="38100" dist="38100" dir="2700000" algn="tl">
                    <a:srgbClr val="000000">
                      <a:alpha val="43137"/>
                    </a:srgbClr>
                  </a:outerShdw>
                </a:effectLst>
                <a:highlight>
                  <a:srgbClr val="00FFFF"/>
                </a:highlight>
                <a:uLnTx/>
                <a:uFillTx/>
                <a:latin typeface="Candara" panose="020E0502030303020204" pitchFamily="34" charset="0"/>
                <a:ea typeface="Times New Roman" panose="02020603050405020304" pitchFamily="18" charset="0"/>
                <a:cs typeface="Arial" panose="020B0604020202020204" pitchFamily="34" charset="0"/>
              </a:rPr>
              <a:t>not integrated with the CBS</a:t>
            </a:r>
            <a:r>
              <a:rPr kumimoji="0" lang="en-US" sz="2800" b="1" i="0" u="sng" strike="noStrike" kern="1200" cap="none" spc="0" normalizeH="0" baseline="0" noProof="0" dirty="0">
                <a:ln>
                  <a:noFill/>
                </a:ln>
                <a:solidFill>
                  <a:prstClr val="black"/>
                </a:solidFill>
                <a:effectLst/>
                <a:highlight>
                  <a:srgbClr val="00FFFF"/>
                </a:highlight>
                <a:uLnTx/>
                <a:uFillTx/>
                <a:latin typeface="Candara" panose="020E0502030303020204" pitchFamily="34" charset="0"/>
                <a:ea typeface="Times New Roman" panose="02020603050405020304" pitchFamily="18" charset="0"/>
                <a:cs typeface="Arial" panose="020B0604020202020204" pitchFamily="34" charset="0"/>
              </a:rPr>
              <a:t>?</a:t>
            </a:r>
            <a:r>
              <a:rPr kumimoji="0" lang="en-US" sz="2800" b="1" i="0" u="none" strike="noStrike" kern="1200" cap="none" spc="0" normalizeH="0" baseline="0" noProof="0" dirty="0">
                <a:ln>
                  <a:noFill/>
                </a:ln>
                <a:solidFill>
                  <a:prstClr val="black"/>
                </a:solidFill>
                <a:effectLst/>
                <a:uLnTx/>
                <a:uFillTx/>
                <a:latin typeface="Candara" panose="020E0502030303020204" pitchFamily="34" charset="0"/>
                <a:ea typeface="Times New Roman" panose="02020603050405020304" pitchFamily="18" charset="0"/>
                <a:cs typeface="Arial" panose="020B0604020202020204" pitchFamily="34" charset="0"/>
              </a:rPr>
              <a:t> If yes, give details</a:t>
            </a:r>
          </a:p>
          <a:p>
            <a:pPr marL="457200" marR="0" lvl="0" indent="-4572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800" b="1" i="0" u="none" strike="noStrike" kern="1200" cap="none" spc="0" normalizeH="0" baseline="0" noProof="0" dirty="0">
              <a:ln>
                <a:noFill/>
              </a:ln>
              <a:solidFill>
                <a:prstClr val="black"/>
              </a:solidFill>
              <a:effectLst/>
              <a:uLnTx/>
              <a:uFillTx/>
              <a:latin typeface="Candara" panose="020E0502030303020204" pitchFamily="34" charset="0"/>
              <a:ea typeface="Times New Roman" panose="02020603050405020304" pitchFamily="18" charset="0"/>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ndara" panose="020E0502030303020204" pitchFamily="34" charset="0"/>
                <a:ea typeface="Times New Roman" panose="02020603050405020304" pitchFamily="18" charset="0"/>
                <a:cs typeface="Arial" panose="020B0604020202020204" pitchFamily="34" charset="0"/>
              </a:rPr>
              <a:t>(b)(</a:t>
            </a:r>
            <a:r>
              <a:rPr kumimoji="0" lang="en-US" sz="2800" b="1" i="0" u="none" strike="noStrike" kern="1200" cap="none" spc="0" normalizeH="0" baseline="0" noProof="0" dirty="0" err="1">
                <a:ln>
                  <a:noFill/>
                </a:ln>
                <a:solidFill>
                  <a:prstClr val="black"/>
                </a:solidFill>
                <a:effectLst/>
                <a:uLnTx/>
                <a:uFillTx/>
                <a:latin typeface="Candara" panose="020E0502030303020204" pitchFamily="34" charset="0"/>
                <a:ea typeface="Times New Roman" panose="02020603050405020304" pitchFamily="18" charset="0"/>
                <a:cs typeface="Arial" panose="020B0604020202020204" pitchFamily="34" charset="0"/>
              </a:rPr>
              <a:t>i</a:t>
            </a:r>
            <a:r>
              <a:rPr kumimoji="0" lang="en-US" sz="2800" b="1" i="0" u="none" strike="noStrike" kern="1200" cap="none" spc="0" normalizeH="0" baseline="0" noProof="0" dirty="0">
                <a:ln>
                  <a:noFill/>
                </a:ln>
                <a:solidFill>
                  <a:prstClr val="black"/>
                </a:solidFill>
                <a:effectLst/>
                <a:uLnTx/>
                <a:uFillTx/>
                <a:latin typeface="Candara" panose="020E0502030303020204" pitchFamily="34" charset="0"/>
                <a:ea typeface="Times New Roman" panose="02020603050405020304" pitchFamily="18" charset="0"/>
                <a:cs typeface="Arial" panose="020B0604020202020204" pitchFamily="34" charset="0"/>
              </a:rPr>
              <a:t>) In case the branch has been subjected to </a:t>
            </a:r>
            <a:r>
              <a:rPr kumimoji="0" lang="en-US" sz="2800" b="1" i="0" u="none" strike="noStrike" kern="1200" cap="none" spc="0" normalizeH="0" baseline="0" noProof="0" dirty="0">
                <a:ln>
                  <a:noFill/>
                </a:ln>
                <a:solidFill>
                  <a:srgbClr val="1F497D"/>
                </a:solidFill>
                <a:effectLst>
                  <a:outerShdw blurRad="38100" dist="38100" dir="2700000" algn="tl">
                    <a:srgbClr val="000000">
                      <a:alpha val="43137"/>
                    </a:srgbClr>
                  </a:outerShdw>
                </a:effectLst>
                <a:uLnTx/>
                <a:uFillTx/>
                <a:latin typeface="Candara" panose="020E0502030303020204" pitchFamily="34" charset="0"/>
                <a:ea typeface="Times New Roman" panose="02020603050405020304" pitchFamily="18" charset="0"/>
                <a:cs typeface="Arial" panose="020B0604020202020204" pitchFamily="34" charset="0"/>
              </a:rPr>
              <a:t>IS Audit</a:t>
            </a:r>
            <a:r>
              <a:rPr kumimoji="0" lang="en-US" sz="2800" b="1" i="0" u="none" strike="noStrike" kern="1200" cap="none" spc="0" normalizeH="0" baseline="0" noProof="0" dirty="0">
                <a:ln>
                  <a:noFill/>
                </a:ln>
                <a:solidFill>
                  <a:prstClr val="black"/>
                </a:solidFill>
                <a:effectLst/>
                <a:uLnTx/>
                <a:uFillTx/>
                <a:latin typeface="Candara" panose="020E0502030303020204" pitchFamily="34" charset="0"/>
                <a:ea typeface="Times New Roman" panose="02020603050405020304" pitchFamily="18" charset="0"/>
                <a:cs typeface="Arial" panose="020B0604020202020204" pitchFamily="34" charset="0"/>
              </a:rPr>
              <a:t> whether there are any </a:t>
            </a:r>
            <a:r>
              <a:rPr kumimoji="0" lang="en-US" sz="2800" b="1" i="0" u="none" strike="noStrike" kern="1200" cap="none" spc="0" normalizeH="0" baseline="0" noProof="0" dirty="0">
                <a:ln>
                  <a:noFill/>
                </a:ln>
                <a:solidFill>
                  <a:srgbClr val="1F497D"/>
                </a:solidFill>
                <a:effectLst>
                  <a:outerShdw blurRad="38100" dist="38100" dir="2700000" algn="tl">
                    <a:srgbClr val="000000">
                      <a:alpha val="43137"/>
                    </a:srgbClr>
                  </a:outerShdw>
                </a:effectLst>
                <a:uLnTx/>
                <a:uFillTx/>
                <a:latin typeface="Candara" panose="020E0502030303020204" pitchFamily="34" charset="0"/>
                <a:ea typeface="Times New Roman" panose="02020603050405020304" pitchFamily="18" charset="0"/>
                <a:cs typeface="Arial" panose="020B0604020202020204" pitchFamily="34" charset="0"/>
              </a:rPr>
              <a:t>adverse features reported and have a direct bearing on the branch accounts and are pending compliance</a:t>
            </a:r>
            <a:r>
              <a:rPr kumimoji="0" lang="en-US" sz="2800" b="1" i="0" u="none" strike="noStrike" kern="1200" cap="none" spc="0" normalizeH="0" baseline="0" noProof="0" dirty="0">
                <a:ln>
                  <a:noFill/>
                </a:ln>
                <a:solidFill>
                  <a:prstClr val="black"/>
                </a:solidFill>
                <a:effectLst/>
                <a:uLnTx/>
                <a:uFillTx/>
                <a:latin typeface="Candara" panose="020E0502030303020204" pitchFamily="34" charset="0"/>
                <a:ea typeface="Times New Roman" panose="02020603050405020304" pitchFamily="18" charset="0"/>
                <a:cs typeface="Arial" panose="020B0604020202020204" pitchFamily="34" charset="0"/>
              </a:rPr>
              <a:t> ? If yes, give details</a:t>
            </a:r>
          </a:p>
          <a:p>
            <a:pPr marL="457200" marR="0" lvl="0" indent="-4572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800" b="1" i="0" u="none" strike="noStrike" kern="1200" cap="none" spc="0" normalizeH="0" baseline="0" noProof="0" dirty="0">
              <a:ln>
                <a:noFill/>
              </a:ln>
              <a:solidFill>
                <a:prstClr val="black"/>
              </a:solidFill>
              <a:effectLst/>
              <a:uLnTx/>
              <a:uFillTx/>
              <a:latin typeface="Candara" panose="020E0502030303020204" pitchFamily="34" charset="0"/>
              <a:ea typeface="Times New Roman" panose="02020603050405020304" pitchFamily="18" charset="0"/>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ndara" panose="020E0502030303020204" pitchFamily="34" charset="0"/>
                <a:ea typeface="Times New Roman" panose="02020603050405020304" pitchFamily="18" charset="0"/>
                <a:cs typeface="Arial" panose="020B0604020202020204" pitchFamily="34" charset="0"/>
              </a:rPr>
              <a:t>(b)(ii) </a:t>
            </a:r>
            <a:r>
              <a:rPr kumimoji="0" lang="en-US" sz="2800" b="1" i="0" u="sng" strike="noStrike" kern="1200" cap="none" spc="0" normalizeH="0" baseline="0" noProof="0" dirty="0">
                <a:ln>
                  <a:noFill/>
                </a:ln>
                <a:solidFill>
                  <a:prstClr val="black"/>
                </a:solidFill>
                <a:effectLst/>
                <a:highlight>
                  <a:srgbClr val="00FFFF"/>
                </a:highlight>
                <a:uLnTx/>
                <a:uFillTx/>
                <a:latin typeface="Candara" panose="020E0502030303020204" pitchFamily="34" charset="0"/>
                <a:ea typeface="Times New Roman" panose="02020603050405020304" pitchFamily="18" charset="0"/>
                <a:cs typeface="Arial" panose="020B0604020202020204" pitchFamily="34" charset="0"/>
              </a:rPr>
              <a:t>Whether branch is </a:t>
            </a:r>
            <a:r>
              <a:rPr kumimoji="0" lang="en-US" sz="2800" b="1" i="0" u="sng" strike="noStrike" kern="1200" cap="none" spc="0" normalizeH="0" baseline="0" noProof="0" dirty="0">
                <a:ln>
                  <a:noFill/>
                </a:ln>
                <a:solidFill>
                  <a:srgbClr val="1F497D"/>
                </a:solidFill>
                <a:effectLst>
                  <a:outerShdw blurRad="38100" dist="38100" dir="2700000" algn="tl">
                    <a:srgbClr val="000000">
                      <a:alpha val="43137"/>
                    </a:srgbClr>
                  </a:outerShdw>
                </a:effectLst>
                <a:highlight>
                  <a:srgbClr val="00FFFF"/>
                </a:highlight>
                <a:uLnTx/>
                <a:uFillTx/>
                <a:latin typeface="Candara" panose="020E0502030303020204" pitchFamily="34" charset="0"/>
                <a:ea typeface="Times New Roman" panose="02020603050405020304" pitchFamily="18" charset="0"/>
                <a:cs typeface="Arial" panose="020B0604020202020204" pitchFamily="34" charset="0"/>
              </a:rPr>
              <a:t>generating, and verifying </a:t>
            </a:r>
            <a:r>
              <a:rPr kumimoji="0" lang="en-US" sz="2800" b="1" i="0" u="sng" strike="noStrike" kern="1200" cap="none" spc="0" normalizeH="0" baseline="0" noProof="0" dirty="0">
                <a:ln>
                  <a:noFill/>
                </a:ln>
                <a:solidFill>
                  <a:srgbClr val="FF0000"/>
                </a:solidFill>
                <a:effectLst>
                  <a:outerShdw blurRad="38100" dist="38100" dir="2700000" algn="tl">
                    <a:srgbClr val="000000">
                      <a:alpha val="43137"/>
                    </a:srgbClr>
                  </a:outerShdw>
                </a:effectLst>
                <a:highlight>
                  <a:srgbClr val="00FFFF"/>
                </a:highlight>
                <a:uLnTx/>
                <a:uFillTx/>
                <a:latin typeface="Candara" panose="020E0502030303020204" pitchFamily="34" charset="0"/>
                <a:ea typeface="Times New Roman" panose="02020603050405020304" pitchFamily="18" charset="0"/>
                <a:cs typeface="Arial" panose="020B0604020202020204" pitchFamily="34" charset="0"/>
              </a:rPr>
              <a:t>exception reports</a:t>
            </a:r>
            <a:r>
              <a:rPr kumimoji="0" lang="en-US" sz="2800" b="1" i="0" u="sng" strike="noStrike" kern="1200" cap="none" spc="0" normalizeH="0" baseline="0" noProof="0" dirty="0">
                <a:ln>
                  <a:noFill/>
                </a:ln>
                <a:solidFill>
                  <a:srgbClr val="1F497D"/>
                </a:solidFill>
                <a:effectLst>
                  <a:outerShdw blurRad="38100" dist="38100" dir="2700000" algn="tl">
                    <a:srgbClr val="000000">
                      <a:alpha val="43137"/>
                    </a:srgbClr>
                  </a:outerShdw>
                </a:effectLst>
                <a:highlight>
                  <a:srgbClr val="00FFFF"/>
                </a:highlight>
                <a:uLnTx/>
                <a:uFillTx/>
                <a:latin typeface="Candara" panose="020E0502030303020204" pitchFamily="34" charset="0"/>
                <a:ea typeface="Times New Roman" panose="02020603050405020304" pitchFamily="18" charset="0"/>
                <a:cs typeface="Arial" panose="020B0604020202020204" pitchFamily="34" charset="0"/>
              </a:rPr>
              <a:t> </a:t>
            </a:r>
            <a:r>
              <a:rPr kumimoji="0" lang="en-US" sz="2800" b="1" i="0" u="sng" strike="noStrike" kern="1200" cap="none" spc="0" normalizeH="0" baseline="0" noProof="0" dirty="0">
                <a:ln>
                  <a:noFill/>
                </a:ln>
                <a:solidFill>
                  <a:prstClr val="black"/>
                </a:solidFill>
                <a:effectLst/>
                <a:highlight>
                  <a:srgbClr val="00FFFF"/>
                </a:highlight>
                <a:uLnTx/>
                <a:uFillTx/>
                <a:latin typeface="Candara" panose="020E0502030303020204" pitchFamily="34" charset="0"/>
                <a:ea typeface="Times New Roman" panose="02020603050405020304" pitchFamily="18" charset="0"/>
                <a:cs typeface="Arial" panose="020B0604020202020204" pitchFamily="34" charset="0"/>
              </a:rPr>
              <a:t>at the periodicity as prescribed by the bank</a:t>
            </a:r>
          </a:p>
        </p:txBody>
      </p:sp>
    </p:spTree>
    <p:extLst>
      <p:ext uri="{BB962C8B-B14F-4D97-AF65-F5344CB8AC3E}">
        <p14:creationId xmlns:p14="http://schemas.microsoft.com/office/powerpoint/2010/main" val="73523318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25B269E-B493-4CBD-97BF-7470F4B717B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srgbClr val="002060"/>
                </a:solidFill>
                <a:effectLst/>
                <a:uLnTx/>
                <a:uFillTx/>
                <a:latin typeface="Candara" panose="020E0502030303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dirty="0">
              <a:ln>
                <a:noFill/>
              </a:ln>
              <a:solidFill>
                <a:srgbClr val="002060"/>
              </a:solidFill>
              <a:effectLst/>
              <a:uLnTx/>
              <a:uFillTx/>
              <a:latin typeface="Candara" panose="020E0502030303020204" pitchFamily="34" charset="0"/>
              <a:ea typeface="+mn-ea"/>
              <a:cs typeface="+mn-cs"/>
            </a:endParaRPr>
          </a:p>
        </p:txBody>
      </p:sp>
      <p:sp>
        <p:nvSpPr>
          <p:cNvPr id="5" name="Title 1">
            <a:extLst>
              <a:ext uri="{FF2B5EF4-FFF2-40B4-BE49-F238E27FC236}">
                <a16:creationId xmlns:a16="http://schemas.microsoft.com/office/drawing/2014/main" id="{1CA0AE55-EB5E-415A-B3D3-6579F3238EE2}"/>
              </a:ext>
            </a:extLst>
          </p:cNvPr>
          <p:cNvSpPr txBox="1">
            <a:spLocks/>
          </p:cNvSpPr>
          <p:nvPr/>
        </p:nvSpPr>
        <p:spPr>
          <a:xfrm>
            <a:off x="152400" y="236182"/>
            <a:ext cx="11887200" cy="680076"/>
          </a:xfrm>
          <a:prstGeom prst="rect">
            <a:avLst/>
          </a:prstGeom>
        </p:spPr>
        <p:txBody>
          <a:bodyPr>
            <a:normAutofit fontScale="85000" lnSpcReduction="10000"/>
          </a:bodyPr>
          <a:lstStyle>
            <a:lvl1pPr algn="l" defTabSz="914400" rtl="0" eaLnBrk="1" latinLnBrk="0" hangingPunct="1">
              <a:spcBef>
                <a:spcPct val="0"/>
              </a:spcBef>
              <a:buNone/>
              <a:defRPr sz="3200" kern="1200">
                <a:solidFill>
                  <a:schemeClr val="tx1"/>
                </a:solidFill>
                <a:latin typeface="Candara" panose="020E0502030303020204" pitchFamily="34" charset="0"/>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000" b="1" i="0" u="none" strike="noStrike" kern="1200" cap="none" spc="0" normalizeH="0" baseline="0" noProof="0" dirty="0">
                <a:ln>
                  <a:noFill/>
                </a:ln>
                <a:solidFill>
                  <a:srgbClr val="C00000"/>
                </a:solidFill>
                <a:effectLst/>
                <a:uLnTx/>
                <a:uFillTx/>
                <a:latin typeface="Candara" panose="020E0502030303020204" pitchFamily="34" charset="0"/>
                <a:ea typeface="+mj-ea"/>
                <a:cs typeface="+mj-cs"/>
              </a:rPr>
              <a:t>Smart Planning : </a:t>
            </a:r>
            <a:r>
              <a:rPr kumimoji="0" lang="en-US" sz="4000" b="1" i="0" u="none" strike="noStrike" kern="1200" cap="none" spc="0" normalizeH="0" baseline="0" noProof="0" dirty="0">
                <a:ln>
                  <a:noFill/>
                </a:ln>
                <a:solidFill>
                  <a:srgbClr val="4F81BD"/>
                </a:solidFill>
                <a:effectLst/>
                <a:uLnTx/>
                <a:uFillTx/>
                <a:latin typeface="Candara" panose="020E0502030303020204" pitchFamily="34" charset="0"/>
                <a:ea typeface="+mj-ea"/>
                <a:cs typeface="+mj-cs"/>
              </a:rPr>
              <a:t>LFAR Para III. GENERAL 2. BOOKS &amp; RECORDS</a:t>
            </a:r>
          </a:p>
        </p:txBody>
      </p:sp>
      <p:sp>
        <p:nvSpPr>
          <p:cNvPr id="15" name="TextBox 14">
            <a:extLst>
              <a:ext uri="{FF2B5EF4-FFF2-40B4-BE49-F238E27FC236}">
                <a16:creationId xmlns:a16="http://schemas.microsoft.com/office/drawing/2014/main" id="{AC37A314-8688-448C-9CD8-DFBD18EBC995}"/>
              </a:ext>
            </a:extLst>
          </p:cNvPr>
          <p:cNvSpPr txBox="1"/>
          <p:nvPr/>
        </p:nvSpPr>
        <p:spPr>
          <a:xfrm>
            <a:off x="586803" y="1219200"/>
            <a:ext cx="11018393" cy="4770537"/>
          </a:xfrm>
          <a:prstGeom prst="rect">
            <a:avLst/>
          </a:prstGeom>
          <a:noFill/>
          <a:ln>
            <a:noFill/>
          </a:ln>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ndara" panose="020E0502030303020204" pitchFamily="34" charset="0"/>
                <a:ea typeface="Times New Roman" panose="02020603050405020304" pitchFamily="18" charset="0"/>
                <a:cs typeface="Arial" panose="020B0604020202020204" pitchFamily="34" charset="0"/>
              </a:rPr>
              <a:t>(b)(iii) Whether the </a:t>
            </a:r>
            <a:r>
              <a:rPr kumimoji="0" lang="en-US" sz="28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Candara" panose="020E0502030303020204" pitchFamily="34" charset="0"/>
                <a:ea typeface="Times New Roman" panose="02020603050405020304" pitchFamily="18" charset="0"/>
                <a:cs typeface="Arial" panose="020B0604020202020204" pitchFamily="34" charset="0"/>
              </a:rPr>
              <a:t>system warrants expeditious compliance of daily exception reports</a:t>
            </a:r>
            <a:r>
              <a:rPr kumimoji="0" lang="en-US" sz="2800" b="1" i="0" u="none" strike="noStrike" kern="1200" cap="none" spc="0" normalizeH="0" baseline="0" noProof="0" dirty="0">
                <a:ln>
                  <a:noFill/>
                </a:ln>
                <a:solidFill>
                  <a:prstClr val="black"/>
                </a:solidFill>
                <a:effectLst/>
                <a:uLnTx/>
                <a:uFillTx/>
                <a:latin typeface="Candara" panose="020E0502030303020204" pitchFamily="34" charset="0"/>
                <a:ea typeface="Times New Roman" panose="02020603050405020304" pitchFamily="18" charset="0"/>
                <a:cs typeface="Arial" panose="020B0604020202020204" pitchFamily="34" charset="0"/>
              </a:rPr>
              <a:t> and whether there are any major observations pending such compliance at the year end.</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200" b="1" i="0" u="none" strike="noStrike" kern="1200" cap="none" spc="0" normalizeH="0" baseline="0" noProof="0" dirty="0">
              <a:ln>
                <a:noFill/>
              </a:ln>
              <a:solidFill>
                <a:prstClr val="black"/>
              </a:solidFill>
              <a:effectLst/>
              <a:uLnTx/>
              <a:uFillTx/>
              <a:latin typeface="Candara" panose="020E0502030303020204" pitchFamily="34" charset="0"/>
              <a:ea typeface="Times New Roman" panose="02020603050405020304" pitchFamily="18" charset="0"/>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ndara" panose="020E0502030303020204" pitchFamily="34" charset="0"/>
                <a:ea typeface="Times New Roman" panose="02020603050405020304" pitchFamily="18" charset="0"/>
                <a:cs typeface="Arial" panose="020B0604020202020204" pitchFamily="34" charset="0"/>
              </a:rPr>
              <a:t>(b)(iv) Whether </a:t>
            </a:r>
            <a:r>
              <a:rPr kumimoji="0" lang="en-US" sz="2800" b="1" i="0" u="none" strike="noStrike" kern="1200" cap="none" spc="0" normalizeH="0" baseline="0" noProof="0" dirty="0">
                <a:ln>
                  <a:noFill/>
                </a:ln>
                <a:solidFill>
                  <a:srgbClr val="1F497D"/>
                </a:solidFill>
                <a:effectLst>
                  <a:outerShdw blurRad="38100" dist="38100" dir="2700000" algn="tl">
                    <a:srgbClr val="000000">
                      <a:alpha val="43137"/>
                    </a:srgbClr>
                  </a:outerShdw>
                </a:effectLst>
                <a:uLnTx/>
                <a:uFillTx/>
                <a:latin typeface="Candara" panose="020E0502030303020204" pitchFamily="34" charset="0"/>
                <a:ea typeface="Times New Roman" panose="02020603050405020304" pitchFamily="18" charset="0"/>
                <a:cs typeface="Arial" panose="020B0604020202020204" pitchFamily="34" charset="0"/>
              </a:rPr>
              <a:t>procedures have been laid out for </a:t>
            </a:r>
            <a:r>
              <a:rPr kumimoji="0" lang="en-US" sz="2800" b="1" i="0" u="sng" strike="noStrike" kern="1200" cap="none" spc="0" normalizeH="0" baseline="0" noProof="0" dirty="0">
                <a:ln>
                  <a:noFill/>
                </a:ln>
                <a:solidFill>
                  <a:srgbClr val="1F497D"/>
                </a:solidFill>
                <a:effectLst>
                  <a:outerShdw blurRad="38100" dist="38100" dir="2700000" algn="tl">
                    <a:srgbClr val="000000">
                      <a:alpha val="43137"/>
                    </a:srgbClr>
                  </a:outerShdw>
                </a:effectLst>
                <a:highlight>
                  <a:srgbClr val="00FFFF"/>
                </a:highlight>
                <a:uLnTx/>
                <a:uFillTx/>
                <a:latin typeface="Candara" panose="020E0502030303020204" pitchFamily="34" charset="0"/>
                <a:ea typeface="Times New Roman" panose="02020603050405020304" pitchFamily="18" charset="0"/>
                <a:cs typeface="Arial" panose="020B0604020202020204" pitchFamily="34" charset="0"/>
              </a:rPr>
              <a:t>manual intervention </a:t>
            </a:r>
            <a:r>
              <a:rPr kumimoji="0" lang="en-US" sz="2800" b="1" i="0" u="none" strike="noStrike" kern="1200" cap="none" spc="0" normalizeH="0" baseline="0" noProof="0" dirty="0">
                <a:ln>
                  <a:noFill/>
                </a:ln>
                <a:solidFill>
                  <a:srgbClr val="1F497D"/>
                </a:solidFill>
                <a:effectLst>
                  <a:outerShdw blurRad="38100" dist="38100" dir="2700000" algn="tl">
                    <a:srgbClr val="000000">
                      <a:alpha val="43137"/>
                    </a:srgbClr>
                  </a:outerShdw>
                </a:effectLst>
                <a:uLnTx/>
                <a:uFillTx/>
                <a:latin typeface="Candara" panose="020E0502030303020204" pitchFamily="34" charset="0"/>
                <a:ea typeface="Times New Roman" panose="02020603050405020304" pitchFamily="18" charset="0"/>
                <a:cs typeface="Arial" panose="020B0604020202020204" pitchFamily="34" charset="0"/>
              </a:rPr>
              <a:t>to system generated data and proper authentication </a:t>
            </a:r>
            <a:r>
              <a:rPr kumimoji="0" lang="en-US" sz="2800" b="1" i="0" u="none" strike="noStrike" kern="1200" cap="none" spc="0" normalizeH="0" baseline="0" noProof="0" dirty="0">
                <a:ln>
                  <a:noFill/>
                </a:ln>
                <a:solidFill>
                  <a:prstClr val="black"/>
                </a:solidFill>
                <a:effectLst/>
                <a:uLnTx/>
                <a:uFillTx/>
                <a:latin typeface="Candara" panose="020E0502030303020204" pitchFamily="34" charset="0"/>
                <a:ea typeface="Times New Roman" panose="02020603050405020304" pitchFamily="18" charset="0"/>
                <a:cs typeface="Arial" panose="020B0604020202020204" pitchFamily="34" charset="0"/>
              </a:rPr>
              <a:t>of the related transactions arising therefrom along with </a:t>
            </a:r>
            <a:r>
              <a:rPr kumimoji="0" lang="en-US" sz="2800" b="1" i="0" u="none" strike="noStrike" kern="1200" cap="none" spc="0" normalizeH="0" baseline="0" noProof="0" dirty="0">
                <a:ln>
                  <a:noFill/>
                </a:ln>
                <a:solidFill>
                  <a:srgbClr val="F62616"/>
                </a:solidFill>
                <a:effectLst>
                  <a:outerShdw blurRad="38100" dist="38100" dir="2700000" algn="tl">
                    <a:srgbClr val="000000">
                      <a:alpha val="43137"/>
                    </a:srgbClr>
                  </a:outerShdw>
                </a:effectLst>
                <a:uLnTx/>
                <a:uFillTx/>
                <a:latin typeface="Candara" panose="020E0502030303020204" pitchFamily="34" charset="0"/>
                <a:ea typeface="Times New Roman" panose="02020603050405020304" pitchFamily="18" charset="0"/>
                <a:cs typeface="Arial" panose="020B0604020202020204" pitchFamily="34" charset="0"/>
              </a:rPr>
              <a:t>proper audit trail of manual intervention</a:t>
            </a:r>
            <a:r>
              <a:rPr kumimoji="0" lang="en-US" sz="2800" b="1" i="0" u="none" strike="noStrike" kern="1200" cap="none" spc="0" normalizeH="0" baseline="0" noProof="0" dirty="0">
                <a:ln>
                  <a:noFill/>
                </a:ln>
                <a:solidFill>
                  <a:prstClr val="black"/>
                </a:solidFill>
                <a:effectLst/>
                <a:uLnTx/>
                <a:uFillTx/>
                <a:latin typeface="Candara" panose="020E0502030303020204" pitchFamily="34" charset="0"/>
                <a:ea typeface="Times New Roman" panose="02020603050405020304" pitchFamily="18" charset="0"/>
                <a:cs typeface="Arial" panose="020B0604020202020204" pitchFamily="34" charset="0"/>
              </a:rPr>
              <a:t> has been obtained</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200" b="1" i="0" u="none" strike="noStrike" kern="1200" cap="none" spc="0" normalizeH="0" baseline="0" noProof="0" dirty="0">
              <a:ln>
                <a:noFill/>
              </a:ln>
              <a:solidFill>
                <a:prstClr val="black"/>
              </a:solidFill>
              <a:effectLst/>
              <a:uLnTx/>
              <a:uFillTx/>
              <a:latin typeface="Candara" panose="020E0502030303020204" pitchFamily="34" charset="0"/>
              <a:ea typeface="Times New Roman" panose="02020603050405020304" pitchFamily="18" charset="0"/>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ndara" panose="020E0502030303020204" pitchFamily="34" charset="0"/>
                <a:ea typeface="Times New Roman" panose="02020603050405020304" pitchFamily="18" charset="0"/>
                <a:cs typeface="Arial" panose="020B0604020202020204" pitchFamily="34" charset="0"/>
              </a:rPr>
              <a:t>(b)(v) Furnish Your comments on </a:t>
            </a:r>
            <a:r>
              <a:rPr kumimoji="0" lang="en-US" sz="2800" b="1" i="0" u="none" strike="noStrike" kern="1200" cap="none" spc="0" normalizeH="0" baseline="0" noProof="0" dirty="0">
                <a:ln>
                  <a:noFill/>
                </a:ln>
                <a:solidFill>
                  <a:srgbClr val="FF0000"/>
                </a:solidFill>
                <a:effectLst>
                  <a:outerShdw blurRad="38100" dist="38100" dir="2700000" algn="tl">
                    <a:srgbClr val="000000">
                      <a:alpha val="43137"/>
                    </a:srgbClr>
                  </a:outerShdw>
                </a:effectLst>
                <a:highlight>
                  <a:srgbClr val="00FFFF"/>
                </a:highlight>
                <a:uLnTx/>
                <a:uFillTx/>
                <a:latin typeface="Candara" panose="020E0502030303020204" pitchFamily="34" charset="0"/>
                <a:ea typeface="Times New Roman" panose="02020603050405020304" pitchFamily="18" charset="0"/>
                <a:cs typeface="Arial" panose="020B0604020202020204" pitchFamily="34" charset="0"/>
              </a:rPr>
              <a:t>data integrity </a:t>
            </a:r>
            <a:r>
              <a:rPr kumimoji="0" lang="en-US" sz="2800" b="1" i="0" u="none" strike="noStrike" kern="1200" cap="none" spc="0" normalizeH="0" baseline="0" noProof="0" dirty="0">
                <a:ln>
                  <a:noFill/>
                </a:ln>
                <a:solidFill>
                  <a:prstClr val="black"/>
                </a:solidFill>
                <a:effectLst/>
                <a:uLnTx/>
                <a:uFillTx/>
                <a:latin typeface="Candara" panose="020E0502030303020204" pitchFamily="34" charset="0"/>
                <a:ea typeface="Times New Roman" panose="02020603050405020304" pitchFamily="18" charset="0"/>
                <a:cs typeface="Arial" panose="020B0604020202020204" pitchFamily="34" charset="0"/>
              </a:rPr>
              <a:t>(including data entry, checking correctness/ integrity of data, no back ended strategies etc.) which is used for MIS at HO/ CO level.</a:t>
            </a:r>
          </a:p>
        </p:txBody>
      </p:sp>
    </p:spTree>
    <p:extLst>
      <p:ext uri="{BB962C8B-B14F-4D97-AF65-F5344CB8AC3E}">
        <p14:creationId xmlns:p14="http://schemas.microsoft.com/office/powerpoint/2010/main" val="7055216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Box 20"/>
          <p:cNvSpPr txBox="1"/>
          <p:nvPr/>
        </p:nvSpPr>
        <p:spPr>
          <a:xfrm>
            <a:off x="838200" y="1143000"/>
            <a:ext cx="10515600" cy="4832092"/>
          </a:xfrm>
          <a:prstGeom prst="rect">
            <a:avLst/>
          </a:prstGeom>
          <a:noFill/>
        </p:spPr>
        <p:txBody>
          <a:bodyPr wrap="square" lIns="0" r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1F497D">
                    <a:lumMod val="50000"/>
                  </a:srgbClr>
                </a:solidFill>
                <a:effectLst/>
                <a:uLnTx/>
                <a:uFillTx/>
                <a:latin typeface="Candara" pitchFamily="34" charset="0"/>
                <a:ea typeface="+mn-ea"/>
                <a:cs typeface="Tahoma" pitchFamily="34" charset="0"/>
              </a:rPr>
              <a:t>Review selected stressed accounts and seek the CRILC report as on date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400" b="1" i="0" u="none" strike="noStrike" kern="1200" cap="none" spc="0" normalizeH="0" baseline="0" noProof="0" dirty="0">
              <a:ln>
                <a:noFill/>
              </a:ln>
              <a:solidFill>
                <a:srgbClr val="1F497D">
                  <a:lumMod val="60000"/>
                  <a:lumOff val="40000"/>
                </a:srgbClr>
              </a:solidFill>
              <a:effectLst/>
              <a:uLnTx/>
              <a:uFillTx/>
              <a:latin typeface="Candara" pitchFamily="34" charset="0"/>
              <a:ea typeface="+mn-ea"/>
              <a:cs typeface="Tahoma"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4BACC6">
                    <a:lumMod val="50000"/>
                  </a:srgbClr>
                </a:solidFill>
                <a:effectLst/>
                <a:uLnTx/>
                <a:uFillTx/>
                <a:latin typeface="Candara" pitchFamily="34" charset="0"/>
                <a:ea typeface="+mn-ea"/>
                <a:cs typeface="Tahoma" pitchFamily="34" charset="0"/>
              </a:rPr>
              <a:t>for possible SMA-0, SMA-01 and SMA-02 </a:t>
            </a:r>
            <a:r>
              <a:rPr kumimoji="0" lang="en-US" sz="4400" b="1" i="0" u="none" strike="noStrike" kern="1200" cap="none" spc="0" normalizeH="0" baseline="0" noProof="0" dirty="0">
                <a:ln>
                  <a:noFill/>
                </a:ln>
                <a:solidFill>
                  <a:srgbClr val="1F497D">
                    <a:lumMod val="50000"/>
                  </a:srgbClr>
                </a:solidFill>
                <a:effectLst/>
                <a:uLnTx/>
                <a:uFillTx/>
                <a:latin typeface="Candara" pitchFamily="34" charset="0"/>
                <a:ea typeface="+mn-ea"/>
                <a:cs typeface="Tahoma" pitchFamily="34" charset="0"/>
              </a:rPr>
              <a:t>classification for further review and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400" b="1" i="0" u="none" strike="noStrike" kern="1200" cap="none" spc="0" normalizeH="0" baseline="0" noProof="0" dirty="0">
              <a:ln>
                <a:noFill/>
              </a:ln>
              <a:solidFill>
                <a:srgbClr val="1F497D">
                  <a:lumMod val="50000"/>
                </a:srgbClr>
              </a:solidFill>
              <a:effectLst/>
              <a:uLnTx/>
              <a:uFillTx/>
              <a:latin typeface="Candara" pitchFamily="34" charset="0"/>
              <a:ea typeface="+mn-ea"/>
              <a:cs typeface="Tahoma"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4BACC6">
                    <a:lumMod val="50000"/>
                  </a:srgbClr>
                </a:solidFill>
                <a:effectLst/>
                <a:uLnTx/>
                <a:uFillTx/>
                <a:latin typeface="Candara" pitchFamily="34" charset="0"/>
                <a:ea typeface="+mn-ea"/>
                <a:cs typeface="Tahoma" pitchFamily="34" charset="0"/>
              </a:rPr>
              <a:t>possible MOC/ NPA </a:t>
            </a:r>
            <a:r>
              <a:rPr kumimoji="0" lang="en-US" sz="4400" b="1" i="0" u="none" strike="noStrike" kern="1200" cap="none" spc="0" normalizeH="0" baseline="0" noProof="0" dirty="0">
                <a:ln>
                  <a:noFill/>
                </a:ln>
                <a:solidFill>
                  <a:srgbClr val="1F497D">
                    <a:lumMod val="50000"/>
                  </a:srgbClr>
                </a:solidFill>
                <a:effectLst/>
                <a:uLnTx/>
                <a:uFillTx/>
                <a:latin typeface="Candara" pitchFamily="34" charset="0"/>
                <a:ea typeface="+mn-ea"/>
                <a:cs typeface="Tahoma" pitchFamily="34" charset="0"/>
              </a:rPr>
              <a:t>classification.</a:t>
            </a:r>
            <a:endParaRPr kumimoji="0" lang="en-GB" sz="4400" b="1" i="0" u="none" strike="noStrike" kern="1200" cap="none" spc="0" normalizeH="0" baseline="0" noProof="0" dirty="0">
              <a:ln>
                <a:noFill/>
              </a:ln>
              <a:solidFill>
                <a:srgbClr val="1F497D">
                  <a:lumMod val="60000"/>
                  <a:lumOff val="40000"/>
                </a:srgbClr>
              </a:solidFill>
              <a:effectLst/>
              <a:uLnTx/>
              <a:uFillTx/>
              <a:latin typeface="Candara" pitchFamily="34" charset="0"/>
              <a:ea typeface="+mn-ea"/>
              <a:cs typeface="Tahoma" pitchFamily="34" charset="0"/>
            </a:endParaRPr>
          </a:p>
        </p:txBody>
      </p:sp>
      <p:sp>
        <p:nvSpPr>
          <p:cNvPr id="25" name="Slide Number Placeholder 17"/>
          <p:cNvSpPr txBox="1">
            <a:spLocks/>
          </p:cNvSpPr>
          <p:nvPr/>
        </p:nvSpPr>
        <p:spPr>
          <a:xfrm>
            <a:off x="11277600" y="6553200"/>
            <a:ext cx="609600" cy="304800"/>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0176C1F2-587E-42C9-B506-53C0D6E30F46}" type="slidenum">
              <a:rPr kumimoji="0" lang="en-US" sz="1600" b="1"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l" defTabSz="914400" rtl="0" eaLnBrk="1" fontAlgn="base" latinLnBrk="0" hangingPunct="1">
                <a:lnSpc>
                  <a:spcPct val="100000"/>
                </a:lnSpc>
                <a:spcBef>
                  <a:spcPct val="0"/>
                </a:spcBef>
                <a:spcAft>
                  <a:spcPct val="0"/>
                </a:spcAft>
                <a:buClrTx/>
                <a:buSzTx/>
                <a:buFontTx/>
                <a:buNone/>
                <a:tabLst/>
                <a:defRPr/>
              </a:pPr>
              <a:t>42</a:t>
            </a:fld>
            <a:endParaRPr kumimoji="0" lang="en-US" sz="1600" b="1" i="0" u="none" strike="noStrike" kern="1200" cap="none" spc="0" normalizeH="0" baseline="0" noProof="0" dirty="0">
              <a:ln>
                <a:noFill/>
              </a:ln>
              <a:solidFill>
                <a:srgbClr val="000000"/>
              </a:solidFill>
              <a:effectLst/>
              <a:uLnTx/>
              <a:uFillTx/>
              <a:latin typeface="Arial" pitchFamily="34" charset="0"/>
              <a:ea typeface="+mn-ea"/>
              <a:cs typeface="Arial" pitchFamily="34" charset="0"/>
            </a:endParaRPr>
          </a:p>
        </p:txBody>
      </p:sp>
      <p:sp>
        <p:nvSpPr>
          <p:cNvPr id="5" name="Title 1">
            <a:extLst>
              <a:ext uri="{FF2B5EF4-FFF2-40B4-BE49-F238E27FC236}">
                <a16:creationId xmlns:a16="http://schemas.microsoft.com/office/drawing/2014/main" id="{88F59797-0F8E-457C-BD41-E94EC7690885}"/>
              </a:ext>
            </a:extLst>
          </p:cNvPr>
          <p:cNvSpPr txBox="1">
            <a:spLocks/>
          </p:cNvSpPr>
          <p:nvPr/>
        </p:nvSpPr>
        <p:spPr>
          <a:xfrm>
            <a:off x="152400" y="136740"/>
            <a:ext cx="11734800" cy="853860"/>
          </a:xfrm>
          <a:prstGeom prst="rect">
            <a:avLst/>
          </a:prstGeom>
          <a:noFill/>
        </p:spPr>
        <p:txBody>
          <a:bodyPr>
            <a:noAutofit/>
          </a:bodyPr>
          <a:lstStyle>
            <a:lvl1pPr algn="l" defTabSz="914400" rtl="0" eaLnBrk="1" latinLnBrk="0" hangingPunct="1">
              <a:spcBef>
                <a:spcPct val="0"/>
              </a:spcBef>
              <a:buNone/>
              <a:defRPr sz="3200" kern="1200">
                <a:solidFill>
                  <a:schemeClr val="tx1"/>
                </a:solidFill>
                <a:latin typeface="Candara" panose="020E0502030303020204" pitchFamily="34" charset="0"/>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800" b="1" i="0" u="none" strike="noStrike" kern="1200" cap="none" spc="0" normalizeH="0" baseline="0" noProof="0" dirty="0">
                <a:ln>
                  <a:noFill/>
                </a:ln>
                <a:solidFill>
                  <a:srgbClr val="C00000"/>
                </a:solidFill>
                <a:effectLst/>
                <a:uLnTx/>
                <a:uFillTx/>
                <a:latin typeface="Candara" panose="020E0502030303020204" pitchFamily="34" charset="0"/>
                <a:ea typeface="+mj-ea"/>
                <a:cs typeface="+mj-cs"/>
              </a:rPr>
              <a:t>Smart Planning </a:t>
            </a:r>
            <a:r>
              <a:rPr kumimoji="0" lang="en-US" sz="2800" b="1" i="0" u="none" strike="noStrike" kern="1200" cap="none" spc="0" normalizeH="0" baseline="0" noProof="0" dirty="0">
                <a:ln>
                  <a:noFill/>
                </a:ln>
                <a:solidFill>
                  <a:srgbClr val="0070C0"/>
                </a:solidFill>
                <a:effectLst/>
                <a:uLnTx/>
                <a:uFillTx/>
                <a:latin typeface="Candara" panose="020E0502030303020204" pitchFamily="34" charset="0"/>
                <a:ea typeface="+mj-ea"/>
                <a:cs typeface="+mj-cs"/>
              </a:rPr>
              <a:t>: Pre-Sign Off Checklist to include </a:t>
            </a:r>
            <a:r>
              <a:rPr kumimoji="0" lang="en-US" sz="2800" b="1" i="0" u="none" strike="noStrike" kern="1200" cap="none" spc="0" normalizeH="0" baseline="0" noProof="0" dirty="0">
                <a:ln>
                  <a:noFill/>
                </a:ln>
                <a:solidFill>
                  <a:srgbClr val="E3391D"/>
                </a:solidFill>
                <a:effectLst/>
                <a:uLnTx/>
                <a:uFillTx/>
                <a:latin typeface="Candara" panose="020E0502030303020204" pitchFamily="34" charset="0"/>
                <a:ea typeface="+mj-ea"/>
                <a:cs typeface="+mj-cs"/>
              </a:rPr>
              <a:t>check for CRILC Reports</a:t>
            </a:r>
          </a:p>
        </p:txBody>
      </p:sp>
    </p:spTree>
    <p:extLst>
      <p:ext uri="{BB962C8B-B14F-4D97-AF65-F5344CB8AC3E}">
        <p14:creationId xmlns:p14="http://schemas.microsoft.com/office/powerpoint/2010/main" val="35224949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fade">
                                      <p:cBhvr>
                                        <p:cTn id="10" dur="500"/>
                                        <p:tgtEl>
                                          <p:spTgt spid="2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5" grpId="0"/>
      <p:bldP spid="5"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25B269E-B493-4CBD-97BF-7470F4B717B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srgbClr val="002060"/>
                </a:solidFill>
                <a:effectLst/>
                <a:uLnTx/>
                <a:uFillTx/>
                <a:latin typeface="Candara" panose="020E0502030303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dirty="0">
              <a:ln>
                <a:noFill/>
              </a:ln>
              <a:solidFill>
                <a:srgbClr val="002060"/>
              </a:solidFill>
              <a:effectLst/>
              <a:uLnTx/>
              <a:uFillTx/>
              <a:latin typeface="Candara" panose="020E0502030303020204" pitchFamily="34" charset="0"/>
              <a:ea typeface="+mn-ea"/>
              <a:cs typeface="+mn-cs"/>
            </a:endParaRPr>
          </a:p>
        </p:txBody>
      </p:sp>
      <p:sp>
        <p:nvSpPr>
          <p:cNvPr id="5" name="Title 1">
            <a:extLst>
              <a:ext uri="{FF2B5EF4-FFF2-40B4-BE49-F238E27FC236}">
                <a16:creationId xmlns:a16="http://schemas.microsoft.com/office/drawing/2014/main" id="{1CA0AE55-EB5E-415A-B3D3-6579F3238EE2}"/>
              </a:ext>
            </a:extLst>
          </p:cNvPr>
          <p:cNvSpPr txBox="1">
            <a:spLocks/>
          </p:cNvSpPr>
          <p:nvPr/>
        </p:nvSpPr>
        <p:spPr>
          <a:xfrm>
            <a:off x="152400" y="76200"/>
            <a:ext cx="11887200" cy="831072"/>
          </a:xfrm>
          <a:prstGeom prst="rect">
            <a:avLst/>
          </a:prstGeom>
        </p:spPr>
        <p:txBody>
          <a:bodyPr>
            <a:normAutofit fontScale="47500" lnSpcReduction="20000"/>
          </a:bodyPr>
          <a:lstStyle>
            <a:lvl1pPr algn="l" defTabSz="914400" rtl="0" eaLnBrk="1" latinLnBrk="0" hangingPunct="1">
              <a:spcBef>
                <a:spcPct val="0"/>
              </a:spcBef>
              <a:buNone/>
              <a:defRPr sz="3200" kern="1200">
                <a:solidFill>
                  <a:schemeClr val="tx1"/>
                </a:solidFill>
                <a:latin typeface="Candara" panose="020E0502030303020204" pitchFamily="34" charset="0"/>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5400" b="1" i="0" u="none" strike="noStrike" kern="1200" cap="none" spc="0" normalizeH="0" baseline="0" noProof="0" dirty="0">
                <a:ln>
                  <a:noFill/>
                </a:ln>
                <a:solidFill>
                  <a:srgbClr val="C00000"/>
                </a:solidFill>
                <a:effectLst/>
                <a:uLnTx/>
                <a:uFillTx/>
                <a:latin typeface="Candara" panose="020E0502030303020204" pitchFamily="34" charset="0"/>
                <a:ea typeface="+mj-ea"/>
                <a:cs typeface="+mj-cs"/>
              </a:rPr>
              <a:t>Smart Planning : </a:t>
            </a:r>
            <a:r>
              <a:rPr kumimoji="0" lang="en-US" sz="5400" b="1" i="0" u="none" strike="noStrike" kern="1200" cap="none" spc="0" normalizeH="0" baseline="0" noProof="0" dirty="0">
                <a:ln>
                  <a:noFill/>
                </a:ln>
                <a:solidFill>
                  <a:srgbClr val="0070C0"/>
                </a:solidFill>
                <a:effectLst/>
                <a:uLnTx/>
                <a:uFillTx/>
                <a:latin typeface="Candara" panose="020E0502030303020204" pitchFamily="34" charset="0"/>
                <a:ea typeface="+mj-ea"/>
                <a:cs typeface="+mj-cs"/>
              </a:rPr>
              <a:t>LFAR Para I. Assets 5. Advances f) Asset Classification,</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5400" b="1" i="0" u="none" strike="noStrike" kern="1200" cap="none" spc="0" normalizeH="0" baseline="0" noProof="0" dirty="0">
                <a:ln>
                  <a:noFill/>
                </a:ln>
                <a:solidFill>
                  <a:srgbClr val="0070C0"/>
                </a:solidFill>
                <a:effectLst/>
                <a:uLnTx/>
                <a:uFillTx/>
                <a:latin typeface="Candara" panose="020E0502030303020204" pitchFamily="34" charset="0"/>
                <a:ea typeface="+mj-ea"/>
                <a:cs typeface="+mj-cs"/>
              </a:rPr>
              <a:t>Provisioning of Advances and Resolution of Stressed Assets</a:t>
            </a:r>
          </a:p>
        </p:txBody>
      </p:sp>
      <p:sp>
        <p:nvSpPr>
          <p:cNvPr id="6" name="TextBox 5">
            <a:extLst>
              <a:ext uri="{FF2B5EF4-FFF2-40B4-BE49-F238E27FC236}">
                <a16:creationId xmlns:a16="http://schemas.microsoft.com/office/drawing/2014/main" id="{962A6CCB-399F-4D4E-9CAE-089523640532}"/>
              </a:ext>
            </a:extLst>
          </p:cNvPr>
          <p:cNvSpPr txBox="1"/>
          <p:nvPr/>
        </p:nvSpPr>
        <p:spPr>
          <a:xfrm>
            <a:off x="391160" y="1295400"/>
            <a:ext cx="11334790" cy="4031873"/>
          </a:xfrm>
          <a:prstGeom prst="rect">
            <a:avLst/>
          </a:prstGeom>
          <a:noFill/>
          <a:ln>
            <a:noFill/>
          </a:ln>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ndara" panose="020E0502030303020204" pitchFamily="34" charset="0"/>
                <a:ea typeface="Times New Roman" panose="02020603050405020304" pitchFamily="18" charset="0"/>
                <a:cs typeface="Arial" panose="020B0604020202020204" pitchFamily="34" charset="0"/>
              </a:rPr>
              <a:t>(f)(</a:t>
            </a:r>
            <a:r>
              <a:rPr kumimoji="0" lang="en-US" sz="2800" b="1" i="0" u="none" strike="noStrike" kern="1200" cap="none" spc="0" normalizeH="0" baseline="0" noProof="0" dirty="0" err="1">
                <a:ln>
                  <a:noFill/>
                </a:ln>
                <a:solidFill>
                  <a:prstClr val="black"/>
                </a:solidFill>
                <a:effectLst/>
                <a:uLnTx/>
                <a:uFillTx/>
                <a:latin typeface="Candara" panose="020E0502030303020204" pitchFamily="34" charset="0"/>
                <a:ea typeface="Times New Roman" panose="02020603050405020304" pitchFamily="18" charset="0"/>
                <a:cs typeface="Arial" panose="020B0604020202020204" pitchFamily="34" charset="0"/>
              </a:rPr>
              <a:t>i</a:t>
            </a:r>
            <a:r>
              <a:rPr kumimoji="0" lang="en-US" sz="2800" b="1" i="0" u="none" strike="noStrike" kern="1200" cap="none" spc="0" normalizeH="0" baseline="0" noProof="0" dirty="0">
                <a:ln>
                  <a:noFill/>
                </a:ln>
                <a:solidFill>
                  <a:prstClr val="black"/>
                </a:solidFill>
                <a:effectLst/>
                <a:uLnTx/>
                <a:uFillTx/>
                <a:latin typeface="Candara" panose="020E0502030303020204" pitchFamily="34" charset="0"/>
                <a:ea typeface="Times New Roman" panose="02020603050405020304" pitchFamily="18" charset="0"/>
                <a:cs typeface="Arial" panose="020B0604020202020204" pitchFamily="34" charset="0"/>
              </a:rPr>
              <a:t>)(a) Has the branch identified and classified advances into standard/ substandard/doubtful/loss assets </a:t>
            </a:r>
            <a:r>
              <a:rPr kumimoji="0" lang="en-US" sz="28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Candara" panose="020E0502030303020204" pitchFamily="34" charset="0"/>
                <a:ea typeface="Times New Roman" panose="02020603050405020304" pitchFamily="18" charset="0"/>
                <a:cs typeface="Arial" panose="020B0604020202020204" pitchFamily="34" charset="0"/>
              </a:rPr>
              <a:t>through the computer system, without manual intervention?</a:t>
            </a:r>
          </a:p>
          <a:p>
            <a:pPr marL="457200" marR="0" lvl="0" indent="-4572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8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Candara" panose="020E0502030303020204" pitchFamily="34" charset="0"/>
              <a:ea typeface="Times New Roman" panose="02020603050405020304" pitchFamily="18" charset="0"/>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Candara" panose="020E0502030303020204" pitchFamily="34" charset="0"/>
                <a:ea typeface="Times New Roman" panose="02020603050405020304" pitchFamily="18" charset="0"/>
                <a:cs typeface="Arial" panose="020B0604020202020204" pitchFamily="34" charset="0"/>
              </a:rPr>
              <a:t>(f)(</a:t>
            </a:r>
            <a:r>
              <a:rPr kumimoji="0" lang="en-US" sz="3200" b="1" i="0" u="none" strike="noStrike" kern="1200" cap="none" spc="0" normalizeH="0" baseline="0" noProof="0" dirty="0" err="1">
                <a:ln>
                  <a:noFill/>
                </a:ln>
                <a:solidFill>
                  <a:prstClr val="black"/>
                </a:solidFill>
                <a:effectLst/>
                <a:uLnTx/>
                <a:uFillTx/>
                <a:latin typeface="Candara" panose="020E0502030303020204" pitchFamily="34" charset="0"/>
                <a:ea typeface="Times New Roman" panose="02020603050405020304" pitchFamily="18" charset="0"/>
                <a:cs typeface="Arial" panose="020B0604020202020204" pitchFamily="34" charset="0"/>
              </a:rPr>
              <a:t>i</a:t>
            </a:r>
            <a:r>
              <a:rPr kumimoji="0" lang="en-US" sz="3200" b="1" i="0" u="none" strike="noStrike" kern="1200" cap="none" spc="0" normalizeH="0" baseline="0" noProof="0" dirty="0">
                <a:ln>
                  <a:noFill/>
                </a:ln>
                <a:solidFill>
                  <a:prstClr val="black"/>
                </a:solidFill>
                <a:effectLst/>
                <a:uLnTx/>
                <a:uFillTx/>
                <a:latin typeface="Candara" panose="020E0502030303020204" pitchFamily="34" charset="0"/>
                <a:ea typeface="Times New Roman" panose="02020603050405020304" pitchFamily="18" charset="0"/>
                <a:cs typeface="Arial" panose="020B0604020202020204" pitchFamily="34" charset="0"/>
              </a:rPr>
              <a:t>)(c) </a:t>
            </a:r>
            <a:r>
              <a:rPr kumimoji="0" lang="en-US" sz="2800" b="1" i="0" u="sng" strike="noStrike" kern="1200" cap="none" spc="0" normalizeH="0" baseline="0" noProof="0" dirty="0">
                <a:ln>
                  <a:noFill/>
                </a:ln>
                <a:solidFill>
                  <a:prstClr val="black"/>
                </a:solidFill>
                <a:effectLst>
                  <a:outerShdw blurRad="38100" dist="38100" dir="2700000" algn="tl">
                    <a:srgbClr val="000000">
                      <a:alpha val="43137"/>
                    </a:srgbClr>
                  </a:outerShdw>
                </a:effectLst>
                <a:highlight>
                  <a:srgbClr val="00FFFF"/>
                </a:highlight>
                <a:uLnTx/>
                <a:uFillTx/>
                <a:latin typeface="Candara" panose="020E0502030303020204" pitchFamily="34" charset="0"/>
                <a:ea typeface="Times New Roman" panose="02020603050405020304" pitchFamily="18" charset="0"/>
                <a:cs typeface="Arial" panose="020B0604020202020204" pitchFamily="34" charset="0"/>
              </a:rPr>
              <a:t>Whether the branch is following the system of classifying the account into SMA-0, SMA-1, and SMA-2</a:t>
            </a:r>
            <a:r>
              <a:rPr kumimoji="0" lang="en-US" sz="28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ndara" panose="020E0502030303020204" pitchFamily="34" charset="0"/>
                <a:ea typeface="Times New Roman" panose="02020603050405020304" pitchFamily="18" charset="0"/>
                <a:cs typeface="Arial" panose="020B0604020202020204" pitchFamily="34" charset="0"/>
              </a:rPr>
              <a:t>. </a:t>
            </a:r>
            <a:r>
              <a:rPr kumimoji="0" lang="en-US" sz="2800" b="1" i="0" u="none" strike="noStrike" kern="1200" cap="none" spc="0" normalizeH="0" baseline="0" noProof="0" dirty="0">
                <a:ln>
                  <a:noFill/>
                </a:ln>
                <a:solidFill>
                  <a:prstClr val="black"/>
                </a:solidFill>
                <a:effectLst/>
                <a:uLnTx/>
                <a:uFillTx/>
                <a:latin typeface="Candara" panose="020E0502030303020204" pitchFamily="34" charset="0"/>
                <a:ea typeface="Times New Roman" panose="02020603050405020304" pitchFamily="18" charset="0"/>
                <a:cs typeface="Arial" panose="020B0604020202020204" pitchFamily="34" charset="0"/>
              </a:rPr>
              <a:t>Whether the auditor disagrees with the branch classification of advances into standard </a:t>
            </a:r>
            <a:r>
              <a:rPr kumimoji="0" lang="en-US" sz="28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Candara" panose="020E0502030303020204" pitchFamily="34" charset="0"/>
                <a:ea typeface="Times New Roman" panose="02020603050405020304" pitchFamily="18" charset="0"/>
                <a:cs typeface="Arial" panose="020B0604020202020204" pitchFamily="34" charset="0"/>
              </a:rPr>
              <a:t>(Including SMA-0, SMA-1, SMA-2) </a:t>
            </a:r>
            <a:r>
              <a:rPr kumimoji="0" lang="en-US" sz="2800" b="1" i="0" u="none" strike="noStrike" kern="1200" cap="none" spc="0" normalizeH="0" baseline="0" noProof="0" dirty="0">
                <a:ln>
                  <a:noFill/>
                </a:ln>
                <a:solidFill>
                  <a:prstClr val="black"/>
                </a:solidFill>
                <a:effectLst/>
                <a:uLnTx/>
                <a:uFillTx/>
                <a:latin typeface="Candara" panose="020E0502030303020204" pitchFamily="34" charset="0"/>
                <a:ea typeface="Times New Roman" panose="02020603050405020304" pitchFamily="18" charset="0"/>
                <a:cs typeface="Arial" panose="020B0604020202020204" pitchFamily="34" charset="0"/>
              </a:rPr>
              <a:t>/ substandard / doubtful/loss assets, the details of such advances, with reasons should be given</a:t>
            </a:r>
          </a:p>
        </p:txBody>
      </p:sp>
    </p:spTree>
    <p:extLst>
      <p:ext uri="{BB962C8B-B14F-4D97-AF65-F5344CB8AC3E}">
        <p14:creationId xmlns:p14="http://schemas.microsoft.com/office/powerpoint/2010/main" val="15367309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srgbClr val="002060"/>
                </a:solidFill>
                <a:effectLst/>
                <a:uLnTx/>
                <a:uFillTx/>
                <a:latin typeface="Candara" panose="020E0502030303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dirty="0">
              <a:ln>
                <a:noFill/>
              </a:ln>
              <a:solidFill>
                <a:srgbClr val="002060"/>
              </a:solidFill>
              <a:effectLst/>
              <a:uLnTx/>
              <a:uFillTx/>
              <a:latin typeface="Candara" panose="020E0502030303020204" pitchFamily="34" charset="0"/>
              <a:ea typeface="+mn-ea"/>
              <a:cs typeface="+mn-cs"/>
            </a:endParaRPr>
          </a:p>
        </p:txBody>
      </p:sp>
      <p:sp>
        <p:nvSpPr>
          <p:cNvPr id="6" name="Freeform 6">
            <a:extLst>
              <a:ext uri="{FF2B5EF4-FFF2-40B4-BE49-F238E27FC236}">
                <a16:creationId xmlns:a16="http://schemas.microsoft.com/office/drawing/2014/main" id="{7B84D84F-198B-4683-BBDF-D716E10CFCDD}"/>
              </a:ext>
            </a:extLst>
          </p:cNvPr>
          <p:cNvSpPr>
            <a:spLocks noChangeAspect="1" noEditPoints="1"/>
          </p:cNvSpPr>
          <p:nvPr/>
        </p:nvSpPr>
        <p:spPr bwMode="auto">
          <a:xfrm>
            <a:off x="10058401" y="1210282"/>
            <a:ext cx="1524000" cy="4965234"/>
          </a:xfrm>
          <a:custGeom>
            <a:avLst/>
            <a:gdLst>
              <a:gd name="T0" fmla="*/ 752 w 796"/>
              <a:gd name="T1" fmla="*/ 568 h 1642"/>
              <a:gd name="T2" fmla="*/ 679 w 796"/>
              <a:gd name="T3" fmla="*/ 472 h 1642"/>
              <a:gd name="T4" fmla="*/ 666 w 796"/>
              <a:gd name="T5" fmla="*/ 407 h 1642"/>
              <a:gd name="T6" fmla="*/ 725 w 796"/>
              <a:gd name="T7" fmla="*/ 235 h 1642"/>
              <a:gd name="T8" fmla="*/ 735 w 796"/>
              <a:gd name="T9" fmla="*/ 232 h 1642"/>
              <a:gd name="T10" fmla="*/ 715 w 796"/>
              <a:gd name="T11" fmla="*/ 158 h 1642"/>
              <a:gd name="T12" fmla="*/ 715 w 796"/>
              <a:gd name="T13" fmla="*/ 159 h 1642"/>
              <a:gd name="T14" fmla="*/ 704 w 796"/>
              <a:gd name="T15" fmla="*/ 107 h 1642"/>
              <a:gd name="T16" fmla="*/ 676 w 796"/>
              <a:gd name="T17" fmla="*/ 77 h 1642"/>
              <a:gd name="T18" fmla="*/ 655 w 796"/>
              <a:gd name="T19" fmla="*/ 60 h 1642"/>
              <a:gd name="T20" fmla="*/ 461 w 796"/>
              <a:gd name="T21" fmla="*/ 8 h 1642"/>
              <a:gd name="T22" fmla="*/ 402 w 796"/>
              <a:gd name="T23" fmla="*/ 32 h 1642"/>
              <a:gd name="T24" fmla="*/ 400 w 796"/>
              <a:gd name="T25" fmla="*/ 66 h 1642"/>
              <a:gd name="T26" fmla="*/ 362 w 796"/>
              <a:gd name="T27" fmla="*/ 104 h 1642"/>
              <a:gd name="T28" fmla="*/ 310 w 796"/>
              <a:gd name="T29" fmla="*/ 152 h 1642"/>
              <a:gd name="T30" fmla="*/ 306 w 796"/>
              <a:gd name="T31" fmla="*/ 204 h 1642"/>
              <a:gd name="T32" fmla="*/ 279 w 796"/>
              <a:gd name="T33" fmla="*/ 248 h 1642"/>
              <a:gd name="T34" fmla="*/ 183 w 796"/>
              <a:gd name="T35" fmla="*/ 391 h 1642"/>
              <a:gd name="T36" fmla="*/ 151 w 796"/>
              <a:gd name="T37" fmla="*/ 433 h 1642"/>
              <a:gd name="T38" fmla="*/ 99 w 796"/>
              <a:gd name="T39" fmla="*/ 478 h 1642"/>
              <a:gd name="T40" fmla="*/ 63 w 796"/>
              <a:gd name="T41" fmla="*/ 621 h 1642"/>
              <a:gd name="T42" fmla="*/ 71 w 796"/>
              <a:gd name="T43" fmla="*/ 714 h 1642"/>
              <a:gd name="T44" fmla="*/ 89 w 796"/>
              <a:gd name="T45" fmla="*/ 859 h 1642"/>
              <a:gd name="T46" fmla="*/ 27 w 796"/>
              <a:gd name="T47" fmla="*/ 987 h 1642"/>
              <a:gd name="T48" fmla="*/ 107 w 796"/>
              <a:gd name="T49" fmla="*/ 1179 h 1642"/>
              <a:gd name="T50" fmla="*/ 64 w 796"/>
              <a:gd name="T51" fmla="*/ 1341 h 1642"/>
              <a:gd name="T52" fmla="*/ 0 w 796"/>
              <a:gd name="T53" fmla="*/ 1642 h 1642"/>
              <a:gd name="T54" fmla="*/ 635 w 796"/>
              <a:gd name="T55" fmla="*/ 1308 h 1642"/>
              <a:gd name="T56" fmla="*/ 653 w 796"/>
              <a:gd name="T57" fmla="*/ 1154 h 1642"/>
              <a:gd name="T58" fmla="*/ 763 w 796"/>
              <a:gd name="T59" fmla="*/ 874 h 1642"/>
              <a:gd name="T60" fmla="*/ 361 w 796"/>
              <a:gd name="T61" fmla="*/ 517 h 1642"/>
              <a:gd name="T62" fmla="*/ 357 w 796"/>
              <a:gd name="T63" fmla="*/ 566 h 1642"/>
              <a:gd name="T64" fmla="*/ 233 w 796"/>
              <a:gd name="T65" fmla="*/ 730 h 1642"/>
              <a:gd name="T66" fmla="*/ 235 w 796"/>
              <a:gd name="T67" fmla="*/ 519 h 1642"/>
              <a:gd name="T68" fmla="*/ 225 w 796"/>
              <a:gd name="T69" fmla="*/ 443 h 1642"/>
              <a:gd name="T70" fmla="*/ 215 w 796"/>
              <a:gd name="T71" fmla="*/ 408 h 1642"/>
              <a:gd name="T72" fmla="*/ 299 w 796"/>
              <a:gd name="T73" fmla="*/ 273 h 1642"/>
              <a:gd name="T74" fmla="*/ 347 w 796"/>
              <a:gd name="T75" fmla="*/ 362 h 1642"/>
              <a:gd name="T76" fmla="*/ 405 w 796"/>
              <a:gd name="T77" fmla="*/ 478 h 1642"/>
              <a:gd name="T78" fmla="*/ 361 w 796"/>
              <a:gd name="T79" fmla="*/ 517 h 16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96" h="1642">
                <a:moveTo>
                  <a:pt x="791" y="712"/>
                </a:moveTo>
                <a:cubicBezTo>
                  <a:pt x="790" y="664"/>
                  <a:pt x="776" y="594"/>
                  <a:pt x="752" y="568"/>
                </a:cubicBezTo>
                <a:cubicBezTo>
                  <a:pt x="735" y="553"/>
                  <a:pt x="719" y="530"/>
                  <a:pt x="708" y="517"/>
                </a:cubicBezTo>
                <a:cubicBezTo>
                  <a:pt x="704" y="507"/>
                  <a:pt x="679" y="475"/>
                  <a:pt x="679" y="472"/>
                </a:cubicBezTo>
                <a:cubicBezTo>
                  <a:pt x="684" y="470"/>
                  <a:pt x="688" y="464"/>
                  <a:pt x="688" y="464"/>
                </a:cubicBezTo>
                <a:cubicBezTo>
                  <a:pt x="688" y="464"/>
                  <a:pt x="668" y="421"/>
                  <a:pt x="666" y="407"/>
                </a:cubicBezTo>
                <a:cubicBezTo>
                  <a:pt x="663" y="403"/>
                  <a:pt x="650" y="398"/>
                  <a:pt x="645" y="398"/>
                </a:cubicBezTo>
                <a:cubicBezTo>
                  <a:pt x="655" y="386"/>
                  <a:pt x="710" y="292"/>
                  <a:pt x="725" y="235"/>
                </a:cubicBezTo>
                <a:cubicBezTo>
                  <a:pt x="725" y="241"/>
                  <a:pt x="725" y="247"/>
                  <a:pt x="725" y="251"/>
                </a:cubicBezTo>
                <a:cubicBezTo>
                  <a:pt x="723" y="261"/>
                  <a:pt x="728" y="249"/>
                  <a:pt x="735" y="232"/>
                </a:cubicBezTo>
                <a:cubicBezTo>
                  <a:pt x="743" y="212"/>
                  <a:pt x="716" y="158"/>
                  <a:pt x="716" y="158"/>
                </a:cubicBezTo>
                <a:cubicBezTo>
                  <a:pt x="715" y="158"/>
                  <a:pt x="715" y="158"/>
                  <a:pt x="715" y="158"/>
                </a:cubicBezTo>
                <a:cubicBezTo>
                  <a:pt x="716" y="160"/>
                  <a:pt x="716" y="161"/>
                  <a:pt x="716" y="162"/>
                </a:cubicBezTo>
                <a:cubicBezTo>
                  <a:pt x="716" y="161"/>
                  <a:pt x="715" y="160"/>
                  <a:pt x="715" y="159"/>
                </a:cubicBezTo>
                <a:cubicBezTo>
                  <a:pt x="715" y="158"/>
                  <a:pt x="715" y="158"/>
                  <a:pt x="715" y="158"/>
                </a:cubicBezTo>
                <a:cubicBezTo>
                  <a:pt x="711" y="133"/>
                  <a:pt x="706" y="112"/>
                  <a:pt x="704" y="107"/>
                </a:cubicBezTo>
                <a:cubicBezTo>
                  <a:pt x="697" y="94"/>
                  <a:pt x="678" y="64"/>
                  <a:pt x="678" y="64"/>
                </a:cubicBezTo>
                <a:cubicBezTo>
                  <a:pt x="676" y="77"/>
                  <a:pt x="676" y="77"/>
                  <a:pt x="676" y="77"/>
                </a:cubicBezTo>
                <a:cubicBezTo>
                  <a:pt x="649" y="40"/>
                  <a:pt x="649" y="40"/>
                  <a:pt x="649" y="40"/>
                </a:cubicBezTo>
                <a:cubicBezTo>
                  <a:pt x="655" y="60"/>
                  <a:pt x="655" y="60"/>
                  <a:pt x="655" y="60"/>
                </a:cubicBezTo>
                <a:cubicBezTo>
                  <a:pt x="655" y="60"/>
                  <a:pt x="630" y="38"/>
                  <a:pt x="586" y="19"/>
                </a:cubicBezTo>
                <a:cubicBezTo>
                  <a:pt x="541" y="0"/>
                  <a:pt x="461" y="8"/>
                  <a:pt x="461" y="8"/>
                </a:cubicBezTo>
                <a:cubicBezTo>
                  <a:pt x="461" y="8"/>
                  <a:pt x="472" y="11"/>
                  <a:pt x="487" y="16"/>
                </a:cubicBezTo>
                <a:cubicBezTo>
                  <a:pt x="441" y="20"/>
                  <a:pt x="402" y="32"/>
                  <a:pt x="402" y="32"/>
                </a:cubicBezTo>
                <a:cubicBezTo>
                  <a:pt x="409" y="53"/>
                  <a:pt x="409" y="53"/>
                  <a:pt x="409" y="53"/>
                </a:cubicBezTo>
                <a:cubicBezTo>
                  <a:pt x="409" y="53"/>
                  <a:pt x="388" y="64"/>
                  <a:pt x="400" y="66"/>
                </a:cubicBezTo>
                <a:cubicBezTo>
                  <a:pt x="405" y="66"/>
                  <a:pt x="409" y="68"/>
                  <a:pt x="412" y="70"/>
                </a:cubicBezTo>
                <a:cubicBezTo>
                  <a:pt x="390" y="82"/>
                  <a:pt x="367" y="98"/>
                  <a:pt x="362" y="104"/>
                </a:cubicBezTo>
                <a:cubicBezTo>
                  <a:pt x="359" y="107"/>
                  <a:pt x="353" y="130"/>
                  <a:pt x="347" y="134"/>
                </a:cubicBezTo>
                <a:cubicBezTo>
                  <a:pt x="341" y="138"/>
                  <a:pt x="310" y="152"/>
                  <a:pt x="310" y="152"/>
                </a:cubicBezTo>
                <a:cubicBezTo>
                  <a:pt x="310" y="152"/>
                  <a:pt x="294" y="164"/>
                  <a:pt x="295" y="172"/>
                </a:cubicBezTo>
                <a:cubicBezTo>
                  <a:pt x="296" y="180"/>
                  <a:pt x="306" y="204"/>
                  <a:pt x="306" y="204"/>
                </a:cubicBezTo>
                <a:cubicBezTo>
                  <a:pt x="302" y="212"/>
                  <a:pt x="299" y="221"/>
                  <a:pt x="299" y="221"/>
                </a:cubicBezTo>
                <a:cubicBezTo>
                  <a:pt x="299" y="221"/>
                  <a:pt x="291" y="227"/>
                  <a:pt x="279" y="248"/>
                </a:cubicBezTo>
                <a:cubicBezTo>
                  <a:pt x="267" y="269"/>
                  <a:pt x="208" y="378"/>
                  <a:pt x="208" y="378"/>
                </a:cubicBezTo>
                <a:cubicBezTo>
                  <a:pt x="208" y="378"/>
                  <a:pt x="183" y="363"/>
                  <a:pt x="183" y="391"/>
                </a:cubicBezTo>
                <a:cubicBezTo>
                  <a:pt x="181" y="406"/>
                  <a:pt x="178" y="419"/>
                  <a:pt x="178" y="419"/>
                </a:cubicBezTo>
                <a:cubicBezTo>
                  <a:pt x="178" y="419"/>
                  <a:pt x="155" y="416"/>
                  <a:pt x="151" y="433"/>
                </a:cubicBezTo>
                <a:cubicBezTo>
                  <a:pt x="146" y="437"/>
                  <a:pt x="125" y="457"/>
                  <a:pt x="125" y="457"/>
                </a:cubicBezTo>
                <a:cubicBezTo>
                  <a:pt x="117" y="457"/>
                  <a:pt x="102" y="468"/>
                  <a:pt x="99" y="478"/>
                </a:cubicBezTo>
                <a:cubicBezTo>
                  <a:pt x="92" y="482"/>
                  <a:pt x="49" y="528"/>
                  <a:pt x="49" y="560"/>
                </a:cubicBezTo>
                <a:cubicBezTo>
                  <a:pt x="54" y="584"/>
                  <a:pt x="63" y="621"/>
                  <a:pt x="63" y="621"/>
                </a:cubicBezTo>
                <a:cubicBezTo>
                  <a:pt x="63" y="621"/>
                  <a:pt x="59" y="618"/>
                  <a:pt x="59" y="633"/>
                </a:cubicBezTo>
                <a:cubicBezTo>
                  <a:pt x="62" y="651"/>
                  <a:pt x="76" y="702"/>
                  <a:pt x="71" y="714"/>
                </a:cubicBezTo>
                <a:cubicBezTo>
                  <a:pt x="54" y="729"/>
                  <a:pt x="29" y="747"/>
                  <a:pt x="29" y="747"/>
                </a:cubicBezTo>
                <a:cubicBezTo>
                  <a:pt x="29" y="747"/>
                  <a:pt x="84" y="843"/>
                  <a:pt x="89" y="859"/>
                </a:cubicBezTo>
                <a:cubicBezTo>
                  <a:pt x="93" y="873"/>
                  <a:pt x="94" y="890"/>
                  <a:pt x="94" y="890"/>
                </a:cubicBezTo>
                <a:cubicBezTo>
                  <a:pt x="75" y="905"/>
                  <a:pt x="33" y="942"/>
                  <a:pt x="27" y="987"/>
                </a:cubicBezTo>
                <a:cubicBezTo>
                  <a:pt x="28" y="1021"/>
                  <a:pt x="30" y="1060"/>
                  <a:pt x="30" y="1060"/>
                </a:cubicBezTo>
                <a:cubicBezTo>
                  <a:pt x="30" y="1060"/>
                  <a:pt x="111" y="1134"/>
                  <a:pt x="107" y="1179"/>
                </a:cubicBezTo>
                <a:cubicBezTo>
                  <a:pt x="106" y="1192"/>
                  <a:pt x="106" y="1192"/>
                  <a:pt x="106" y="1192"/>
                </a:cubicBezTo>
                <a:cubicBezTo>
                  <a:pt x="106" y="1192"/>
                  <a:pt x="63" y="1296"/>
                  <a:pt x="64" y="1341"/>
                </a:cubicBezTo>
                <a:cubicBezTo>
                  <a:pt x="58" y="1377"/>
                  <a:pt x="33" y="1475"/>
                  <a:pt x="30" y="1487"/>
                </a:cubicBezTo>
                <a:cubicBezTo>
                  <a:pt x="27" y="1499"/>
                  <a:pt x="0" y="1634"/>
                  <a:pt x="0" y="1642"/>
                </a:cubicBezTo>
                <a:cubicBezTo>
                  <a:pt x="660" y="1642"/>
                  <a:pt x="660" y="1642"/>
                  <a:pt x="660" y="1642"/>
                </a:cubicBezTo>
                <a:cubicBezTo>
                  <a:pt x="660" y="1642"/>
                  <a:pt x="668" y="1402"/>
                  <a:pt x="635" y="1308"/>
                </a:cubicBezTo>
                <a:cubicBezTo>
                  <a:pt x="645" y="1275"/>
                  <a:pt x="656" y="1252"/>
                  <a:pt x="647" y="1213"/>
                </a:cubicBezTo>
                <a:cubicBezTo>
                  <a:pt x="654" y="1190"/>
                  <a:pt x="656" y="1173"/>
                  <a:pt x="653" y="1154"/>
                </a:cubicBezTo>
                <a:cubicBezTo>
                  <a:pt x="666" y="1130"/>
                  <a:pt x="677" y="1075"/>
                  <a:pt x="685" y="1062"/>
                </a:cubicBezTo>
                <a:cubicBezTo>
                  <a:pt x="692" y="1040"/>
                  <a:pt x="756" y="885"/>
                  <a:pt x="763" y="874"/>
                </a:cubicBezTo>
                <a:cubicBezTo>
                  <a:pt x="770" y="863"/>
                  <a:pt x="796" y="788"/>
                  <a:pt x="791" y="712"/>
                </a:cubicBezTo>
                <a:close/>
                <a:moveTo>
                  <a:pt x="361" y="517"/>
                </a:moveTo>
                <a:cubicBezTo>
                  <a:pt x="362" y="523"/>
                  <a:pt x="373" y="547"/>
                  <a:pt x="373" y="547"/>
                </a:cubicBezTo>
                <a:cubicBezTo>
                  <a:pt x="373" y="547"/>
                  <a:pt x="380" y="562"/>
                  <a:pt x="357" y="566"/>
                </a:cubicBezTo>
                <a:cubicBezTo>
                  <a:pt x="334" y="576"/>
                  <a:pt x="278" y="645"/>
                  <a:pt x="263" y="675"/>
                </a:cubicBezTo>
                <a:cubicBezTo>
                  <a:pt x="248" y="705"/>
                  <a:pt x="233" y="730"/>
                  <a:pt x="233" y="730"/>
                </a:cubicBezTo>
                <a:cubicBezTo>
                  <a:pt x="233" y="730"/>
                  <a:pt x="208" y="616"/>
                  <a:pt x="209" y="597"/>
                </a:cubicBezTo>
                <a:cubicBezTo>
                  <a:pt x="215" y="583"/>
                  <a:pt x="235" y="519"/>
                  <a:pt x="235" y="519"/>
                </a:cubicBezTo>
                <a:cubicBezTo>
                  <a:pt x="235" y="519"/>
                  <a:pt x="239" y="513"/>
                  <a:pt x="229" y="492"/>
                </a:cubicBezTo>
                <a:cubicBezTo>
                  <a:pt x="225" y="482"/>
                  <a:pt x="222" y="451"/>
                  <a:pt x="225" y="443"/>
                </a:cubicBezTo>
                <a:cubicBezTo>
                  <a:pt x="228" y="435"/>
                  <a:pt x="236" y="424"/>
                  <a:pt x="218" y="419"/>
                </a:cubicBezTo>
                <a:cubicBezTo>
                  <a:pt x="216" y="414"/>
                  <a:pt x="215" y="408"/>
                  <a:pt x="215" y="408"/>
                </a:cubicBezTo>
                <a:cubicBezTo>
                  <a:pt x="292" y="262"/>
                  <a:pt x="292" y="262"/>
                  <a:pt x="292" y="262"/>
                </a:cubicBezTo>
                <a:cubicBezTo>
                  <a:pt x="299" y="273"/>
                  <a:pt x="299" y="273"/>
                  <a:pt x="299" y="273"/>
                </a:cubicBezTo>
                <a:cubicBezTo>
                  <a:pt x="299" y="273"/>
                  <a:pt x="272" y="300"/>
                  <a:pt x="287" y="328"/>
                </a:cubicBezTo>
                <a:cubicBezTo>
                  <a:pt x="298" y="340"/>
                  <a:pt x="333" y="346"/>
                  <a:pt x="347" y="362"/>
                </a:cubicBezTo>
                <a:cubicBezTo>
                  <a:pt x="358" y="372"/>
                  <a:pt x="393" y="393"/>
                  <a:pt x="393" y="428"/>
                </a:cubicBezTo>
                <a:cubicBezTo>
                  <a:pt x="399" y="452"/>
                  <a:pt x="405" y="478"/>
                  <a:pt x="405" y="478"/>
                </a:cubicBezTo>
                <a:cubicBezTo>
                  <a:pt x="367" y="501"/>
                  <a:pt x="367" y="501"/>
                  <a:pt x="367" y="501"/>
                </a:cubicBezTo>
                <a:cubicBezTo>
                  <a:pt x="367" y="501"/>
                  <a:pt x="360" y="511"/>
                  <a:pt x="361" y="517"/>
                </a:cubicBezTo>
                <a:close/>
              </a:path>
            </a:pathLst>
          </a:custGeom>
          <a:solidFill>
            <a:schemeClr val="bg1">
              <a:lumMod val="65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Title 1">
            <a:extLst>
              <a:ext uri="{FF2B5EF4-FFF2-40B4-BE49-F238E27FC236}">
                <a16:creationId xmlns:a16="http://schemas.microsoft.com/office/drawing/2014/main" id="{D6D20D5E-405B-E5F4-1104-CFC23279A3AE}"/>
              </a:ext>
            </a:extLst>
          </p:cNvPr>
          <p:cNvSpPr txBox="1">
            <a:spLocks/>
          </p:cNvSpPr>
          <p:nvPr/>
        </p:nvSpPr>
        <p:spPr>
          <a:xfrm>
            <a:off x="3079787" y="2181325"/>
            <a:ext cx="5410200" cy="1247675"/>
          </a:xfrm>
          <a:prstGeom prst="rect">
            <a:avLst/>
          </a:prstGeom>
          <a:solidFill>
            <a:schemeClr val="tx1">
              <a:lumMod val="95000"/>
              <a:lumOff val="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normAutofit fontScale="92500" lnSpcReduction="20000"/>
          </a:bodyPr>
          <a:lstStyle>
            <a:lvl1pPr algn="l" defTabSz="914400" rtl="0" eaLnBrk="1" latinLnBrk="0" hangingPunct="1">
              <a:spcBef>
                <a:spcPct val="0"/>
              </a:spcBef>
              <a:buNone/>
              <a:defRPr sz="3200" kern="1200">
                <a:solidFill>
                  <a:schemeClr val="tx1"/>
                </a:solidFill>
                <a:latin typeface="Candara" panose="020E0502030303020204" pitchFamily="34" charset="0"/>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4800" b="1" i="0" u="none" strike="noStrike" kern="1200" cap="none" spc="0" normalizeH="0" baseline="0" noProof="0" dirty="0">
                <a:ln>
                  <a:noFill/>
                </a:ln>
                <a:solidFill>
                  <a:prstClr val="white"/>
                </a:solidFill>
                <a:effectLst/>
                <a:uLnTx/>
                <a:uFillTx/>
                <a:latin typeface="Candara" panose="020E0502030303020204" pitchFamily="34" charset="0"/>
                <a:ea typeface="+mj-ea"/>
                <a:cs typeface="+mj-cs"/>
              </a:rPr>
              <a:t>Intricacies of NPA Provisioning Norms</a:t>
            </a:r>
          </a:p>
        </p:txBody>
      </p:sp>
      <p:pic>
        <p:nvPicPr>
          <p:cNvPr id="2054" name="Picture 6" descr="Banking provisions: Definition and types | BBVA">
            <a:extLst>
              <a:ext uri="{FF2B5EF4-FFF2-40B4-BE49-F238E27FC236}">
                <a16:creationId xmlns:a16="http://schemas.microsoft.com/office/drawing/2014/main" id="{51F28664-C0F6-72A8-D255-EF28AAD40AE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05199" y="3781114"/>
            <a:ext cx="4413287" cy="17928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0652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randombar(horizontal)">
                                      <p:cBhvr>
                                        <p:cTn id="10" dur="500"/>
                                        <p:tgtEl>
                                          <p:spTgt spid="6"/>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randombar(horizontal)">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animBg="1"/>
      <p:bldP spid="5"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Rectangle 39"/>
          <p:cNvSpPr/>
          <p:nvPr/>
        </p:nvSpPr>
        <p:spPr>
          <a:xfrm>
            <a:off x="1219200" y="3595626"/>
            <a:ext cx="8643830" cy="492443"/>
          </a:xfrm>
          <a:prstGeom prst="rect">
            <a:avLst/>
          </a:prstGeom>
        </p:spPr>
        <p:txBody>
          <a:bodyPr wrap="square" lIns="0" tIns="0" rIns="0" bIns="0">
            <a:spAutoFit/>
          </a:bodyPr>
          <a:lstStyle>
            <a:defPPr>
              <a:defRPr lang="en-US"/>
            </a:defPPr>
            <a:lvl1pPr marL="0" algn="l" defTabSz="1042873" rtl="0" eaLnBrk="1" latinLnBrk="0" hangingPunct="1">
              <a:defRPr sz="2053" kern="120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00FF"/>
                </a:solidFill>
                <a:effectLst/>
                <a:uLnTx/>
                <a:uFillTx/>
                <a:latin typeface="Candara" pitchFamily="34" charset="0"/>
                <a:ea typeface="+mn-ea"/>
                <a:cs typeface="Times New Roman" pitchFamily="18" charset="0"/>
              </a:rPr>
              <a:t>DICGC/ ECGC claim received, if any</a:t>
            </a:r>
            <a:endParaRPr kumimoji="0" lang="en-US" sz="3200" b="1" i="0" u="none" strike="noStrike" kern="1200" cap="none" spc="0" normalizeH="0" baseline="0" noProof="0" dirty="0">
              <a:ln>
                <a:noFill/>
              </a:ln>
              <a:solidFill>
                <a:srgbClr val="C00000"/>
              </a:solidFill>
              <a:effectLst/>
              <a:uLnTx/>
              <a:uFillTx/>
              <a:latin typeface="Candara" pitchFamily="34" charset="0"/>
              <a:ea typeface="+mn-ea"/>
              <a:cs typeface="Times New Roman" pitchFamily="18" charset="0"/>
            </a:endParaRPr>
          </a:p>
        </p:txBody>
      </p:sp>
      <p:sp>
        <p:nvSpPr>
          <p:cNvPr id="42" name="Rectangle 41"/>
          <p:cNvSpPr/>
          <p:nvPr/>
        </p:nvSpPr>
        <p:spPr>
          <a:xfrm>
            <a:off x="2535367" y="2515187"/>
            <a:ext cx="8643830" cy="443198"/>
          </a:xfrm>
          <a:prstGeom prst="rect">
            <a:avLst/>
          </a:prstGeom>
        </p:spPr>
        <p:txBody>
          <a:bodyPr wrap="square" lIns="0" tIns="0" rIns="0" bIns="0">
            <a:spAutoFit/>
          </a:bodyPr>
          <a:lstStyle>
            <a:defPPr>
              <a:defRPr lang="en-US"/>
            </a:defPPr>
            <a:lvl1pPr marL="0" algn="l" defTabSz="1042873" rtl="0" eaLnBrk="1" latinLnBrk="0" hangingPunct="1">
              <a:defRPr sz="2053" kern="120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defTabSz="1042873" rtl="0" eaLnBrk="1" fontAlgn="auto" latinLnBrk="0" hangingPunct="1">
              <a:lnSpc>
                <a:spcPct val="9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C00000"/>
                </a:solidFill>
                <a:effectLst/>
                <a:uLnTx/>
                <a:uFillTx/>
                <a:latin typeface="Candara" pitchFamily="34" charset="0"/>
                <a:ea typeface="+mn-ea"/>
                <a:cs typeface="Times New Roman" pitchFamily="18" charset="0"/>
              </a:rPr>
              <a:t>Interest/ Fee/ Commission/ </a:t>
            </a:r>
            <a:r>
              <a:rPr kumimoji="0" lang="en-US" sz="3200" b="1" i="0" u="none" strike="noStrike" kern="1200" cap="none" spc="0" normalizeH="0" baseline="0" noProof="0" dirty="0" err="1">
                <a:ln>
                  <a:noFill/>
                </a:ln>
                <a:solidFill>
                  <a:srgbClr val="C00000"/>
                </a:solidFill>
                <a:effectLst/>
                <a:uLnTx/>
                <a:uFillTx/>
                <a:latin typeface="Candara" pitchFamily="34" charset="0"/>
                <a:ea typeface="+mn-ea"/>
                <a:cs typeface="Times New Roman" pitchFamily="18" charset="0"/>
              </a:rPr>
              <a:t>etc</a:t>
            </a:r>
            <a:endParaRPr kumimoji="0" lang="en-US" sz="3200" b="1" i="0" u="none" strike="noStrike" kern="1200" cap="none" spc="0" normalizeH="0" baseline="0" noProof="0" dirty="0">
              <a:ln>
                <a:noFill/>
              </a:ln>
              <a:solidFill>
                <a:srgbClr val="C00000"/>
              </a:solidFill>
              <a:effectLst/>
              <a:uLnTx/>
              <a:uFillTx/>
              <a:latin typeface="Candara" pitchFamily="34" charset="0"/>
              <a:ea typeface="+mn-ea"/>
              <a:cs typeface="Times New Roman" pitchFamily="18" charset="0"/>
            </a:endParaRPr>
          </a:p>
        </p:txBody>
      </p:sp>
      <p:sp>
        <p:nvSpPr>
          <p:cNvPr id="50" name="Hexagon 49"/>
          <p:cNvSpPr/>
          <p:nvPr/>
        </p:nvSpPr>
        <p:spPr bwMode="gray">
          <a:xfrm>
            <a:off x="681185" y="1017954"/>
            <a:ext cx="1336524" cy="1152176"/>
          </a:xfrm>
          <a:prstGeom prst="hexagon">
            <a:avLst/>
          </a:prstGeom>
          <a:solidFill>
            <a:schemeClr val="accent2">
              <a:lumMod val="40000"/>
              <a:lumOff val="60000"/>
            </a:schemeClr>
          </a:solidFill>
          <a:ln w="9525" cap="flat" cmpd="sng" algn="ctr">
            <a:noFill/>
            <a:prstDash val="solid"/>
          </a:ln>
          <a:effectLst/>
        </p:spPr>
        <p:txBody>
          <a:bodyPr lIns="91440" tIns="91440" rIns="91440" bIns="91440" rtlCol="0" anchor="ctr"/>
          <a:lstStyle>
            <a:defPPr>
              <a:defRPr lang="en-US"/>
            </a:defPPr>
            <a:lvl1pPr marL="0" algn="l" defTabSz="1042873" rtl="0" eaLnBrk="1" latinLnBrk="0" hangingPunct="1">
              <a:defRPr sz="2053" kern="120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1" i="0" u="none" strike="noStrike" kern="0" cap="none" spc="0" normalizeH="0" baseline="0" noProof="0" dirty="0">
              <a:ln>
                <a:noFill/>
              </a:ln>
              <a:solidFill>
                <a:prstClr val="white"/>
              </a:solidFill>
              <a:effectLst/>
              <a:uLnTx/>
              <a:uFillTx/>
              <a:latin typeface="Verdana"/>
              <a:ea typeface="+mn-ea"/>
              <a:cs typeface="Arial" pitchFamily="34" charset="0"/>
            </a:endParaRPr>
          </a:p>
        </p:txBody>
      </p:sp>
      <p:sp>
        <p:nvSpPr>
          <p:cNvPr id="51" name="Hexagon 50"/>
          <p:cNvSpPr/>
          <p:nvPr/>
        </p:nvSpPr>
        <p:spPr bwMode="gray">
          <a:xfrm>
            <a:off x="698134" y="4456676"/>
            <a:ext cx="1336524" cy="1152176"/>
          </a:xfrm>
          <a:prstGeom prst="hexagon">
            <a:avLst/>
          </a:prstGeom>
          <a:solidFill>
            <a:srgbClr val="0097A9"/>
          </a:solidFill>
          <a:ln w="9525" cap="flat" cmpd="sng" algn="ctr">
            <a:noFill/>
            <a:prstDash val="solid"/>
          </a:ln>
          <a:effectLst/>
        </p:spPr>
        <p:txBody>
          <a:bodyPr lIns="91440" tIns="91440" rIns="91440" bIns="91440" rtlCol="0" anchor="ctr"/>
          <a:lstStyle>
            <a:defPPr>
              <a:defRPr lang="en-US"/>
            </a:defPPr>
            <a:lvl1pPr marL="0" algn="l" defTabSz="1042873" rtl="0" eaLnBrk="1" latinLnBrk="0" hangingPunct="1">
              <a:defRPr sz="2053" kern="120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1" i="0" u="none" strike="noStrike" kern="0" cap="none" spc="0" normalizeH="0" baseline="0" noProof="0" dirty="0">
              <a:ln>
                <a:noFill/>
              </a:ln>
              <a:solidFill>
                <a:prstClr val="white"/>
              </a:solidFill>
              <a:effectLst/>
              <a:uLnTx/>
              <a:uFillTx/>
              <a:latin typeface="Verdana"/>
              <a:ea typeface="+mn-ea"/>
              <a:cs typeface="Arial" pitchFamily="34" charset="0"/>
            </a:endParaRPr>
          </a:p>
        </p:txBody>
      </p:sp>
      <p:sp>
        <p:nvSpPr>
          <p:cNvPr id="52" name="Hexagon 51"/>
          <p:cNvSpPr/>
          <p:nvPr/>
        </p:nvSpPr>
        <p:spPr bwMode="gray">
          <a:xfrm>
            <a:off x="664923" y="3316373"/>
            <a:ext cx="1336524" cy="1152176"/>
          </a:xfrm>
          <a:prstGeom prst="hexagon">
            <a:avLst/>
          </a:prstGeom>
          <a:solidFill>
            <a:srgbClr val="86BC25"/>
          </a:solidFill>
          <a:ln w="9525" cap="flat" cmpd="sng" algn="ctr">
            <a:noFill/>
            <a:prstDash val="solid"/>
          </a:ln>
          <a:effectLst/>
        </p:spPr>
        <p:txBody>
          <a:bodyPr lIns="91440" tIns="91440" rIns="91440" bIns="91440" rtlCol="0" anchor="ctr"/>
          <a:lstStyle>
            <a:defPPr>
              <a:defRPr lang="en-US"/>
            </a:defPPr>
            <a:lvl1pPr marL="0" algn="l" defTabSz="1042873" rtl="0" eaLnBrk="1" latinLnBrk="0" hangingPunct="1">
              <a:defRPr sz="2053" kern="120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1" i="0" u="none" strike="noStrike" kern="0" cap="none" spc="0" normalizeH="0" baseline="0" noProof="0" dirty="0">
              <a:ln>
                <a:noFill/>
              </a:ln>
              <a:solidFill>
                <a:prstClr val="white"/>
              </a:solidFill>
              <a:effectLst/>
              <a:uLnTx/>
              <a:uFillTx/>
              <a:latin typeface="Verdana"/>
              <a:ea typeface="+mn-ea"/>
              <a:cs typeface="Arial" pitchFamily="34" charset="0"/>
            </a:endParaRPr>
          </a:p>
        </p:txBody>
      </p:sp>
      <p:sp>
        <p:nvSpPr>
          <p:cNvPr id="53" name="Hexagon 52"/>
          <p:cNvSpPr/>
          <p:nvPr/>
        </p:nvSpPr>
        <p:spPr bwMode="gray">
          <a:xfrm>
            <a:off x="667669" y="2173257"/>
            <a:ext cx="1336524" cy="1152176"/>
          </a:xfrm>
          <a:prstGeom prst="hexagon">
            <a:avLst/>
          </a:prstGeom>
          <a:solidFill>
            <a:srgbClr val="012169"/>
          </a:solidFill>
          <a:ln w="9525" cap="flat" cmpd="sng" algn="ctr">
            <a:noFill/>
            <a:prstDash val="solid"/>
          </a:ln>
          <a:effectLst/>
        </p:spPr>
        <p:txBody>
          <a:bodyPr lIns="91440" tIns="91440" rIns="91440" bIns="91440" rtlCol="0" anchor="ctr"/>
          <a:lstStyle>
            <a:defPPr>
              <a:defRPr lang="en-US"/>
            </a:defPPr>
            <a:lvl1pPr marL="0" algn="l" defTabSz="1042873" rtl="0" eaLnBrk="1" latinLnBrk="0" hangingPunct="1">
              <a:defRPr sz="2053" kern="120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a:ln>
                  <a:noFill/>
                </a:ln>
                <a:solidFill>
                  <a:prstClr val="white"/>
                </a:solidFill>
                <a:effectLst/>
                <a:uLnTx/>
                <a:uFillTx/>
                <a:latin typeface="Verdana"/>
                <a:ea typeface="+mn-ea"/>
                <a:cs typeface="Arial" pitchFamily="34" charset="0"/>
              </a:rPr>
              <a:t>`</a:t>
            </a:r>
          </a:p>
        </p:txBody>
      </p:sp>
      <p:grpSp>
        <p:nvGrpSpPr>
          <p:cNvPr id="2" name="Group 57"/>
          <p:cNvGrpSpPr>
            <a:grpSpLocks noChangeAspect="1"/>
          </p:cNvGrpSpPr>
          <p:nvPr/>
        </p:nvGrpSpPr>
        <p:grpSpPr bwMode="auto">
          <a:xfrm>
            <a:off x="886581" y="2297958"/>
            <a:ext cx="893207" cy="890587"/>
            <a:chOff x="5806" y="368"/>
            <a:chExt cx="341" cy="340"/>
          </a:xfrm>
          <a:solidFill>
            <a:schemeClr val="bg1"/>
          </a:solidFill>
        </p:grpSpPr>
        <p:sp>
          <p:nvSpPr>
            <p:cNvPr id="88" name="Freeform 119"/>
            <p:cNvSpPr>
              <a:spLocks noEditPoints="1"/>
            </p:cNvSpPr>
            <p:nvPr/>
          </p:nvSpPr>
          <p:spPr bwMode="auto">
            <a:xfrm>
              <a:off x="5806" y="368"/>
              <a:ext cx="341" cy="340"/>
            </a:xfrm>
            <a:custGeom>
              <a:avLst/>
              <a:gdLst>
                <a:gd name="T0" fmla="*/ 256 w 512"/>
                <a:gd name="T1" fmla="*/ 21 h 512"/>
                <a:gd name="T2" fmla="*/ 490 w 512"/>
                <a:gd name="T3" fmla="*/ 256 h 512"/>
                <a:gd name="T4" fmla="*/ 256 w 512"/>
                <a:gd name="T5" fmla="*/ 490 h 512"/>
                <a:gd name="T6" fmla="*/ 21 w 512"/>
                <a:gd name="T7" fmla="*/ 256 h 512"/>
                <a:gd name="T8" fmla="*/ 256 w 512"/>
                <a:gd name="T9" fmla="*/ 21 h 512"/>
                <a:gd name="T10" fmla="*/ 256 w 512"/>
                <a:gd name="T11" fmla="*/ 0 h 512"/>
                <a:gd name="T12" fmla="*/ 0 w 512"/>
                <a:gd name="T13" fmla="*/ 256 h 512"/>
                <a:gd name="T14" fmla="*/ 256 w 512"/>
                <a:gd name="T15" fmla="*/ 512 h 512"/>
                <a:gd name="T16" fmla="*/ 512 w 512"/>
                <a:gd name="T17" fmla="*/ 256 h 512"/>
                <a:gd name="T18" fmla="*/ 256 w 512"/>
                <a:gd name="T19" fmla="*/ 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2" h="512">
                  <a:moveTo>
                    <a:pt x="256" y="21"/>
                  </a:moveTo>
                  <a:cubicBezTo>
                    <a:pt x="385" y="21"/>
                    <a:pt x="490" y="126"/>
                    <a:pt x="490" y="256"/>
                  </a:cubicBezTo>
                  <a:cubicBezTo>
                    <a:pt x="490" y="385"/>
                    <a:pt x="385" y="490"/>
                    <a:pt x="256" y="490"/>
                  </a:cubicBezTo>
                  <a:cubicBezTo>
                    <a:pt x="126" y="490"/>
                    <a:pt x="21" y="385"/>
                    <a:pt x="21" y="256"/>
                  </a:cubicBezTo>
                  <a:cubicBezTo>
                    <a:pt x="21" y="126"/>
                    <a:pt x="126" y="21"/>
                    <a:pt x="256" y="21"/>
                  </a:cubicBezTo>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path>
              </a:pathLst>
            </a:custGeom>
            <a:grpFill/>
            <a:ln>
              <a:noFill/>
            </a:ln>
            <a:extLst>
              <a:ext uri="{91240B29-F687-4f45-9708-019B960494DF}">
                <a14:hiddenLine xmlns:a14="http://schemas.microsoft.com/office/drawing/2010/main" xmlns="" xmlns:lc="http://schemas.openxmlformats.org/drawingml/2006/lockedCanva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1042873" rtl="0" eaLnBrk="1" latinLnBrk="0" hangingPunct="1">
                <a:defRPr sz="2053" kern="120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l" defTabSz="1042873" rtl="0" eaLnBrk="1" fontAlgn="auto" latinLnBrk="0" hangingPunct="1">
                <a:lnSpc>
                  <a:spcPct val="100000"/>
                </a:lnSpc>
                <a:spcBef>
                  <a:spcPts val="0"/>
                </a:spcBef>
                <a:spcAft>
                  <a:spcPts val="0"/>
                </a:spcAft>
                <a:buClrTx/>
                <a:buSzTx/>
                <a:buFontTx/>
                <a:buNone/>
                <a:tabLst/>
                <a:defRPr/>
              </a:pPr>
              <a:endParaRPr kumimoji="0" lang="en-GB" sz="2053" b="0" i="0" u="none" strike="noStrike" kern="1200" cap="none" spc="0" normalizeH="0" baseline="0" noProof="0" dirty="0">
                <a:ln>
                  <a:noFill/>
                </a:ln>
                <a:solidFill>
                  <a:prstClr val="black"/>
                </a:solidFill>
                <a:effectLst/>
                <a:uLnTx/>
                <a:uFillTx/>
                <a:latin typeface="Calibri"/>
                <a:ea typeface="+mn-ea"/>
                <a:cs typeface="+mn-cs"/>
              </a:endParaRPr>
            </a:p>
          </p:txBody>
        </p:sp>
        <p:sp>
          <p:nvSpPr>
            <p:cNvPr id="89" name="Freeform 120"/>
            <p:cNvSpPr>
              <a:spLocks noEditPoints="1"/>
            </p:cNvSpPr>
            <p:nvPr/>
          </p:nvSpPr>
          <p:spPr bwMode="auto">
            <a:xfrm>
              <a:off x="5915" y="460"/>
              <a:ext cx="150" cy="156"/>
            </a:xfrm>
            <a:custGeom>
              <a:avLst/>
              <a:gdLst>
                <a:gd name="T0" fmla="*/ 74 w 226"/>
                <a:gd name="T1" fmla="*/ 189 h 235"/>
                <a:gd name="T2" fmla="*/ 74 w 226"/>
                <a:gd name="T3" fmla="*/ 204 h 235"/>
                <a:gd name="T4" fmla="*/ 47 w 226"/>
                <a:gd name="T5" fmla="*/ 232 h 235"/>
                <a:gd name="T6" fmla="*/ 43 w 226"/>
                <a:gd name="T7" fmla="*/ 234 h 235"/>
                <a:gd name="T8" fmla="*/ 39 w 226"/>
                <a:gd name="T9" fmla="*/ 235 h 235"/>
                <a:gd name="T10" fmla="*/ 35 w 226"/>
                <a:gd name="T11" fmla="*/ 234 h 235"/>
                <a:gd name="T12" fmla="*/ 32 w 226"/>
                <a:gd name="T13" fmla="*/ 232 h 235"/>
                <a:gd name="T14" fmla="*/ 4 w 226"/>
                <a:gd name="T15" fmla="*/ 204 h 235"/>
                <a:gd name="T16" fmla="*/ 4 w 226"/>
                <a:gd name="T17" fmla="*/ 189 h 235"/>
                <a:gd name="T18" fmla="*/ 19 w 226"/>
                <a:gd name="T19" fmla="*/ 189 h 235"/>
                <a:gd name="T20" fmla="*/ 29 w 226"/>
                <a:gd name="T21" fmla="*/ 199 h 235"/>
                <a:gd name="T22" fmla="*/ 29 w 226"/>
                <a:gd name="T23" fmla="*/ 11 h 235"/>
                <a:gd name="T24" fmla="*/ 39 w 226"/>
                <a:gd name="T25" fmla="*/ 0 h 235"/>
                <a:gd name="T26" fmla="*/ 50 w 226"/>
                <a:gd name="T27" fmla="*/ 11 h 235"/>
                <a:gd name="T28" fmla="*/ 50 w 226"/>
                <a:gd name="T29" fmla="*/ 199 h 235"/>
                <a:gd name="T30" fmla="*/ 59 w 226"/>
                <a:gd name="T31" fmla="*/ 189 h 235"/>
                <a:gd name="T32" fmla="*/ 74 w 226"/>
                <a:gd name="T33" fmla="*/ 189 h 235"/>
                <a:gd name="T34" fmla="*/ 215 w 226"/>
                <a:gd name="T35" fmla="*/ 0 h 235"/>
                <a:gd name="T36" fmla="*/ 103 w 226"/>
                <a:gd name="T37" fmla="*/ 0 h 235"/>
                <a:gd name="T38" fmla="*/ 93 w 226"/>
                <a:gd name="T39" fmla="*/ 11 h 235"/>
                <a:gd name="T40" fmla="*/ 103 w 226"/>
                <a:gd name="T41" fmla="*/ 22 h 235"/>
                <a:gd name="T42" fmla="*/ 215 w 226"/>
                <a:gd name="T43" fmla="*/ 22 h 235"/>
                <a:gd name="T44" fmla="*/ 226 w 226"/>
                <a:gd name="T45" fmla="*/ 11 h 235"/>
                <a:gd name="T46" fmla="*/ 215 w 226"/>
                <a:gd name="T47" fmla="*/ 0 h 235"/>
                <a:gd name="T48" fmla="*/ 199 w 226"/>
                <a:gd name="T49" fmla="*/ 43 h 235"/>
                <a:gd name="T50" fmla="*/ 103 w 226"/>
                <a:gd name="T51" fmla="*/ 43 h 235"/>
                <a:gd name="T52" fmla="*/ 93 w 226"/>
                <a:gd name="T53" fmla="*/ 54 h 235"/>
                <a:gd name="T54" fmla="*/ 103 w 226"/>
                <a:gd name="T55" fmla="*/ 64 h 235"/>
                <a:gd name="T56" fmla="*/ 199 w 226"/>
                <a:gd name="T57" fmla="*/ 64 h 235"/>
                <a:gd name="T58" fmla="*/ 210 w 226"/>
                <a:gd name="T59" fmla="*/ 54 h 235"/>
                <a:gd name="T60" fmla="*/ 199 w 226"/>
                <a:gd name="T61" fmla="*/ 43 h 235"/>
                <a:gd name="T62" fmla="*/ 178 w 226"/>
                <a:gd name="T63" fmla="*/ 86 h 235"/>
                <a:gd name="T64" fmla="*/ 103 w 226"/>
                <a:gd name="T65" fmla="*/ 86 h 235"/>
                <a:gd name="T66" fmla="*/ 93 w 226"/>
                <a:gd name="T67" fmla="*/ 96 h 235"/>
                <a:gd name="T68" fmla="*/ 103 w 226"/>
                <a:gd name="T69" fmla="*/ 107 h 235"/>
                <a:gd name="T70" fmla="*/ 178 w 226"/>
                <a:gd name="T71" fmla="*/ 107 h 235"/>
                <a:gd name="T72" fmla="*/ 189 w 226"/>
                <a:gd name="T73" fmla="*/ 96 h 235"/>
                <a:gd name="T74" fmla="*/ 178 w 226"/>
                <a:gd name="T75" fmla="*/ 86 h 235"/>
                <a:gd name="T76" fmla="*/ 157 w 226"/>
                <a:gd name="T77" fmla="*/ 128 h 235"/>
                <a:gd name="T78" fmla="*/ 103 w 226"/>
                <a:gd name="T79" fmla="*/ 128 h 235"/>
                <a:gd name="T80" fmla="*/ 93 w 226"/>
                <a:gd name="T81" fmla="*/ 139 h 235"/>
                <a:gd name="T82" fmla="*/ 103 w 226"/>
                <a:gd name="T83" fmla="*/ 150 h 235"/>
                <a:gd name="T84" fmla="*/ 157 w 226"/>
                <a:gd name="T85" fmla="*/ 150 h 235"/>
                <a:gd name="T86" fmla="*/ 167 w 226"/>
                <a:gd name="T87" fmla="*/ 139 h 235"/>
                <a:gd name="T88" fmla="*/ 157 w 226"/>
                <a:gd name="T89" fmla="*/ 128 h 235"/>
                <a:gd name="T90" fmla="*/ 135 w 226"/>
                <a:gd name="T91" fmla="*/ 171 h 235"/>
                <a:gd name="T92" fmla="*/ 103 w 226"/>
                <a:gd name="T93" fmla="*/ 171 h 235"/>
                <a:gd name="T94" fmla="*/ 93 w 226"/>
                <a:gd name="T95" fmla="*/ 182 h 235"/>
                <a:gd name="T96" fmla="*/ 103 w 226"/>
                <a:gd name="T97" fmla="*/ 192 h 235"/>
                <a:gd name="T98" fmla="*/ 135 w 226"/>
                <a:gd name="T99" fmla="*/ 192 h 235"/>
                <a:gd name="T100" fmla="*/ 146 w 226"/>
                <a:gd name="T101" fmla="*/ 182 h 235"/>
                <a:gd name="T102" fmla="*/ 135 w 226"/>
                <a:gd name="T103" fmla="*/ 171 h 235"/>
                <a:gd name="T104" fmla="*/ 114 w 226"/>
                <a:gd name="T105" fmla="*/ 214 h 235"/>
                <a:gd name="T106" fmla="*/ 103 w 226"/>
                <a:gd name="T107" fmla="*/ 214 h 235"/>
                <a:gd name="T108" fmla="*/ 93 w 226"/>
                <a:gd name="T109" fmla="*/ 224 h 235"/>
                <a:gd name="T110" fmla="*/ 103 w 226"/>
                <a:gd name="T111" fmla="*/ 235 h 235"/>
                <a:gd name="T112" fmla="*/ 114 w 226"/>
                <a:gd name="T113" fmla="*/ 235 h 235"/>
                <a:gd name="T114" fmla="*/ 125 w 226"/>
                <a:gd name="T115" fmla="*/ 224 h 235"/>
                <a:gd name="T116" fmla="*/ 114 w 226"/>
                <a:gd name="T117" fmla="*/ 214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26" h="235">
                  <a:moveTo>
                    <a:pt x="74" y="189"/>
                  </a:moveTo>
                  <a:cubicBezTo>
                    <a:pt x="79" y="193"/>
                    <a:pt x="79" y="200"/>
                    <a:pt x="74" y="204"/>
                  </a:cubicBezTo>
                  <a:cubicBezTo>
                    <a:pt x="47" y="232"/>
                    <a:pt x="47" y="232"/>
                    <a:pt x="47" y="232"/>
                  </a:cubicBezTo>
                  <a:cubicBezTo>
                    <a:pt x="46" y="233"/>
                    <a:pt x="45" y="234"/>
                    <a:pt x="43" y="234"/>
                  </a:cubicBezTo>
                  <a:cubicBezTo>
                    <a:pt x="42" y="235"/>
                    <a:pt x="41" y="235"/>
                    <a:pt x="39" y="235"/>
                  </a:cubicBezTo>
                  <a:cubicBezTo>
                    <a:pt x="38" y="235"/>
                    <a:pt x="37" y="235"/>
                    <a:pt x="35" y="234"/>
                  </a:cubicBezTo>
                  <a:cubicBezTo>
                    <a:pt x="34" y="234"/>
                    <a:pt x="33" y="233"/>
                    <a:pt x="32" y="232"/>
                  </a:cubicBezTo>
                  <a:cubicBezTo>
                    <a:pt x="4" y="204"/>
                    <a:pt x="4" y="204"/>
                    <a:pt x="4" y="204"/>
                  </a:cubicBezTo>
                  <a:cubicBezTo>
                    <a:pt x="0" y="200"/>
                    <a:pt x="0" y="193"/>
                    <a:pt x="4" y="189"/>
                  </a:cubicBezTo>
                  <a:cubicBezTo>
                    <a:pt x="8" y="185"/>
                    <a:pt x="15" y="185"/>
                    <a:pt x="19" y="189"/>
                  </a:cubicBezTo>
                  <a:cubicBezTo>
                    <a:pt x="29" y="199"/>
                    <a:pt x="29" y="199"/>
                    <a:pt x="29" y="199"/>
                  </a:cubicBezTo>
                  <a:cubicBezTo>
                    <a:pt x="29" y="11"/>
                    <a:pt x="29" y="11"/>
                    <a:pt x="29" y="11"/>
                  </a:cubicBezTo>
                  <a:cubicBezTo>
                    <a:pt x="29" y="5"/>
                    <a:pt x="33" y="0"/>
                    <a:pt x="39" y="0"/>
                  </a:cubicBezTo>
                  <a:cubicBezTo>
                    <a:pt x="45" y="0"/>
                    <a:pt x="50" y="5"/>
                    <a:pt x="50" y="11"/>
                  </a:cubicBezTo>
                  <a:cubicBezTo>
                    <a:pt x="50" y="199"/>
                    <a:pt x="50" y="199"/>
                    <a:pt x="50" y="199"/>
                  </a:cubicBezTo>
                  <a:cubicBezTo>
                    <a:pt x="59" y="189"/>
                    <a:pt x="59" y="189"/>
                    <a:pt x="59" y="189"/>
                  </a:cubicBezTo>
                  <a:cubicBezTo>
                    <a:pt x="64" y="185"/>
                    <a:pt x="70" y="185"/>
                    <a:pt x="74" y="189"/>
                  </a:cubicBezTo>
                  <a:close/>
                  <a:moveTo>
                    <a:pt x="215" y="0"/>
                  </a:moveTo>
                  <a:cubicBezTo>
                    <a:pt x="103" y="0"/>
                    <a:pt x="103" y="0"/>
                    <a:pt x="103" y="0"/>
                  </a:cubicBezTo>
                  <a:cubicBezTo>
                    <a:pt x="97" y="0"/>
                    <a:pt x="93" y="5"/>
                    <a:pt x="93" y="11"/>
                  </a:cubicBezTo>
                  <a:cubicBezTo>
                    <a:pt x="93" y="17"/>
                    <a:pt x="97" y="22"/>
                    <a:pt x="103" y="22"/>
                  </a:cubicBezTo>
                  <a:cubicBezTo>
                    <a:pt x="215" y="22"/>
                    <a:pt x="215" y="22"/>
                    <a:pt x="215" y="22"/>
                  </a:cubicBezTo>
                  <a:cubicBezTo>
                    <a:pt x="221" y="22"/>
                    <a:pt x="226" y="17"/>
                    <a:pt x="226" y="11"/>
                  </a:cubicBezTo>
                  <a:cubicBezTo>
                    <a:pt x="226" y="5"/>
                    <a:pt x="221" y="0"/>
                    <a:pt x="215" y="0"/>
                  </a:cubicBezTo>
                  <a:close/>
                  <a:moveTo>
                    <a:pt x="199" y="43"/>
                  </a:moveTo>
                  <a:cubicBezTo>
                    <a:pt x="103" y="43"/>
                    <a:pt x="103" y="43"/>
                    <a:pt x="103" y="43"/>
                  </a:cubicBezTo>
                  <a:cubicBezTo>
                    <a:pt x="97" y="43"/>
                    <a:pt x="93" y="48"/>
                    <a:pt x="93" y="54"/>
                  </a:cubicBezTo>
                  <a:cubicBezTo>
                    <a:pt x="93" y="60"/>
                    <a:pt x="97" y="64"/>
                    <a:pt x="103" y="64"/>
                  </a:cubicBezTo>
                  <a:cubicBezTo>
                    <a:pt x="199" y="64"/>
                    <a:pt x="199" y="64"/>
                    <a:pt x="199" y="64"/>
                  </a:cubicBezTo>
                  <a:cubicBezTo>
                    <a:pt x="205" y="64"/>
                    <a:pt x="210" y="60"/>
                    <a:pt x="210" y="54"/>
                  </a:cubicBezTo>
                  <a:cubicBezTo>
                    <a:pt x="210" y="48"/>
                    <a:pt x="205" y="43"/>
                    <a:pt x="199" y="43"/>
                  </a:cubicBezTo>
                  <a:close/>
                  <a:moveTo>
                    <a:pt x="178" y="86"/>
                  </a:moveTo>
                  <a:cubicBezTo>
                    <a:pt x="103" y="86"/>
                    <a:pt x="103" y="86"/>
                    <a:pt x="103" y="86"/>
                  </a:cubicBezTo>
                  <a:cubicBezTo>
                    <a:pt x="97" y="86"/>
                    <a:pt x="93" y="90"/>
                    <a:pt x="93" y="96"/>
                  </a:cubicBezTo>
                  <a:cubicBezTo>
                    <a:pt x="93" y="102"/>
                    <a:pt x="97" y="107"/>
                    <a:pt x="103" y="107"/>
                  </a:cubicBezTo>
                  <a:cubicBezTo>
                    <a:pt x="178" y="107"/>
                    <a:pt x="178" y="107"/>
                    <a:pt x="178" y="107"/>
                  </a:cubicBezTo>
                  <a:cubicBezTo>
                    <a:pt x="184" y="107"/>
                    <a:pt x="189" y="102"/>
                    <a:pt x="189" y="96"/>
                  </a:cubicBezTo>
                  <a:cubicBezTo>
                    <a:pt x="189" y="90"/>
                    <a:pt x="184" y="86"/>
                    <a:pt x="178" y="86"/>
                  </a:cubicBezTo>
                  <a:close/>
                  <a:moveTo>
                    <a:pt x="157" y="128"/>
                  </a:moveTo>
                  <a:cubicBezTo>
                    <a:pt x="103" y="128"/>
                    <a:pt x="103" y="128"/>
                    <a:pt x="103" y="128"/>
                  </a:cubicBezTo>
                  <a:cubicBezTo>
                    <a:pt x="97" y="128"/>
                    <a:pt x="93" y="133"/>
                    <a:pt x="93" y="139"/>
                  </a:cubicBezTo>
                  <a:cubicBezTo>
                    <a:pt x="93" y="145"/>
                    <a:pt x="97" y="150"/>
                    <a:pt x="103" y="150"/>
                  </a:cubicBezTo>
                  <a:cubicBezTo>
                    <a:pt x="157" y="150"/>
                    <a:pt x="157" y="150"/>
                    <a:pt x="157" y="150"/>
                  </a:cubicBezTo>
                  <a:cubicBezTo>
                    <a:pt x="163" y="150"/>
                    <a:pt x="167" y="145"/>
                    <a:pt x="167" y="139"/>
                  </a:cubicBezTo>
                  <a:cubicBezTo>
                    <a:pt x="167" y="133"/>
                    <a:pt x="163" y="128"/>
                    <a:pt x="157" y="128"/>
                  </a:cubicBezTo>
                  <a:close/>
                  <a:moveTo>
                    <a:pt x="135" y="171"/>
                  </a:moveTo>
                  <a:cubicBezTo>
                    <a:pt x="103" y="171"/>
                    <a:pt x="103" y="171"/>
                    <a:pt x="103" y="171"/>
                  </a:cubicBezTo>
                  <a:cubicBezTo>
                    <a:pt x="97" y="171"/>
                    <a:pt x="93" y="176"/>
                    <a:pt x="93" y="182"/>
                  </a:cubicBezTo>
                  <a:cubicBezTo>
                    <a:pt x="93" y="188"/>
                    <a:pt x="97" y="192"/>
                    <a:pt x="103" y="192"/>
                  </a:cubicBezTo>
                  <a:cubicBezTo>
                    <a:pt x="135" y="192"/>
                    <a:pt x="135" y="192"/>
                    <a:pt x="135" y="192"/>
                  </a:cubicBezTo>
                  <a:cubicBezTo>
                    <a:pt x="141" y="192"/>
                    <a:pt x="146" y="188"/>
                    <a:pt x="146" y="182"/>
                  </a:cubicBezTo>
                  <a:cubicBezTo>
                    <a:pt x="146" y="176"/>
                    <a:pt x="141" y="171"/>
                    <a:pt x="135" y="171"/>
                  </a:cubicBezTo>
                  <a:close/>
                  <a:moveTo>
                    <a:pt x="114" y="214"/>
                  </a:moveTo>
                  <a:cubicBezTo>
                    <a:pt x="103" y="214"/>
                    <a:pt x="103" y="214"/>
                    <a:pt x="103" y="214"/>
                  </a:cubicBezTo>
                  <a:cubicBezTo>
                    <a:pt x="97" y="214"/>
                    <a:pt x="93" y="218"/>
                    <a:pt x="93" y="224"/>
                  </a:cubicBezTo>
                  <a:cubicBezTo>
                    <a:pt x="93" y="230"/>
                    <a:pt x="97" y="235"/>
                    <a:pt x="103" y="235"/>
                  </a:cubicBezTo>
                  <a:cubicBezTo>
                    <a:pt x="114" y="235"/>
                    <a:pt x="114" y="235"/>
                    <a:pt x="114" y="235"/>
                  </a:cubicBezTo>
                  <a:cubicBezTo>
                    <a:pt x="120" y="235"/>
                    <a:pt x="125" y="230"/>
                    <a:pt x="125" y="224"/>
                  </a:cubicBezTo>
                  <a:cubicBezTo>
                    <a:pt x="125" y="218"/>
                    <a:pt x="120" y="214"/>
                    <a:pt x="114" y="214"/>
                  </a:cubicBezTo>
                  <a:close/>
                </a:path>
              </a:pathLst>
            </a:custGeom>
            <a:grpFill/>
            <a:ln>
              <a:noFill/>
            </a:ln>
            <a:extLst>
              <a:ext uri="{91240B29-F687-4f45-9708-019B960494DF}">
                <a14:hiddenLine xmlns:a14="http://schemas.microsoft.com/office/drawing/2010/main" xmlns="" xmlns:lc="http://schemas.openxmlformats.org/drawingml/2006/lockedCanva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1042873" rtl="0" eaLnBrk="1" latinLnBrk="0" hangingPunct="1">
                <a:defRPr sz="2053" kern="120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l" defTabSz="1042873" rtl="0" eaLnBrk="1" fontAlgn="auto" latinLnBrk="0" hangingPunct="1">
                <a:lnSpc>
                  <a:spcPct val="100000"/>
                </a:lnSpc>
                <a:spcBef>
                  <a:spcPts val="0"/>
                </a:spcBef>
                <a:spcAft>
                  <a:spcPts val="0"/>
                </a:spcAft>
                <a:buClrTx/>
                <a:buSzTx/>
                <a:buFontTx/>
                <a:buNone/>
                <a:tabLst/>
                <a:defRPr/>
              </a:pPr>
              <a:endParaRPr kumimoji="0" lang="en-GB" sz="2053" b="0" i="0" u="none" strike="noStrike" kern="1200" cap="none" spc="0" normalizeH="0" baseline="0" noProof="0" dirty="0">
                <a:ln>
                  <a:noFill/>
                </a:ln>
                <a:solidFill>
                  <a:prstClr val="black"/>
                </a:solidFill>
                <a:effectLst/>
                <a:uLnTx/>
                <a:uFillTx/>
                <a:latin typeface="Calibri"/>
                <a:ea typeface="+mn-ea"/>
                <a:cs typeface="+mn-cs"/>
              </a:endParaRPr>
            </a:p>
          </p:txBody>
        </p:sp>
      </p:grpSp>
      <p:sp>
        <p:nvSpPr>
          <p:cNvPr id="74" name="Freeform 47"/>
          <p:cNvSpPr>
            <a:spLocks noChangeAspect="1" noEditPoints="1"/>
          </p:cNvSpPr>
          <p:nvPr/>
        </p:nvSpPr>
        <p:spPr bwMode="auto">
          <a:xfrm>
            <a:off x="4301950" y="3986015"/>
            <a:ext cx="597043" cy="296755"/>
          </a:xfrm>
          <a:custGeom>
            <a:avLst/>
            <a:gdLst>
              <a:gd name="T0" fmla="*/ 190 w 543"/>
              <a:gd name="T1" fmla="*/ 0 h 271"/>
              <a:gd name="T2" fmla="*/ 190 w 543"/>
              <a:gd name="T3" fmla="*/ 0 h 271"/>
              <a:gd name="T4" fmla="*/ 27 w 543"/>
              <a:gd name="T5" fmla="*/ 0 h 271"/>
              <a:gd name="T6" fmla="*/ 0 w 543"/>
              <a:gd name="T7" fmla="*/ 26 h 271"/>
              <a:gd name="T8" fmla="*/ 27 w 543"/>
              <a:gd name="T9" fmla="*/ 53 h 271"/>
              <a:gd name="T10" fmla="*/ 190 w 543"/>
              <a:gd name="T11" fmla="*/ 53 h 271"/>
              <a:gd name="T12" fmla="*/ 217 w 543"/>
              <a:gd name="T13" fmla="*/ 26 h 271"/>
              <a:gd name="T14" fmla="*/ 190 w 543"/>
              <a:gd name="T15" fmla="*/ 0 h 271"/>
              <a:gd name="T16" fmla="*/ 527 w 543"/>
              <a:gd name="T17" fmla="*/ 107 h 271"/>
              <a:gd name="T18" fmla="*/ 527 w 543"/>
              <a:gd name="T19" fmla="*/ 107 h 271"/>
              <a:gd name="T20" fmla="*/ 435 w 543"/>
              <a:gd name="T21" fmla="*/ 107 h 271"/>
              <a:gd name="T22" fmla="*/ 435 w 543"/>
              <a:gd name="T23" fmla="*/ 15 h 271"/>
              <a:gd name="T24" fmla="*/ 407 w 543"/>
              <a:gd name="T25" fmla="*/ 0 h 271"/>
              <a:gd name="T26" fmla="*/ 380 w 543"/>
              <a:gd name="T27" fmla="*/ 15 h 271"/>
              <a:gd name="T28" fmla="*/ 380 w 543"/>
              <a:gd name="T29" fmla="*/ 107 h 271"/>
              <a:gd name="T30" fmla="*/ 290 w 543"/>
              <a:gd name="T31" fmla="*/ 107 h 271"/>
              <a:gd name="T32" fmla="*/ 274 w 543"/>
              <a:gd name="T33" fmla="*/ 135 h 271"/>
              <a:gd name="T34" fmla="*/ 290 w 543"/>
              <a:gd name="T35" fmla="*/ 162 h 271"/>
              <a:gd name="T36" fmla="*/ 380 w 543"/>
              <a:gd name="T37" fmla="*/ 162 h 271"/>
              <a:gd name="T38" fmla="*/ 380 w 543"/>
              <a:gd name="T39" fmla="*/ 254 h 271"/>
              <a:gd name="T40" fmla="*/ 407 w 543"/>
              <a:gd name="T41" fmla="*/ 271 h 271"/>
              <a:gd name="T42" fmla="*/ 435 w 543"/>
              <a:gd name="T43" fmla="*/ 254 h 271"/>
              <a:gd name="T44" fmla="*/ 435 w 543"/>
              <a:gd name="T45" fmla="*/ 162 h 271"/>
              <a:gd name="T46" fmla="*/ 527 w 543"/>
              <a:gd name="T47" fmla="*/ 162 h 271"/>
              <a:gd name="T48" fmla="*/ 543 w 543"/>
              <a:gd name="T49" fmla="*/ 135 h 271"/>
              <a:gd name="T50" fmla="*/ 527 w 543"/>
              <a:gd name="T51" fmla="*/ 107 h 271"/>
              <a:gd name="T52" fmla="*/ 190 w 543"/>
              <a:gd name="T53" fmla="*/ 216 h 271"/>
              <a:gd name="T54" fmla="*/ 190 w 543"/>
              <a:gd name="T55" fmla="*/ 216 h 271"/>
              <a:gd name="T56" fmla="*/ 27 w 543"/>
              <a:gd name="T57" fmla="*/ 216 h 271"/>
              <a:gd name="T58" fmla="*/ 0 w 543"/>
              <a:gd name="T59" fmla="*/ 243 h 271"/>
              <a:gd name="T60" fmla="*/ 27 w 543"/>
              <a:gd name="T61" fmla="*/ 271 h 271"/>
              <a:gd name="T62" fmla="*/ 190 w 543"/>
              <a:gd name="T63" fmla="*/ 271 h 271"/>
              <a:gd name="T64" fmla="*/ 217 w 543"/>
              <a:gd name="T65" fmla="*/ 243 h 271"/>
              <a:gd name="T66" fmla="*/ 190 w 543"/>
              <a:gd name="T67" fmla="*/ 216 h 271"/>
              <a:gd name="T68" fmla="*/ 190 w 543"/>
              <a:gd name="T69" fmla="*/ 107 h 271"/>
              <a:gd name="T70" fmla="*/ 190 w 543"/>
              <a:gd name="T71" fmla="*/ 107 h 271"/>
              <a:gd name="T72" fmla="*/ 27 w 543"/>
              <a:gd name="T73" fmla="*/ 107 h 271"/>
              <a:gd name="T74" fmla="*/ 0 w 543"/>
              <a:gd name="T75" fmla="*/ 135 h 271"/>
              <a:gd name="T76" fmla="*/ 27 w 543"/>
              <a:gd name="T77" fmla="*/ 162 h 271"/>
              <a:gd name="T78" fmla="*/ 190 w 543"/>
              <a:gd name="T79" fmla="*/ 162 h 271"/>
              <a:gd name="T80" fmla="*/ 217 w 543"/>
              <a:gd name="T81" fmla="*/ 135 h 271"/>
              <a:gd name="T82" fmla="*/ 190 w 543"/>
              <a:gd name="T83" fmla="*/ 107 h 2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43" h="271">
                <a:moveTo>
                  <a:pt x="190" y="0"/>
                </a:moveTo>
                <a:lnTo>
                  <a:pt x="190" y="0"/>
                </a:lnTo>
                <a:lnTo>
                  <a:pt x="27" y="0"/>
                </a:lnTo>
                <a:cubicBezTo>
                  <a:pt x="12" y="0"/>
                  <a:pt x="0" y="11"/>
                  <a:pt x="0" y="26"/>
                </a:cubicBezTo>
                <a:cubicBezTo>
                  <a:pt x="0" y="41"/>
                  <a:pt x="12" y="53"/>
                  <a:pt x="27" y="53"/>
                </a:cubicBezTo>
                <a:lnTo>
                  <a:pt x="190" y="53"/>
                </a:lnTo>
                <a:cubicBezTo>
                  <a:pt x="205" y="53"/>
                  <a:pt x="217" y="41"/>
                  <a:pt x="217" y="26"/>
                </a:cubicBezTo>
                <a:cubicBezTo>
                  <a:pt x="217" y="11"/>
                  <a:pt x="205" y="0"/>
                  <a:pt x="190" y="0"/>
                </a:cubicBezTo>
                <a:close/>
                <a:moveTo>
                  <a:pt x="527" y="107"/>
                </a:moveTo>
                <a:lnTo>
                  <a:pt x="527" y="107"/>
                </a:lnTo>
                <a:lnTo>
                  <a:pt x="435" y="107"/>
                </a:lnTo>
                <a:lnTo>
                  <a:pt x="435" y="15"/>
                </a:lnTo>
                <a:cubicBezTo>
                  <a:pt x="435" y="1"/>
                  <a:pt x="422" y="0"/>
                  <a:pt x="407" y="0"/>
                </a:cubicBezTo>
                <a:cubicBezTo>
                  <a:pt x="392" y="0"/>
                  <a:pt x="380" y="1"/>
                  <a:pt x="380" y="15"/>
                </a:cubicBezTo>
                <a:lnTo>
                  <a:pt x="380" y="107"/>
                </a:lnTo>
                <a:lnTo>
                  <a:pt x="290" y="107"/>
                </a:lnTo>
                <a:cubicBezTo>
                  <a:pt x="275" y="107"/>
                  <a:pt x="274" y="120"/>
                  <a:pt x="274" y="135"/>
                </a:cubicBezTo>
                <a:cubicBezTo>
                  <a:pt x="274" y="150"/>
                  <a:pt x="275" y="162"/>
                  <a:pt x="290" y="162"/>
                </a:cubicBezTo>
                <a:lnTo>
                  <a:pt x="380" y="162"/>
                </a:lnTo>
                <a:lnTo>
                  <a:pt x="380" y="254"/>
                </a:lnTo>
                <a:cubicBezTo>
                  <a:pt x="380" y="269"/>
                  <a:pt x="392" y="271"/>
                  <a:pt x="407" y="271"/>
                </a:cubicBezTo>
                <a:cubicBezTo>
                  <a:pt x="422" y="271"/>
                  <a:pt x="435" y="269"/>
                  <a:pt x="435" y="254"/>
                </a:cubicBezTo>
                <a:lnTo>
                  <a:pt x="435" y="162"/>
                </a:lnTo>
                <a:lnTo>
                  <a:pt x="527" y="162"/>
                </a:lnTo>
                <a:cubicBezTo>
                  <a:pt x="542" y="162"/>
                  <a:pt x="543" y="150"/>
                  <a:pt x="543" y="135"/>
                </a:cubicBezTo>
                <a:cubicBezTo>
                  <a:pt x="543" y="120"/>
                  <a:pt x="542" y="107"/>
                  <a:pt x="527" y="107"/>
                </a:cubicBezTo>
                <a:close/>
                <a:moveTo>
                  <a:pt x="190" y="216"/>
                </a:moveTo>
                <a:lnTo>
                  <a:pt x="190" y="216"/>
                </a:lnTo>
                <a:lnTo>
                  <a:pt x="27" y="216"/>
                </a:lnTo>
                <a:cubicBezTo>
                  <a:pt x="12" y="216"/>
                  <a:pt x="0" y="228"/>
                  <a:pt x="0" y="243"/>
                </a:cubicBezTo>
                <a:cubicBezTo>
                  <a:pt x="0" y="258"/>
                  <a:pt x="12" y="271"/>
                  <a:pt x="27" y="271"/>
                </a:cubicBezTo>
                <a:lnTo>
                  <a:pt x="190" y="271"/>
                </a:lnTo>
                <a:cubicBezTo>
                  <a:pt x="205" y="271"/>
                  <a:pt x="217" y="258"/>
                  <a:pt x="217" y="243"/>
                </a:cubicBezTo>
                <a:cubicBezTo>
                  <a:pt x="217" y="228"/>
                  <a:pt x="205" y="216"/>
                  <a:pt x="190" y="216"/>
                </a:cubicBezTo>
                <a:close/>
                <a:moveTo>
                  <a:pt x="190" y="107"/>
                </a:moveTo>
                <a:lnTo>
                  <a:pt x="190" y="107"/>
                </a:lnTo>
                <a:lnTo>
                  <a:pt x="27" y="107"/>
                </a:lnTo>
                <a:cubicBezTo>
                  <a:pt x="12" y="107"/>
                  <a:pt x="0" y="120"/>
                  <a:pt x="0" y="135"/>
                </a:cubicBezTo>
                <a:cubicBezTo>
                  <a:pt x="0" y="150"/>
                  <a:pt x="12" y="162"/>
                  <a:pt x="27" y="162"/>
                </a:cubicBezTo>
                <a:lnTo>
                  <a:pt x="190" y="162"/>
                </a:lnTo>
                <a:cubicBezTo>
                  <a:pt x="205" y="162"/>
                  <a:pt x="217" y="150"/>
                  <a:pt x="217" y="135"/>
                </a:cubicBezTo>
                <a:cubicBezTo>
                  <a:pt x="217" y="120"/>
                  <a:pt x="205" y="107"/>
                  <a:pt x="190" y="107"/>
                </a:cubicBez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1042873" rtl="0" eaLnBrk="1" latinLnBrk="0" hangingPunct="1">
              <a:defRPr sz="2053" kern="120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l" defTabSz="1042873" rtl="0" eaLnBrk="1" fontAlgn="auto" latinLnBrk="0" hangingPunct="1">
              <a:lnSpc>
                <a:spcPct val="100000"/>
              </a:lnSpc>
              <a:spcBef>
                <a:spcPts val="0"/>
              </a:spcBef>
              <a:spcAft>
                <a:spcPts val="0"/>
              </a:spcAft>
              <a:buClrTx/>
              <a:buSzTx/>
              <a:buFontTx/>
              <a:buNone/>
              <a:tabLst/>
              <a:defRPr/>
            </a:pPr>
            <a:endParaRPr kumimoji="0" lang="en-US" sz="2053" b="0" i="0" u="none" strike="noStrike" kern="1200" cap="none" spc="0" normalizeH="0" baseline="0" noProof="0" dirty="0">
              <a:ln>
                <a:noFill/>
              </a:ln>
              <a:solidFill>
                <a:prstClr val="black"/>
              </a:solidFill>
              <a:effectLst/>
              <a:uLnTx/>
              <a:uFillTx/>
              <a:latin typeface="Calibri"/>
              <a:ea typeface="+mn-ea"/>
              <a:cs typeface="+mn-cs"/>
            </a:endParaRPr>
          </a:p>
        </p:txBody>
      </p:sp>
      <p:sp>
        <p:nvSpPr>
          <p:cNvPr id="75" name="Freeform 382"/>
          <p:cNvSpPr>
            <a:spLocks noEditPoints="1"/>
          </p:cNvSpPr>
          <p:nvPr/>
        </p:nvSpPr>
        <p:spPr bwMode="auto">
          <a:xfrm>
            <a:off x="859154" y="3433983"/>
            <a:ext cx="948059" cy="948060"/>
          </a:xfrm>
          <a:custGeom>
            <a:avLst/>
            <a:gdLst>
              <a:gd name="T0" fmla="*/ 256 w 512"/>
              <a:gd name="T1" fmla="*/ 21 h 512"/>
              <a:gd name="T2" fmla="*/ 490 w 512"/>
              <a:gd name="T3" fmla="*/ 256 h 512"/>
              <a:gd name="T4" fmla="*/ 256 w 512"/>
              <a:gd name="T5" fmla="*/ 490 h 512"/>
              <a:gd name="T6" fmla="*/ 21 w 512"/>
              <a:gd name="T7" fmla="*/ 256 h 512"/>
              <a:gd name="T8" fmla="*/ 256 w 512"/>
              <a:gd name="T9" fmla="*/ 21 h 512"/>
              <a:gd name="T10" fmla="*/ 256 w 512"/>
              <a:gd name="T11" fmla="*/ 0 h 512"/>
              <a:gd name="T12" fmla="*/ 0 w 512"/>
              <a:gd name="T13" fmla="*/ 256 h 512"/>
              <a:gd name="T14" fmla="*/ 256 w 512"/>
              <a:gd name="T15" fmla="*/ 512 h 512"/>
              <a:gd name="T16" fmla="*/ 512 w 512"/>
              <a:gd name="T17" fmla="*/ 256 h 512"/>
              <a:gd name="T18" fmla="*/ 256 w 512"/>
              <a:gd name="T19" fmla="*/ 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2" h="512">
                <a:moveTo>
                  <a:pt x="256" y="21"/>
                </a:moveTo>
                <a:cubicBezTo>
                  <a:pt x="385" y="21"/>
                  <a:pt x="490" y="126"/>
                  <a:pt x="490" y="256"/>
                </a:cubicBezTo>
                <a:cubicBezTo>
                  <a:pt x="490" y="385"/>
                  <a:pt x="385" y="490"/>
                  <a:pt x="256" y="490"/>
                </a:cubicBezTo>
                <a:cubicBezTo>
                  <a:pt x="126" y="490"/>
                  <a:pt x="21" y="385"/>
                  <a:pt x="21" y="256"/>
                </a:cubicBezTo>
                <a:cubicBezTo>
                  <a:pt x="21" y="126"/>
                  <a:pt x="126" y="21"/>
                  <a:pt x="256" y="21"/>
                </a:cubicBezTo>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path>
            </a:pathLst>
          </a:custGeom>
          <a:solidFill>
            <a:schemeClr val="bg1"/>
          </a:solidFill>
          <a:ln>
            <a:noFill/>
          </a:ln>
          <a:extLst>
            <a:ext uri="{91240B29-F687-4f45-9708-019B960494DF}">
              <a14:hiddenLine xmlns:a14="http://schemas.microsoft.com/office/drawing/2010/main" xmlns="" xmlns:lc="http://schemas.openxmlformats.org/drawingml/2006/lockedCanva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1042873" rtl="0" eaLnBrk="1" latinLnBrk="0" hangingPunct="1">
              <a:defRPr sz="2053" kern="120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algn="l" defTabSz="1042873" rtl="0" eaLnBrk="1" fontAlgn="auto" latinLnBrk="0" hangingPunct="1">
              <a:lnSpc>
                <a:spcPct val="100000"/>
              </a:lnSpc>
              <a:spcBef>
                <a:spcPts val="0"/>
              </a:spcBef>
              <a:spcAft>
                <a:spcPts val="0"/>
              </a:spcAft>
              <a:buClrTx/>
              <a:buSzTx/>
              <a:buFontTx/>
              <a:buNone/>
              <a:tabLst/>
              <a:defRPr/>
            </a:pPr>
            <a:endParaRPr kumimoji="0" lang="en-GB" sz="2053" b="0" i="0" u="none" strike="noStrike" kern="1200" cap="none" spc="0" normalizeH="0" baseline="0" noProof="0" dirty="0">
              <a:ln>
                <a:noFill/>
              </a:ln>
              <a:solidFill>
                <a:prstClr val="black"/>
              </a:solidFill>
              <a:effectLst/>
              <a:uLnTx/>
              <a:uFillTx/>
              <a:latin typeface="Calibri"/>
              <a:ea typeface="+mn-ea"/>
              <a:cs typeface="+mn-cs"/>
            </a:endParaRPr>
          </a:p>
        </p:txBody>
      </p:sp>
      <p:sp>
        <p:nvSpPr>
          <p:cNvPr id="78" name="Rectangle 77"/>
          <p:cNvSpPr/>
          <p:nvPr/>
        </p:nvSpPr>
        <p:spPr>
          <a:xfrm>
            <a:off x="2596569" y="4857668"/>
            <a:ext cx="8521426" cy="443198"/>
          </a:xfrm>
          <a:prstGeom prst="rect">
            <a:avLst/>
          </a:prstGeom>
        </p:spPr>
        <p:txBody>
          <a:bodyPr wrap="square" lIns="0" tIns="0" rIns="0" bIns="0">
            <a:spAutoFit/>
          </a:bodyPr>
          <a:lstStyle>
            <a:defPPr>
              <a:defRPr lang="en-US"/>
            </a:defPPr>
            <a:lvl1pPr marL="0" algn="l" defTabSz="1042873" rtl="0" eaLnBrk="1" latinLnBrk="0" hangingPunct="1">
              <a:defRPr sz="2053" kern="120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a:lstStyle>
          <a:p>
            <a:pPr marL="0" marR="0" lvl="0" indent="0" defTabSz="1042873" rtl="0" eaLnBrk="1" fontAlgn="auto" latinLnBrk="0" hangingPunct="1">
              <a:lnSpc>
                <a:spcPct val="9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2060"/>
                </a:solidFill>
                <a:effectLst/>
                <a:uLnTx/>
                <a:uFillTx/>
                <a:latin typeface="Candara" pitchFamily="34" charset="0"/>
                <a:ea typeface="+mn-ea"/>
                <a:cs typeface="Times New Roman" pitchFamily="18" charset="0"/>
              </a:rPr>
              <a:t>ECGC cover in DF &amp; </a:t>
            </a:r>
            <a:r>
              <a:rPr kumimoji="0" lang="en-US" sz="3200" b="1" i="0" u="none" strike="noStrike" kern="1200" cap="none" spc="0" normalizeH="0" baseline="0" noProof="0" dirty="0">
                <a:ln>
                  <a:noFill/>
                </a:ln>
                <a:solidFill>
                  <a:srgbClr val="C00000"/>
                </a:solidFill>
                <a:effectLst/>
                <a:uLnTx/>
                <a:uFillTx/>
                <a:latin typeface="Candara" pitchFamily="34" charset="0"/>
                <a:ea typeface="+mn-ea"/>
                <a:cs typeface="Times New Roman" pitchFamily="18" charset="0"/>
              </a:rPr>
              <a:t>Loss assets</a:t>
            </a:r>
          </a:p>
        </p:txBody>
      </p:sp>
      <p:sp>
        <p:nvSpPr>
          <p:cNvPr id="96" name="Freeform 557"/>
          <p:cNvSpPr>
            <a:spLocks/>
          </p:cNvSpPr>
          <p:nvPr/>
        </p:nvSpPr>
        <p:spPr bwMode="auto">
          <a:xfrm>
            <a:off x="5994505" y="5155791"/>
            <a:ext cx="222539" cy="36654"/>
          </a:xfrm>
          <a:custGeom>
            <a:avLst/>
            <a:gdLst>
              <a:gd name="T0" fmla="*/ 10 w 128"/>
              <a:gd name="T1" fmla="*/ 21 h 21"/>
              <a:gd name="T2" fmla="*/ 117 w 128"/>
              <a:gd name="T3" fmla="*/ 21 h 21"/>
              <a:gd name="T4" fmla="*/ 128 w 128"/>
              <a:gd name="T5" fmla="*/ 11 h 21"/>
              <a:gd name="T6" fmla="*/ 117 w 128"/>
              <a:gd name="T7" fmla="*/ 0 h 21"/>
              <a:gd name="T8" fmla="*/ 10 w 128"/>
              <a:gd name="T9" fmla="*/ 0 h 21"/>
              <a:gd name="T10" fmla="*/ 0 w 128"/>
              <a:gd name="T11" fmla="*/ 11 h 21"/>
              <a:gd name="T12" fmla="*/ 10 w 128"/>
              <a:gd name="T13" fmla="*/ 21 h 21"/>
            </a:gdLst>
            <a:ahLst/>
            <a:cxnLst>
              <a:cxn ang="0">
                <a:pos x="T0" y="T1"/>
              </a:cxn>
              <a:cxn ang="0">
                <a:pos x="T2" y="T3"/>
              </a:cxn>
              <a:cxn ang="0">
                <a:pos x="T4" y="T5"/>
              </a:cxn>
              <a:cxn ang="0">
                <a:pos x="T6" y="T7"/>
              </a:cxn>
              <a:cxn ang="0">
                <a:pos x="T8" y="T9"/>
              </a:cxn>
              <a:cxn ang="0">
                <a:pos x="T10" y="T11"/>
              </a:cxn>
              <a:cxn ang="0">
                <a:pos x="T12" y="T13"/>
              </a:cxn>
            </a:cxnLst>
            <a:rect l="0" t="0" r="r" b="b"/>
            <a:pathLst>
              <a:path w="128" h="21">
                <a:moveTo>
                  <a:pt x="10" y="21"/>
                </a:moveTo>
                <a:cubicBezTo>
                  <a:pt x="117" y="21"/>
                  <a:pt x="117" y="21"/>
                  <a:pt x="117" y="21"/>
                </a:cubicBezTo>
                <a:cubicBezTo>
                  <a:pt x="123" y="21"/>
                  <a:pt x="128" y="17"/>
                  <a:pt x="128" y="11"/>
                </a:cubicBezTo>
                <a:cubicBezTo>
                  <a:pt x="128" y="5"/>
                  <a:pt x="123" y="0"/>
                  <a:pt x="117" y="0"/>
                </a:cubicBezTo>
                <a:cubicBezTo>
                  <a:pt x="10" y="0"/>
                  <a:pt x="10" y="0"/>
                  <a:pt x="10" y="0"/>
                </a:cubicBezTo>
                <a:cubicBezTo>
                  <a:pt x="4" y="0"/>
                  <a:pt x="0" y="5"/>
                  <a:pt x="0" y="11"/>
                </a:cubicBezTo>
                <a:cubicBezTo>
                  <a:pt x="0" y="17"/>
                  <a:pt x="4" y="21"/>
                  <a:pt x="10" y="21"/>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99" name="Freeform 560"/>
          <p:cNvSpPr>
            <a:spLocks/>
          </p:cNvSpPr>
          <p:nvPr/>
        </p:nvSpPr>
        <p:spPr bwMode="auto">
          <a:xfrm>
            <a:off x="5650027" y="5079267"/>
            <a:ext cx="374390" cy="363918"/>
          </a:xfrm>
          <a:custGeom>
            <a:avLst/>
            <a:gdLst>
              <a:gd name="T0" fmla="*/ 209 w 216"/>
              <a:gd name="T1" fmla="*/ 187 h 209"/>
              <a:gd name="T2" fmla="*/ 173 w 216"/>
              <a:gd name="T3" fmla="*/ 179 h 209"/>
              <a:gd name="T4" fmla="*/ 156 w 216"/>
              <a:gd name="T5" fmla="*/ 176 h 209"/>
              <a:gd name="T6" fmla="*/ 145 w 216"/>
              <a:gd name="T7" fmla="*/ 147 h 209"/>
              <a:gd name="T8" fmla="*/ 167 w 216"/>
              <a:gd name="T9" fmla="*/ 96 h 209"/>
              <a:gd name="T10" fmla="*/ 157 w 216"/>
              <a:gd name="T11" fmla="*/ 22 h 209"/>
              <a:gd name="T12" fmla="*/ 109 w 216"/>
              <a:gd name="T13" fmla="*/ 0 h 209"/>
              <a:gd name="T14" fmla="*/ 59 w 216"/>
              <a:gd name="T15" fmla="*/ 22 h 209"/>
              <a:gd name="T16" fmla="*/ 50 w 216"/>
              <a:gd name="T17" fmla="*/ 96 h 209"/>
              <a:gd name="T18" fmla="*/ 72 w 216"/>
              <a:gd name="T19" fmla="*/ 147 h 209"/>
              <a:gd name="T20" fmla="*/ 61 w 216"/>
              <a:gd name="T21" fmla="*/ 176 h 209"/>
              <a:gd name="T22" fmla="*/ 43 w 216"/>
              <a:gd name="T23" fmla="*/ 179 h 209"/>
              <a:gd name="T24" fmla="*/ 7 w 216"/>
              <a:gd name="T25" fmla="*/ 187 h 209"/>
              <a:gd name="T26" fmla="*/ 3 w 216"/>
              <a:gd name="T27" fmla="*/ 202 h 209"/>
              <a:gd name="T28" fmla="*/ 17 w 216"/>
              <a:gd name="T29" fmla="*/ 206 h 209"/>
              <a:gd name="T30" fmla="*/ 45 w 216"/>
              <a:gd name="T31" fmla="*/ 201 h 209"/>
              <a:gd name="T32" fmla="*/ 70 w 216"/>
              <a:gd name="T33" fmla="*/ 196 h 209"/>
              <a:gd name="T34" fmla="*/ 91 w 216"/>
              <a:gd name="T35" fmla="*/ 163 h 209"/>
              <a:gd name="T36" fmla="*/ 90 w 216"/>
              <a:gd name="T37" fmla="*/ 135 h 209"/>
              <a:gd name="T38" fmla="*/ 71 w 216"/>
              <a:gd name="T39" fmla="*/ 91 h 209"/>
              <a:gd name="T40" fmla="*/ 76 w 216"/>
              <a:gd name="T41" fmla="*/ 36 h 209"/>
              <a:gd name="T42" fmla="*/ 109 w 216"/>
              <a:gd name="T43" fmla="*/ 22 h 209"/>
              <a:gd name="T44" fmla="*/ 141 w 216"/>
              <a:gd name="T45" fmla="*/ 36 h 209"/>
              <a:gd name="T46" fmla="*/ 146 w 216"/>
              <a:gd name="T47" fmla="*/ 91 h 209"/>
              <a:gd name="T48" fmla="*/ 127 w 216"/>
              <a:gd name="T49" fmla="*/ 135 h 209"/>
              <a:gd name="T50" fmla="*/ 125 w 216"/>
              <a:gd name="T51" fmla="*/ 163 h 209"/>
              <a:gd name="T52" fmla="*/ 146 w 216"/>
              <a:gd name="T53" fmla="*/ 196 h 209"/>
              <a:gd name="T54" fmla="*/ 171 w 216"/>
              <a:gd name="T55" fmla="*/ 201 h 209"/>
              <a:gd name="T56" fmla="*/ 199 w 216"/>
              <a:gd name="T57" fmla="*/ 206 h 209"/>
              <a:gd name="T58" fmla="*/ 204 w 216"/>
              <a:gd name="T59" fmla="*/ 207 h 209"/>
              <a:gd name="T60" fmla="*/ 214 w 216"/>
              <a:gd name="T61" fmla="*/ 202 h 209"/>
              <a:gd name="T62" fmla="*/ 209 w 216"/>
              <a:gd name="T63" fmla="*/ 187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16" h="209">
                <a:moveTo>
                  <a:pt x="209" y="187"/>
                </a:moveTo>
                <a:cubicBezTo>
                  <a:pt x="199" y="182"/>
                  <a:pt x="185" y="180"/>
                  <a:pt x="173" y="179"/>
                </a:cubicBezTo>
                <a:cubicBezTo>
                  <a:pt x="166" y="179"/>
                  <a:pt x="158" y="178"/>
                  <a:pt x="156" y="176"/>
                </a:cubicBezTo>
                <a:cubicBezTo>
                  <a:pt x="149" y="173"/>
                  <a:pt x="143" y="153"/>
                  <a:pt x="145" y="147"/>
                </a:cubicBezTo>
                <a:cubicBezTo>
                  <a:pt x="153" y="134"/>
                  <a:pt x="162" y="114"/>
                  <a:pt x="167" y="96"/>
                </a:cubicBezTo>
                <a:cubicBezTo>
                  <a:pt x="174" y="64"/>
                  <a:pt x="171" y="39"/>
                  <a:pt x="157" y="22"/>
                </a:cubicBezTo>
                <a:cubicBezTo>
                  <a:pt x="139" y="0"/>
                  <a:pt x="109" y="0"/>
                  <a:pt x="109" y="0"/>
                </a:cubicBezTo>
                <a:cubicBezTo>
                  <a:pt x="107" y="0"/>
                  <a:pt x="78" y="0"/>
                  <a:pt x="59" y="22"/>
                </a:cubicBezTo>
                <a:cubicBezTo>
                  <a:pt x="45" y="39"/>
                  <a:pt x="42" y="64"/>
                  <a:pt x="50" y="96"/>
                </a:cubicBezTo>
                <a:cubicBezTo>
                  <a:pt x="54" y="114"/>
                  <a:pt x="63" y="134"/>
                  <a:pt x="72" y="147"/>
                </a:cubicBezTo>
                <a:cubicBezTo>
                  <a:pt x="73" y="153"/>
                  <a:pt x="67" y="173"/>
                  <a:pt x="61" y="176"/>
                </a:cubicBezTo>
                <a:cubicBezTo>
                  <a:pt x="58" y="178"/>
                  <a:pt x="50" y="179"/>
                  <a:pt x="43" y="179"/>
                </a:cubicBezTo>
                <a:cubicBezTo>
                  <a:pt x="31" y="180"/>
                  <a:pt x="18" y="182"/>
                  <a:pt x="7" y="187"/>
                </a:cubicBezTo>
                <a:cubicBezTo>
                  <a:pt x="2" y="190"/>
                  <a:pt x="0" y="196"/>
                  <a:pt x="3" y="202"/>
                </a:cubicBezTo>
                <a:cubicBezTo>
                  <a:pt x="6" y="207"/>
                  <a:pt x="12" y="209"/>
                  <a:pt x="17" y="206"/>
                </a:cubicBezTo>
                <a:cubicBezTo>
                  <a:pt x="24" y="202"/>
                  <a:pt x="35" y="201"/>
                  <a:pt x="45" y="201"/>
                </a:cubicBezTo>
                <a:cubicBezTo>
                  <a:pt x="55" y="200"/>
                  <a:pt x="64" y="199"/>
                  <a:pt x="70" y="196"/>
                </a:cubicBezTo>
                <a:cubicBezTo>
                  <a:pt x="84" y="189"/>
                  <a:pt x="90" y="169"/>
                  <a:pt x="91" y="163"/>
                </a:cubicBezTo>
                <a:cubicBezTo>
                  <a:pt x="93" y="154"/>
                  <a:pt x="95" y="142"/>
                  <a:pt x="90" y="135"/>
                </a:cubicBezTo>
                <a:cubicBezTo>
                  <a:pt x="82" y="125"/>
                  <a:pt x="74" y="106"/>
                  <a:pt x="71" y="91"/>
                </a:cubicBezTo>
                <a:cubicBezTo>
                  <a:pt x="65" y="66"/>
                  <a:pt x="66" y="47"/>
                  <a:pt x="76" y="36"/>
                </a:cubicBezTo>
                <a:cubicBezTo>
                  <a:pt x="87" y="21"/>
                  <a:pt x="108" y="21"/>
                  <a:pt x="109" y="22"/>
                </a:cubicBezTo>
                <a:cubicBezTo>
                  <a:pt x="109" y="21"/>
                  <a:pt x="129" y="21"/>
                  <a:pt x="141" y="36"/>
                </a:cubicBezTo>
                <a:cubicBezTo>
                  <a:pt x="150" y="47"/>
                  <a:pt x="152" y="66"/>
                  <a:pt x="146" y="91"/>
                </a:cubicBezTo>
                <a:cubicBezTo>
                  <a:pt x="142" y="106"/>
                  <a:pt x="134" y="125"/>
                  <a:pt x="127" y="135"/>
                </a:cubicBezTo>
                <a:cubicBezTo>
                  <a:pt x="122" y="142"/>
                  <a:pt x="123" y="154"/>
                  <a:pt x="125" y="163"/>
                </a:cubicBezTo>
                <a:cubicBezTo>
                  <a:pt x="127" y="169"/>
                  <a:pt x="133" y="189"/>
                  <a:pt x="146" y="196"/>
                </a:cubicBezTo>
                <a:cubicBezTo>
                  <a:pt x="153" y="199"/>
                  <a:pt x="161" y="200"/>
                  <a:pt x="171" y="201"/>
                </a:cubicBezTo>
                <a:cubicBezTo>
                  <a:pt x="181" y="201"/>
                  <a:pt x="192" y="202"/>
                  <a:pt x="199" y="206"/>
                </a:cubicBezTo>
                <a:cubicBezTo>
                  <a:pt x="201" y="207"/>
                  <a:pt x="202" y="207"/>
                  <a:pt x="204" y="207"/>
                </a:cubicBezTo>
                <a:cubicBezTo>
                  <a:pt x="208" y="207"/>
                  <a:pt x="212" y="205"/>
                  <a:pt x="214" y="202"/>
                </a:cubicBezTo>
                <a:cubicBezTo>
                  <a:pt x="216" y="196"/>
                  <a:pt x="214" y="190"/>
                  <a:pt x="209" y="187"/>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sp>
        <p:nvSpPr>
          <p:cNvPr id="100" name="Freeform 557"/>
          <p:cNvSpPr>
            <a:spLocks/>
          </p:cNvSpPr>
          <p:nvPr/>
        </p:nvSpPr>
        <p:spPr bwMode="auto">
          <a:xfrm rot="16200000">
            <a:off x="5997897" y="5155791"/>
            <a:ext cx="222539" cy="36654"/>
          </a:xfrm>
          <a:custGeom>
            <a:avLst/>
            <a:gdLst>
              <a:gd name="T0" fmla="*/ 10 w 128"/>
              <a:gd name="T1" fmla="*/ 21 h 21"/>
              <a:gd name="T2" fmla="*/ 117 w 128"/>
              <a:gd name="T3" fmla="*/ 21 h 21"/>
              <a:gd name="T4" fmla="*/ 128 w 128"/>
              <a:gd name="T5" fmla="*/ 11 h 21"/>
              <a:gd name="T6" fmla="*/ 117 w 128"/>
              <a:gd name="T7" fmla="*/ 0 h 21"/>
              <a:gd name="T8" fmla="*/ 10 w 128"/>
              <a:gd name="T9" fmla="*/ 0 h 21"/>
              <a:gd name="T10" fmla="*/ 0 w 128"/>
              <a:gd name="T11" fmla="*/ 11 h 21"/>
              <a:gd name="T12" fmla="*/ 10 w 128"/>
              <a:gd name="T13" fmla="*/ 21 h 21"/>
            </a:gdLst>
            <a:ahLst/>
            <a:cxnLst>
              <a:cxn ang="0">
                <a:pos x="T0" y="T1"/>
              </a:cxn>
              <a:cxn ang="0">
                <a:pos x="T2" y="T3"/>
              </a:cxn>
              <a:cxn ang="0">
                <a:pos x="T4" y="T5"/>
              </a:cxn>
              <a:cxn ang="0">
                <a:pos x="T6" y="T7"/>
              </a:cxn>
              <a:cxn ang="0">
                <a:pos x="T8" y="T9"/>
              </a:cxn>
              <a:cxn ang="0">
                <a:pos x="T10" y="T11"/>
              </a:cxn>
              <a:cxn ang="0">
                <a:pos x="T12" y="T13"/>
              </a:cxn>
            </a:cxnLst>
            <a:rect l="0" t="0" r="r" b="b"/>
            <a:pathLst>
              <a:path w="128" h="21">
                <a:moveTo>
                  <a:pt x="10" y="21"/>
                </a:moveTo>
                <a:cubicBezTo>
                  <a:pt x="117" y="21"/>
                  <a:pt x="117" y="21"/>
                  <a:pt x="117" y="21"/>
                </a:cubicBezTo>
                <a:cubicBezTo>
                  <a:pt x="123" y="21"/>
                  <a:pt x="128" y="17"/>
                  <a:pt x="128" y="11"/>
                </a:cubicBezTo>
                <a:cubicBezTo>
                  <a:pt x="128" y="5"/>
                  <a:pt x="123" y="0"/>
                  <a:pt x="117" y="0"/>
                </a:cubicBezTo>
                <a:cubicBezTo>
                  <a:pt x="10" y="0"/>
                  <a:pt x="10" y="0"/>
                  <a:pt x="10" y="0"/>
                </a:cubicBezTo>
                <a:cubicBezTo>
                  <a:pt x="4" y="0"/>
                  <a:pt x="0" y="5"/>
                  <a:pt x="0" y="11"/>
                </a:cubicBezTo>
                <a:cubicBezTo>
                  <a:pt x="0" y="17"/>
                  <a:pt x="4" y="21"/>
                  <a:pt x="10" y="21"/>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a:ea typeface="+mn-ea"/>
              <a:cs typeface="+mn-cs"/>
            </a:endParaRPr>
          </a:p>
        </p:txBody>
      </p:sp>
      <p:grpSp>
        <p:nvGrpSpPr>
          <p:cNvPr id="5" name="Group 380"/>
          <p:cNvGrpSpPr>
            <a:grpSpLocks noChangeAspect="1"/>
          </p:cNvGrpSpPr>
          <p:nvPr/>
        </p:nvGrpSpPr>
        <p:grpSpPr bwMode="auto">
          <a:xfrm>
            <a:off x="910390" y="4614041"/>
            <a:ext cx="912011" cy="912011"/>
            <a:chOff x="7362" y="1207"/>
            <a:chExt cx="340" cy="340"/>
          </a:xfrm>
          <a:solidFill>
            <a:schemeClr val="bg1"/>
          </a:solidFill>
        </p:grpSpPr>
        <p:sp>
          <p:nvSpPr>
            <p:cNvPr id="114" name="Freeform 381"/>
            <p:cNvSpPr>
              <a:spLocks noEditPoints="1"/>
            </p:cNvSpPr>
            <p:nvPr/>
          </p:nvSpPr>
          <p:spPr bwMode="auto">
            <a:xfrm>
              <a:off x="7482" y="1271"/>
              <a:ext cx="99" cy="219"/>
            </a:xfrm>
            <a:custGeom>
              <a:avLst/>
              <a:gdLst>
                <a:gd name="T0" fmla="*/ 149 w 149"/>
                <a:gd name="T1" fmla="*/ 224 h 330"/>
                <a:gd name="T2" fmla="*/ 85 w 149"/>
                <a:gd name="T3" fmla="*/ 150 h 330"/>
                <a:gd name="T4" fmla="*/ 85 w 149"/>
                <a:gd name="T5" fmla="*/ 44 h 330"/>
                <a:gd name="T6" fmla="*/ 121 w 149"/>
                <a:gd name="T7" fmla="*/ 69 h 330"/>
                <a:gd name="T8" fmla="*/ 135 w 149"/>
                <a:gd name="T9" fmla="*/ 73 h 330"/>
                <a:gd name="T10" fmla="*/ 139 w 149"/>
                <a:gd name="T11" fmla="*/ 58 h 330"/>
                <a:gd name="T12" fmla="*/ 85 w 149"/>
                <a:gd name="T13" fmla="*/ 22 h 330"/>
                <a:gd name="T14" fmla="*/ 85 w 149"/>
                <a:gd name="T15" fmla="*/ 10 h 330"/>
                <a:gd name="T16" fmla="*/ 75 w 149"/>
                <a:gd name="T17" fmla="*/ 0 h 330"/>
                <a:gd name="T18" fmla="*/ 64 w 149"/>
                <a:gd name="T19" fmla="*/ 10 h 330"/>
                <a:gd name="T20" fmla="*/ 64 w 149"/>
                <a:gd name="T21" fmla="*/ 22 h 330"/>
                <a:gd name="T22" fmla="*/ 0 w 149"/>
                <a:gd name="T23" fmla="*/ 96 h 330"/>
                <a:gd name="T24" fmla="*/ 64 w 149"/>
                <a:gd name="T25" fmla="*/ 169 h 330"/>
                <a:gd name="T26" fmla="*/ 64 w 149"/>
                <a:gd name="T27" fmla="*/ 276 h 330"/>
                <a:gd name="T28" fmla="*/ 24 w 149"/>
                <a:gd name="T29" fmla="*/ 241 h 330"/>
                <a:gd name="T30" fmla="*/ 11 w 149"/>
                <a:gd name="T31" fmla="*/ 235 h 330"/>
                <a:gd name="T32" fmla="*/ 4 w 149"/>
                <a:gd name="T33" fmla="*/ 249 h 330"/>
                <a:gd name="T34" fmla="*/ 64 w 149"/>
                <a:gd name="T35" fmla="*/ 297 h 330"/>
                <a:gd name="T36" fmla="*/ 64 w 149"/>
                <a:gd name="T37" fmla="*/ 320 h 330"/>
                <a:gd name="T38" fmla="*/ 75 w 149"/>
                <a:gd name="T39" fmla="*/ 330 h 330"/>
                <a:gd name="T40" fmla="*/ 85 w 149"/>
                <a:gd name="T41" fmla="*/ 320 h 330"/>
                <a:gd name="T42" fmla="*/ 85 w 149"/>
                <a:gd name="T43" fmla="*/ 297 h 330"/>
                <a:gd name="T44" fmla="*/ 149 w 149"/>
                <a:gd name="T45" fmla="*/ 224 h 330"/>
                <a:gd name="T46" fmla="*/ 21 w 149"/>
                <a:gd name="T47" fmla="*/ 96 h 330"/>
                <a:gd name="T48" fmla="*/ 64 w 149"/>
                <a:gd name="T49" fmla="*/ 43 h 330"/>
                <a:gd name="T50" fmla="*/ 64 w 149"/>
                <a:gd name="T51" fmla="*/ 148 h 330"/>
                <a:gd name="T52" fmla="*/ 21 w 149"/>
                <a:gd name="T53" fmla="*/ 96 h 330"/>
                <a:gd name="T54" fmla="*/ 85 w 149"/>
                <a:gd name="T55" fmla="*/ 276 h 330"/>
                <a:gd name="T56" fmla="*/ 85 w 149"/>
                <a:gd name="T57" fmla="*/ 171 h 330"/>
                <a:gd name="T58" fmla="*/ 128 w 149"/>
                <a:gd name="T59" fmla="*/ 224 h 330"/>
                <a:gd name="T60" fmla="*/ 85 w 149"/>
                <a:gd name="T61" fmla="*/ 276 h 3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49" h="330">
                  <a:moveTo>
                    <a:pt x="149" y="224"/>
                  </a:moveTo>
                  <a:cubicBezTo>
                    <a:pt x="149" y="186"/>
                    <a:pt x="121" y="155"/>
                    <a:pt x="85" y="150"/>
                  </a:cubicBezTo>
                  <a:cubicBezTo>
                    <a:pt x="85" y="44"/>
                    <a:pt x="85" y="44"/>
                    <a:pt x="85" y="44"/>
                  </a:cubicBezTo>
                  <a:cubicBezTo>
                    <a:pt x="100" y="47"/>
                    <a:pt x="113" y="56"/>
                    <a:pt x="121" y="69"/>
                  </a:cubicBezTo>
                  <a:cubicBezTo>
                    <a:pt x="124" y="74"/>
                    <a:pt x="130" y="76"/>
                    <a:pt x="135" y="73"/>
                  </a:cubicBezTo>
                  <a:cubicBezTo>
                    <a:pt x="141" y="70"/>
                    <a:pt x="142" y="63"/>
                    <a:pt x="139" y="58"/>
                  </a:cubicBezTo>
                  <a:cubicBezTo>
                    <a:pt x="128" y="38"/>
                    <a:pt x="108" y="25"/>
                    <a:pt x="85" y="22"/>
                  </a:cubicBezTo>
                  <a:cubicBezTo>
                    <a:pt x="85" y="10"/>
                    <a:pt x="85" y="10"/>
                    <a:pt x="85" y="10"/>
                  </a:cubicBezTo>
                  <a:cubicBezTo>
                    <a:pt x="85" y="4"/>
                    <a:pt x="81" y="0"/>
                    <a:pt x="75" y="0"/>
                  </a:cubicBezTo>
                  <a:cubicBezTo>
                    <a:pt x="69" y="0"/>
                    <a:pt x="64" y="4"/>
                    <a:pt x="64" y="10"/>
                  </a:cubicBezTo>
                  <a:cubicBezTo>
                    <a:pt x="64" y="22"/>
                    <a:pt x="64" y="22"/>
                    <a:pt x="64" y="22"/>
                  </a:cubicBezTo>
                  <a:cubicBezTo>
                    <a:pt x="28" y="27"/>
                    <a:pt x="0" y="58"/>
                    <a:pt x="0" y="96"/>
                  </a:cubicBezTo>
                  <a:cubicBezTo>
                    <a:pt x="0" y="133"/>
                    <a:pt x="28" y="164"/>
                    <a:pt x="64" y="169"/>
                  </a:cubicBezTo>
                  <a:cubicBezTo>
                    <a:pt x="64" y="276"/>
                    <a:pt x="64" y="276"/>
                    <a:pt x="64" y="276"/>
                  </a:cubicBezTo>
                  <a:cubicBezTo>
                    <a:pt x="46" y="272"/>
                    <a:pt x="31" y="259"/>
                    <a:pt x="24" y="241"/>
                  </a:cubicBezTo>
                  <a:cubicBezTo>
                    <a:pt x="22" y="236"/>
                    <a:pt x="16" y="233"/>
                    <a:pt x="11" y="235"/>
                  </a:cubicBezTo>
                  <a:cubicBezTo>
                    <a:pt x="5" y="237"/>
                    <a:pt x="2" y="243"/>
                    <a:pt x="4" y="249"/>
                  </a:cubicBezTo>
                  <a:cubicBezTo>
                    <a:pt x="14" y="275"/>
                    <a:pt x="37" y="294"/>
                    <a:pt x="64" y="297"/>
                  </a:cubicBezTo>
                  <a:cubicBezTo>
                    <a:pt x="64" y="320"/>
                    <a:pt x="64" y="320"/>
                    <a:pt x="64" y="320"/>
                  </a:cubicBezTo>
                  <a:cubicBezTo>
                    <a:pt x="64" y="326"/>
                    <a:pt x="69" y="330"/>
                    <a:pt x="75" y="330"/>
                  </a:cubicBezTo>
                  <a:cubicBezTo>
                    <a:pt x="81" y="330"/>
                    <a:pt x="85" y="326"/>
                    <a:pt x="85" y="320"/>
                  </a:cubicBezTo>
                  <a:cubicBezTo>
                    <a:pt x="85" y="297"/>
                    <a:pt x="85" y="297"/>
                    <a:pt x="85" y="297"/>
                  </a:cubicBezTo>
                  <a:cubicBezTo>
                    <a:pt x="121" y="292"/>
                    <a:pt x="149" y="261"/>
                    <a:pt x="149" y="224"/>
                  </a:cubicBezTo>
                  <a:close/>
                  <a:moveTo>
                    <a:pt x="21" y="96"/>
                  </a:moveTo>
                  <a:cubicBezTo>
                    <a:pt x="21" y="70"/>
                    <a:pt x="40" y="48"/>
                    <a:pt x="64" y="43"/>
                  </a:cubicBezTo>
                  <a:cubicBezTo>
                    <a:pt x="64" y="148"/>
                    <a:pt x="64" y="148"/>
                    <a:pt x="64" y="148"/>
                  </a:cubicBezTo>
                  <a:cubicBezTo>
                    <a:pt x="40" y="143"/>
                    <a:pt x="21" y="121"/>
                    <a:pt x="21" y="96"/>
                  </a:cubicBezTo>
                  <a:close/>
                  <a:moveTo>
                    <a:pt x="85" y="276"/>
                  </a:moveTo>
                  <a:cubicBezTo>
                    <a:pt x="85" y="171"/>
                    <a:pt x="85" y="171"/>
                    <a:pt x="85" y="171"/>
                  </a:cubicBezTo>
                  <a:cubicBezTo>
                    <a:pt x="110" y="176"/>
                    <a:pt x="128" y="198"/>
                    <a:pt x="128" y="224"/>
                  </a:cubicBezTo>
                  <a:cubicBezTo>
                    <a:pt x="128" y="249"/>
                    <a:pt x="110" y="271"/>
                    <a:pt x="85" y="276"/>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sp>
          <p:nvSpPr>
            <p:cNvPr id="115" name="Freeform 382"/>
            <p:cNvSpPr>
              <a:spLocks noEditPoints="1"/>
            </p:cNvSpPr>
            <p:nvPr/>
          </p:nvSpPr>
          <p:spPr bwMode="auto">
            <a:xfrm>
              <a:off x="7362" y="1207"/>
              <a:ext cx="340" cy="340"/>
            </a:xfrm>
            <a:custGeom>
              <a:avLst/>
              <a:gdLst>
                <a:gd name="T0" fmla="*/ 256 w 512"/>
                <a:gd name="T1" fmla="*/ 21 h 512"/>
                <a:gd name="T2" fmla="*/ 490 w 512"/>
                <a:gd name="T3" fmla="*/ 256 h 512"/>
                <a:gd name="T4" fmla="*/ 256 w 512"/>
                <a:gd name="T5" fmla="*/ 490 h 512"/>
                <a:gd name="T6" fmla="*/ 21 w 512"/>
                <a:gd name="T7" fmla="*/ 256 h 512"/>
                <a:gd name="T8" fmla="*/ 256 w 512"/>
                <a:gd name="T9" fmla="*/ 21 h 512"/>
                <a:gd name="T10" fmla="*/ 256 w 512"/>
                <a:gd name="T11" fmla="*/ 0 h 512"/>
                <a:gd name="T12" fmla="*/ 0 w 512"/>
                <a:gd name="T13" fmla="*/ 256 h 512"/>
                <a:gd name="T14" fmla="*/ 256 w 512"/>
                <a:gd name="T15" fmla="*/ 512 h 512"/>
                <a:gd name="T16" fmla="*/ 512 w 512"/>
                <a:gd name="T17" fmla="*/ 256 h 512"/>
                <a:gd name="T18" fmla="*/ 256 w 512"/>
                <a:gd name="T19" fmla="*/ 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2" h="512">
                  <a:moveTo>
                    <a:pt x="256" y="21"/>
                  </a:moveTo>
                  <a:cubicBezTo>
                    <a:pt x="385" y="21"/>
                    <a:pt x="490" y="126"/>
                    <a:pt x="490" y="256"/>
                  </a:cubicBezTo>
                  <a:cubicBezTo>
                    <a:pt x="490" y="385"/>
                    <a:pt x="385" y="490"/>
                    <a:pt x="256" y="490"/>
                  </a:cubicBezTo>
                  <a:cubicBezTo>
                    <a:pt x="126" y="490"/>
                    <a:pt x="21" y="385"/>
                    <a:pt x="21" y="256"/>
                  </a:cubicBezTo>
                  <a:cubicBezTo>
                    <a:pt x="21" y="126"/>
                    <a:pt x="126" y="21"/>
                    <a:pt x="256" y="21"/>
                  </a:cubicBezTo>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44" name="Slide Number Placeholder 17"/>
          <p:cNvSpPr txBox="1">
            <a:spLocks/>
          </p:cNvSpPr>
          <p:nvPr/>
        </p:nvSpPr>
        <p:spPr>
          <a:xfrm>
            <a:off x="11272439" y="6361294"/>
            <a:ext cx="609600" cy="304800"/>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0176C1F2-587E-42C9-B506-53C0D6E30F46}" type="slidenum">
              <a:rPr kumimoji="0" lang="en-US" sz="1600" b="1"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l" defTabSz="914400" rtl="0" eaLnBrk="1" fontAlgn="base" latinLnBrk="0" hangingPunct="1">
                <a:lnSpc>
                  <a:spcPct val="100000"/>
                </a:lnSpc>
                <a:spcBef>
                  <a:spcPct val="0"/>
                </a:spcBef>
                <a:spcAft>
                  <a:spcPct val="0"/>
                </a:spcAft>
                <a:buClrTx/>
                <a:buSzTx/>
                <a:buFontTx/>
                <a:buNone/>
                <a:tabLst/>
                <a:defRPr/>
              </a:pPr>
              <a:t>45</a:t>
            </a:fld>
            <a:endParaRPr kumimoji="0" lang="en-US" sz="1600" b="1" i="0" u="none" strike="noStrike" kern="1200" cap="none" spc="0" normalizeH="0" baseline="0" noProof="0" dirty="0">
              <a:ln>
                <a:noFill/>
              </a:ln>
              <a:solidFill>
                <a:srgbClr val="000000"/>
              </a:solidFill>
              <a:effectLst/>
              <a:uLnTx/>
              <a:uFillTx/>
              <a:latin typeface="Arial" pitchFamily="34" charset="0"/>
              <a:ea typeface="+mn-ea"/>
              <a:cs typeface="Arial" pitchFamily="34" charset="0"/>
            </a:endParaRPr>
          </a:p>
        </p:txBody>
      </p:sp>
      <p:sp>
        <p:nvSpPr>
          <p:cNvPr id="47" name="Rectangle 46"/>
          <p:cNvSpPr/>
          <p:nvPr/>
        </p:nvSpPr>
        <p:spPr>
          <a:xfrm>
            <a:off x="2511707" y="1205989"/>
            <a:ext cx="9173705" cy="790345"/>
          </a:xfrm>
          <a:prstGeom prst="rect">
            <a:avLst/>
          </a:prstGeom>
        </p:spPr>
        <p:txBody>
          <a:bodyPr wrap="square">
            <a:spAutoFit/>
          </a:bodyPr>
          <a:lstStyle/>
          <a:p>
            <a:pPr marL="0" marR="0" lvl="0" indent="0" defTabSz="914400" rtl="0" eaLnBrk="1" fontAlgn="auto" latinLnBrk="0" hangingPunct="1">
              <a:lnSpc>
                <a:spcPct val="80000"/>
              </a:lnSpc>
              <a:spcBef>
                <a:spcPts val="0"/>
              </a:spcBef>
              <a:spcAft>
                <a:spcPts val="0"/>
              </a:spcAft>
              <a:buClrTx/>
              <a:buSzTx/>
              <a:buFont typeface="Wingdings 2" pitchFamily="18" charset="2"/>
              <a:buNone/>
              <a:tabLst/>
              <a:defRPr/>
            </a:pPr>
            <a:r>
              <a:rPr kumimoji="0" lang="en-US" sz="2800" b="1" i="0" u="none" strike="noStrike" kern="1200" cap="none" spc="0" normalizeH="0" baseline="0" noProof="0" dirty="0">
                <a:ln>
                  <a:noFill/>
                </a:ln>
                <a:solidFill>
                  <a:srgbClr val="002060"/>
                </a:solidFill>
                <a:effectLst/>
                <a:uLnTx/>
                <a:uFillTx/>
                <a:latin typeface="Candara" pitchFamily="34" charset="0"/>
                <a:ea typeface="+mn-ea"/>
                <a:cs typeface="Times New Roman" pitchFamily="18" charset="0"/>
              </a:rPr>
              <a:t>Current year &amp; </a:t>
            </a:r>
            <a:r>
              <a:rPr kumimoji="0" lang="en-US" sz="2800" b="1" i="0" u="none" strike="noStrike" kern="1200" cap="none" spc="0" normalizeH="0" baseline="0" noProof="0" dirty="0">
                <a:ln>
                  <a:noFill/>
                </a:ln>
                <a:solidFill>
                  <a:srgbClr val="FF3300"/>
                </a:solidFill>
                <a:effectLst/>
                <a:uLnTx/>
                <a:uFillTx/>
                <a:latin typeface="Candara" pitchFamily="34" charset="0"/>
                <a:ea typeface="+mn-ea"/>
                <a:cs typeface="Times New Roman" pitchFamily="18" charset="0"/>
              </a:rPr>
              <a:t>Past years </a:t>
            </a:r>
            <a:r>
              <a:rPr kumimoji="0" lang="en-US" sz="2800" b="1" i="0" u="none" strike="noStrike" kern="1200" cap="none" spc="0" normalizeH="0" baseline="0" noProof="0" dirty="0">
                <a:ln>
                  <a:noFill/>
                </a:ln>
                <a:solidFill>
                  <a:srgbClr val="002060"/>
                </a:solidFill>
                <a:effectLst/>
                <a:uLnTx/>
                <a:uFillTx/>
                <a:latin typeface="Candara" pitchFamily="34" charset="0"/>
                <a:ea typeface="+mn-ea"/>
                <a:cs typeface="Times New Roman" pitchFamily="18" charset="0"/>
              </a:rPr>
              <a:t>income not collected to be reversed </a:t>
            </a:r>
          </a:p>
        </p:txBody>
      </p:sp>
      <p:sp>
        <p:nvSpPr>
          <p:cNvPr id="33" name="Rectangle 32"/>
          <p:cNvSpPr/>
          <p:nvPr/>
        </p:nvSpPr>
        <p:spPr>
          <a:xfrm>
            <a:off x="309961" y="5683485"/>
            <a:ext cx="11572078" cy="790345"/>
          </a:xfrm>
          <a:prstGeom prst="rect">
            <a:avLst/>
          </a:prstGeom>
        </p:spPr>
        <p:txBody>
          <a:bodyPr wrap="square">
            <a:spAutoFit/>
          </a:bodyPr>
          <a:lstStyle/>
          <a:p>
            <a:pPr marL="0" marR="0" lvl="0" indent="0" algn="ctr" defTabSz="914400" rtl="0" eaLnBrk="1" fontAlgn="auto" latinLnBrk="0" hangingPunct="1">
              <a:lnSpc>
                <a:spcPct val="80000"/>
              </a:lnSpc>
              <a:spcBef>
                <a:spcPts val="0"/>
              </a:spcBef>
              <a:spcAft>
                <a:spcPts val="0"/>
              </a:spcAft>
              <a:buClrTx/>
              <a:buSzTx/>
              <a:buFont typeface="Wingdings 2" pitchFamily="18" charset="2"/>
              <a:buNone/>
              <a:tabLst/>
              <a:defRPr/>
            </a:pPr>
            <a:r>
              <a:rPr kumimoji="0" lang="en-US" sz="2800" b="1" i="0" u="none" strike="noStrike" kern="1200" cap="none" spc="0" normalizeH="0" baseline="0" noProof="0" dirty="0">
                <a:ln>
                  <a:noFill/>
                </a:ln>
                <a:solidFill>
                  <a:srgbClr val="FF0000"/>
                </a:solidFill>
                <a:effectLst/>
                <a:uLnTx/>
                <a:uFillTx/>
                <a:latin typeface="Candara" pitchFamily="34" charset="0"/>
                <a:ea typeface="+mn-ea"/>
                <a:cs typeface="Times New Roman" pitchFamily="18" charset="0"/>
              </a:rPr>
              <a:t>RBI Circular has clarified that this would apply to Government Guaranteed accounts also.</a:t>
            </a:r>
          </a:p>
        </p:txBody>
      </p:sp>
      <p:pic>
        <p:nvPicPr>
          <p:cNvPr id="34" name="Picture 5" descr="C:\Users\jsauvageau\Desktop\6.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92257" y="1307039"/>
            <a:ext cx="714380" cy="571749"/>
          </a:xfrm>
          <a:prstGeom prst="rect">
            <a:avLst/>
          </a:prstGeom>
          <a:noFill/>
          <a:extLst>
            <a:ext uri="{909E8E84-426E-40DD-AFC4-6F175D3DCCD1}">
              <a14:hiddenFill xmlns:a14="http://schemas.microsoft.com/office/drawing/2010/main">
                <a:solidFill>
                  <a:srgbClr val="FFFFFF"/>
                </a:solidFill>
              </a14:hiddenFill>
            </a:ext>
          </a:extLst>
        </p:spPr>
      </p:pic>
      <p:sp>
        <p:nvSpPr>
          <p:cNvPr id="31" name="Title 1">
            <a:extLst>
              <a:ext uri="{FF2B5EF4-FFF2-40B4-BE49-F238E27FC236}">
                <a16:creationId xmlns:a16="http://schemas.microsoft.com/office/drawing/2014/main" id="{331A8410-C4D9-42E0-8A48-B34D97F71FA6}"/>
              </a:ext>
            </a:extLst>
          </p:cNvPr>
          <p:cNvSpPr txBox="1">
            <a:spLocks/>
          </p:cNvSpPr>
          <p:nvPr/>
        </p:nvSpPr>
        <p:spPr>
          <a:xfrm>
            <a:off x="604439" y="264704"/>
            <a:ext cx="10972800" cy="674723"/>
          </a:xfrm>
          <a:prstGeom prst="rect">
            <a:avLst/>
          </a:prstGeom>
        </p:spPr>
        <p:txBody>
          <a:bodyPr>
            <a:normAutofit/>
          </a:bodyPr>
          <a:lstStyle>
            <a:lvl1pPr algn="l" defTabSz="914400" rtl="0" eaLnBrk="1" latinLnBrk="0" hangingPunct="1">
              <a:spcBef>
                <a:spcPct val="0"/>
              </a:spcBef>
              <a:buNone/>
              <a:defRPr sz="3200" kern="1200">
                <a:solidFill>
                  <a:schemeClr val="tx1"/>
                </a:solidFill>
                <a:latin typeface="Candara" panose="020E0502030303020204" pitchFamily="34" charset="0"/>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0070C0"/>
                </a:solidFill>
                <a:effectLst/>
                <a:uLnTx/>
                <a:uFillTx/>
                <a:latin typeface="Candara" panose="020E0502030303020204" pitchFamily="34" charset="0"/>
                <a:ea typeface="+mj-ea"/>
                <a:cs typeface="+mj-cs"/>
              </a:rPr>
              <a:t>Reversals/ Deduction on NPA Identification</a:t>
            </a:r>
          </a:p>
        </p:txBody>
      </p:sp>
    </p:spTree>
    <p:extLst>
      <p:ext uri="{BB962C8B-B14F-4D97-AF65-F5344CB8AC3E}">
        <p14:creationId xmlns:p14="http://schemas.microsoft.com/office/powerpoint/2010/main" val="211899436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randombar(horizontal)">
                                      <p:cBhvr>
                                        <p:cTn id="7" dur="500"/>
                                        <p:tgtEl>
                                          <p:spTgt spid="40"/>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42"/>
                                        </p:tgtEl>
                                        <p:attrNameLst>
                                          <p:attrName>style.visibility</p:attrName>
                                        </p:attrNameLst>
                                      </p:cBhvr>
                                      <p:to>
                                        <p:strVal val="visible"/>
                                      </p:to>
                                    </p:set>
                                    <p:animEffect transition="in" filter="randombar(horizontal)">
                                      <p:cBhvr>
                                        <p:cTn id="10" dur="500"/>
                                        <p:tgtEl>
                                          <p:spTgt spid="42"/>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50"/>
                                        </p:tgtEl>
                                        <p:attrNameLst>
                                          <p:attrName>style.visibility</p:attrName>
                                        </p:attrNameLst>
                                      </p:cBhvr>
                                      <p:to>
                                        <p:strVal val="visible"/>
                                      </p:to>
                                    </p:set>
                                    <p:animEffect transition="in" filter="randombar(horizontal)">
                                      <p:cBhvr>
                                        <p:cTn id="13" dur="500"/>
                                        <p:tgtEl>
                                          <p:spTgt spid="50"/>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51"/>
                                        </p:tgtEl>
                                        <p:attrNameLst>
                                          <p:attrName>style.visibility</p:attrName>
                                        </p:attrNameLst>
                                      </p:cBhvr>
                                      <p:to>
                                        <p:strVal val="visible"/>
                                      </p:to>
                                    </p:set>
                                    <p:animEffect transition="in" filter="randombar(horizontal)">
                                      <p:cBhvr>
                                        <p:cTn id="16" dur="500"/>
                                        <p:tgtEl>
                                          <p:spTgt spid="51"/>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52"/>
                                        </p:tgtEl>
                                        <p:attrNameLst>
                                          <p:attrName>style.visibility</p:attrName>
                                        </p:attrNameLst>
                                      </p:cBhvr>
                                      <p:to>
                                        <p:strVal val="visible"/>
                                      </p:to>
                                    </p:set>
                                    <p:animEffect transition="in" filter="randombar(horizontal)">
                                      <p:cBhvr>
                                        <p:cTn id="19" dur="500"/>
                                        <p:tgtEl>
                                          <p:spTgt spid="52"/>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53"/>
                                        </p:tgtEl>
                                        <p:attrNameLst>
                                          <p:attrName>style.visibility</p:attrName>
                                        </p:attrNameLst>
                                      </p:cBhvr>
                                      <p:to>
                                        <p:strVal val="visible"/>
                                      </p:to>
                                    </p:set>
                                    <p:animEffect transition="in" filter="randombar(horizontal)">
                                      <p:cBhvr>
                                        <p:cTn id="22" dur="500"/>
                                        <p:tgtEl>
                                          <p:spTgt spid="53"/>
                                        </p:tgtEl>
                                      </p:cBhvr>
                                    </p:animEffect>
                                  </p:childTnLst>
                                </p:cTn>
                              </p:par>
                              <p:par>
                                <p:cTn id="23" presetID="14" presetClass="entr" presetSubtype="10" fill="hold" nodeType="with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randombar(horizontal)">
                                      <p:cBhvr>
                                        <p:cTn id="25" dur="500"/>
                                        <p:tgtEl>
                                          <p:spTgt spid="2"/>
                                        </p:tgtEl>
                                      </p:cBhvr>
                                    </p:animEffect>
                                  </p:childTnLst>
                                </p:cTn>
                              </p:par>
                              <p:par>
                                <p:cTn id="26" presetID="14" presetClass="entr" presetSubtype="10" fill="hold" grpId="0" nodeType="withEffect">
                                  <p:stCondLst>
                                    <p:cond delay="0"/>
                                  </p:stCondLst>
                                  <p:childTnLst>
                                    <p:set>
                                      <p:cBhvr>
                                        <p:cTn id="27" dur="1" fill="hold">
                                          <p:stCondLst>
                                            <p:cond delay="0"/>
                                          </p:stCondLst>
                                        </p:cTn>
                                        <p:tgtEl>
                                          <p:spTgt spid="74"/>
                                        </p:tgtEl>
                                        <p:attrNameLst>
                                          <p:attrName>style.visibility</p:attrName>
                                        </p:attrNameLst>
                                      </p:cBhvr>
                                      <p:to>
                                        <p:strVal val="visible"/>
                                      </p:to>
                                    </p:set>
                                    <p:animEffect transition="in" filter="randombar(horizontal)">
                                      <p:cBhvr>
                                        <p:cTn id="28" dur="500"/>
                                        <p:tgtEl>
                                          <p:spTgt spid="74"/>
                                        </p:tgtEl>
                                      </p:cBhvr>
                                    </p:animEffect>
                                  </p:childTnLst>
                                </p:cTn>
                              </p:par>
                              <p:par>
                                <p:cTn id="29" presetID="14" presetClass="entr" presetSubtype="10" fill="hold" grpId="0" nodeType="withEffect">
                                  <p:stCondLst>
                                    <p:cond delay="0"/>
                                  </p:stCondLst>
                                  <p:childTnLst>
                                    <p:set>
                                      <p:cBhvr>
                                        <p:cTn id="30" dur="1" fill="hold">
                                          <p:stCondLst>
                                            <p:cond delay="0"/>
                                          </p:stCondLst>
                                        </p:cTn>
                                        <p:tgtEl>
                                          <p:spTgt spid="75"/>
                                        </p:tgtEl>
                                        <p:attrNameLst>
                                          <p:attrName>style.visibility</p:attrName>
                                        </p:attrNameLst>
                                      </p:cBhvr>
                                      <p:to>
                                        <p:strVal val="visible"/>
                                      </p:to>
                                    </p:set>
                                    <p:animEffect transition="in" filter="randombar(horizontal)">
                                      <p:cBhvr>
                                        <p:cTn id="31" dur="500"/>
                                        <p:tgtEl>
                                          <p:spTgt spid="75"/>
                                        </p:tgtEl>
                                      </p:cBhvr>
                                    </p:animEffect>
                                  </p:childTnLst>
                                </p:cTn>
                              </p:par>
                              <p:par>
                                <p:cTn id="32" presetID="14" presetClass="entr" presetSubtype="10" fill="hold" grpId="0" nodeType="withEffect">
                                  <p:stCondLst>
                                    <p:cond delay="0"/>
                                  </p:stCondLst>
                                  <p:childTnLst>
                                    <p:set>
                                      <p:cBhvr>
                                        <p:cTn id="33" dur="1" fill="hold">
                                          <p:stCondLst>
                                            <p:cond delay="0"/>
                                          </p:stCondLst>
                                        </p:cTn>
                                        <p:tgtEl>
                                          <p:spTgt spid="78"/>
                                        </p:tgtEl>
                                        <p:attrNameLst>
                                          <p:attrName>style.visibility</p:attrName>
                                        </p:attrNameLst>
                                      </p:cBhvr>
                                      <p:to>
                                        <p:strVal val="visible"/>
                                      </p:to>
                                    </p:set>
                                    <p:animEffect transition="in" filter="randombar(horizontal)">
                                      <p:cBhvr>
                                        <p:cTn id="34" dur="500"/>
                                        <p:tgtEl>
                                          <p:spTgt spid="78"/>
                                        </p:tgtEl>
                                      </p:cBhvr>
                                    </p:animEffect>
                                  </p:childTnLst>
                                </p:cTn>
                              </p:par>
                              <p:par>
                                <p:cTn id="35" presetID="14" presetClass="entr" presetSubtype="10" fill="hold" grpId="0" nodeType="withEffect">
                                  <p:stCondLst>
                                    <p:cond delay="0"/>
                                  </p:stCondLst>
                                  <p:childTnLst>
                                    <p:set>
                                      <p:cBhvr>
                                        <p:cTn id="36" dur="1" fill="hold">
                                          <p:stCondLst>
                                            <p:cond delay="0"/>
                                          </p:stCondLst>
                                        </p:cTn>
                                        <p:tgtEl>
                                          <p:spTgt spid="96"/>
                                        </p:tgtEl>
                                        <p:attrNameLst>
                                          <p:attrName>style.visibility</p:attrName>
                                        </p:attrNameLst>
                                      </p:cBhvr>
                                      <p:to>
                                        <p:strVal val="visible"/>
                                      </p:to>
                                    </p:set>
                                    <p:animEffect transition="in" filter="randombar(horizontal)">
                                      <p:cBhvr>
                                        <p:cTn id="37" dur="500"/>
                                        <p:tgtEl>
                                          <p:spTgt spid="96"/>
                                        </p:tgtEl>
                                      </p:cBhvr>
                                    </p:animEffect>
                                  </p:childTnLst>
                                </p:cTn>
                              </p:par>
                              <p:par>
                                <p:cTn id="38" presetID="14" presetClass="entr" presetSubtype="10" fill="hold" grpId="0" nodeType="withEffect">
                                  <p:stCondLst>
                                    <p:cond delay="0"/>
                                  </p:stCondLst>
                                  <p:childTnLst>
                                    <p:set>
                                      <p:cBhvr>
                                        <p:cTn id="39" dur="1" fill="hold">
                                          <p:stCondLst>
                                            <p:cond delay="0"/>
                                          </p:stCondLst>
                                        </p:cTn>
                                        <p:tgtEl>
                                          <p:spTgt spid="99"/>
                                        </p:tgtEl>
                                        <p:attrNameLst>
                                          <p:attrName>style.visibility</p:attrName>
                                        </p:attrNameLst>
                                      </p:cBhvr>
                                      <p:to>
                                        <p:strVal val="visible"/>
                                      </p:to>
                                    </p:set>
                                    <p:animEffect transition="in" filter="randombar(horizontal)">
                                      <p:cBhvr>
                                        <p:cTn id="40" dur="500"/>
                                        <p:tgtEl>
                                          <p:spTgt spid="99"/>
                                        </p:tgtEl>
                                      </p:cBhvr>
                                    </p:animEffect>
                                  </p:childTnLst>
                                </p:cTn>
                              </p:par>
                              <p:par>
                                <p:cTn id="41" presetID="14" presetClass="entr" presetSubtype="10" fill="hold" grpId="0" nodeType="withEffect">
                                  <p:stCondLst>
                                    <p:cond delay="0"/>
                                  </p:stCondLst>
                                  <p:childTnLst>
                                    <p:set>
                                      <p:cBhvr>
                                        <p:cTn id="42" dur="1" fill="hold">
                                          <p:stCondLst>
                                            <p:cond delay="0"/>
                                          </p:stCondLst>
                                        </p:cTn>
                                        <p:tgtEl>
                                          <p:spTgt spid="100"/>
                                        </p:tgtEl>
                                        <p:attrNameLst>
                                          <p:attrName>style.visibility</p:attrName>
                                        </p:attrNameLst>
                                      </p:cBhvr>
                                      <p:to>
                                        <p:strVal val="visible"/>
                                      </p:to>
                                    </p:set>
                                    <p:animEffect transition="in" filter="randombar(horizontal)">
                                      <p:cBhvr>
                                        <p:cTn id="43" dur="500"/>
                                        <p:tgtEl>
                                          <p:spTgt spid="100"/>
                                        </p:tgtEl>
                                      </p:cBhvr>
                                    </p:animEffect>
                                  </p:childTnLst>
                                </p:cTn>
                              </p:par>
                              <p:par>
                                <p:cTn id="44" presetID="14" presetClass="entr" presetSubtype="10" fill="hold" nodeType="withEffect">
                                  <p:stCondLst>
                                    <p:cond delay="0"/>
                                  </p:stCondLst>
                                  <p:childTnLst>
                                    <p:set>
                                      <p:cBhvr>
                                        <p:cTn id="45" dur="1" fill="hold">
                                          <p:stCondLst>
                                            <p:cond delay="0"/>
                                          </p:stCondLst>
                                        </p:cTn>
                                        <p:tgtEl>
                                          <p:spTgt spid="5"/>
                                        </p:tgtEl>
                                        <p:attrNameLst>
                                          <p:attrName>style.visibility</p:attrName>
                                        </p:attrNameLst>
                                      </p:cBhvr>
                                      <p:to>
                                        <p:strVal val="visible"/>
                                      </p:to>
                                    </p:set>
                                    <p:animEffect transition="in" filter="randombar(horizontal)">
                                      <p:cBhvr>
                                        <p:cTn id="46" dur="500"/>
                                        <p:tgtEl>
                                          <p:spTgt spid="5"/>
                                        </p:tgtEl>
                                      </p:cBhvr>
                                    </p:animEffect>
                                  </p:childTnLst>
                                </p:cTn>
                              </p:par>
                              <p:par>
                                <p:cTn id="47" presetID="14" presetClass="entr" presetSubtype="10" fill="hold" grpId="0" nodeType="withEffect">
                                  <p:stCondLst>
                                    <p:cond delay="0"/>
                                  </p:stCondLst>
                                  <p:childTnLst>
                                    <p:set>
                                      <p:cBhvr>
                                        <p:cTn id="48" dur="1" fill="hold">
                                          <p:stCondLst>
                                            <p:cond delay="0"/>
                                          </p:stCondLst>
                                        </p:cTn>
                                        <p:tgtEl>
                                          <p:spTgt spid="44"/>
                                        </p:tgtEl>
                                        <p:attrNameLst>
                                          <p:attrName>style.visibility</p:attrName>
                                        </p:attrNameLst>
                                      </p:cBhvr>
                                      <p:to>
                                        <p:strVal val="visible"/>
                                      </p:to>
                                    </p:set>
                                    <p:animEffect transition="in" filter="randombar(horizontal)">
                                      <p:cBhvr>
                                        <p:cTn id="49" dur="500"/>
                                        <p:tgtEl>
                                          <p:spTgt spid="44"/>
                                        </p:tgtEl>
                                      </p:cBhvr>
                                    </p:animEffect>
                                  </p:childTnLst>
                                </p:cTn>
                              </p:par>
                              <p:par>
                                <p:cTn id="50" presetID="14" presetClass="entr" presetSubtype="10" fill="hold" grpId="0" nodeType="withEffect">
                                  <p:stCondLst>
                                    <p:cond delay="0"/>
                                  </p:stCondLst>
                                  <p:childTnLst>
                                    <p:set>
                                      <p:cBhvr>
                                        <p:cTn id="51" dur="1" fill="hold">
                                          <p:stCondLst>
                                            <p:cond delay="0"/>
                                          </p:stCondLst>
                                        </p:cTn>
                                        <p:tgtEl>
                                          <p:spTgt spid="47"/>
                                        </p:tgtEl>
                                        <p:attrNameLst>
                                          <p:attrName>style.visibility</p:attrName>
                                        </p:attrNameLst>
                                      </p:cBhvr>
                                      <p:to>
                                        <p:strVal val="visible"/>
                                      </p:to>
                                    </p:set>
                                    <p:animEffect transition="in" filter="randombar(horizontal)">
                                      <p:cBhvr>
                                        <p:cTn id="52" dur="500"/>
                                        <p:tgtEl>
                                          <p:spTgt spid="47"/>
                                        </p:tgtEl>
                                      </p:cBhvr>
                                    </p:animEffect>
                                  </p:childTnLst>
                                </p:cTn>
                              </p:par>
                              <p:par>
                                <p:cTn id="53" presetID="14" presetClass="entr" presetSubtype="10" fill="hold" grpId="0" nodeType="withEffect">
                                  <p:stCondLst>
                                    <p:cond delay="0"/>
                                  </p:stCondLst>
                                  <p:childTnLst>
                                    <p:set>
                                      <p:cBhvr>
                                        <p:cTn id="54" dur="1" fill="hold">
                                          <p:stCondLst>
                                            <p:cond delay="0"/>
                                          </p:stCondLst>
                                        </p:cTn>
                                        <p:tgtEl>
                                          <p:spTgt spid="33"/>
                                        </p:tgtEl>
                                        <p:attrNameLst>
                                          <p:attrName>style.visibility</p:attrName>
                                        </p:attrNameLst>
                                      </p:cBhvr>
                                      <p:to>
                                        <p:strVal val="visible"/>
                                      </p:to>
                                    </p:set>
                                    <p:animEffect transition="in" filter="randombar(horizontal)">
                                      <p:cBhvr>
                                        <p:cTn id="55" dur="500"/>
                                        <p:tgtEl>
                                          <p:spTgt spid="33"/>
                                        </p:tgtEl>
                                      </p:cBhvr>
                                    </p:animEffect>
                                  </p:childTnLst>
                                </p:cTn>
                              </p:par>
                              <p:par>
                                <p:cTn id="56" presetID="14" presetClass="entr" presetSubtype="10" fill="hold" nodeType="withEffect">
                                  <p:stCondLst>
                                    <p:cond delay="0"/>
                                  </p:stCondLst>
                                  <p:childTnLst>
                                    <p:set>
                                      <p:cBhvr>
                                        <p:cTn id="57" dur="1" fill="hold">
                                          <p:stCondLst>
                                            <p:cond delay="0"/>
                                          </p:stCondLst>
                                        </p:cTn>
                                        <p:tgtEl>
                                          <p:spTgt spid="34"/>
                                        </p:tgtEl>
                                        <p:attrNameLst>
                                          <p:attrName>style.visibility</p:attrName>
                                        </p:attrNameLst>
                                      </p:cBhvr>
                                      <p:to>
                                        <p:strVal val="visible"/>
                                      </p:to>
                                    </p:set>
                                    <p:animEffect transition="in" filter="randombar(horizontal)">
                                      <p:cBhvr>
                                        <p:cTn id="58" dur="500"/>
                                        <p:tgtEl>
                                          <p:spTgt spid="34"/>
                                        </p:tgtEl>
                                      </p:cBhvr>
                                    </p:animEffect>
                                  </p:childTnLst>
                                </p:cTn>
                              </p:par>
                              <p:par>
                                <p:cTn id="59" presetID="14" presetClass="entr" presetSubtype="10" fill="hold" grpId="0" nodeType="withEffect">
                                  <p:stCondLst>
                                    <p:cond delay="0"/>
                                  </p:stCondLst>
                                  <p:childTnLst>
                                    <p:set>
                                      <p:cBhvr>
                                        <p:cTn id="60" dur="1" fill="hold">
                                          <p:stCondLst>
                                            <p:cond delay="0"/>
                                          </p:stCondLst>
                                        </p:cTn>
                                        <p:tgtEl>
                                          <p:spTgt spid="31"/>
                                        </p:tgtEl>
                                        <p:attrNameLst>
                                          <p:attrName>style.visibility</p:attrName>
                                        </p:attrNameLst>
                                      </p:cBhvr>
                                      <p:to>
                                        <p:strVal val="visible"/>
                                      </p:to>
                                    </p:set>
                                    <p:animEffect transition="in" filter="randombar(horizontal)">
                                      <p:cBhvr>
                                        <p:cTn id="61"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42" grpId="0"/>
      <p:bldP spid="50" grpId="0" animBg="1"/>
      <p:bldP spid="51" grpId="0" animBg="1"/>
      <p:bldP spid="52" grpId="0" animBg="1"/>
      <p:bldP spid="53" grpId="0" animBg="1"/>
      <p:bldP spid="74" grpId="0" animBg="1"/>
      <p:bldP spid="75" grpId="0" animBg="1"/>
      <p:bldP spid="78" grpId="0"/>
      <p:bldP spid="96" grpId="0" animBg="1"/>
      <p:bldP spid="99" grpId="0" animBg="1"/>
      <p:bldP spid="100" grpId="0" animBg="1"/>
      <p:bldP spid="44" grpId="0"/>
      <p:bldP spid="47" grpId="0"/>
      <p:bldP spid="33" grpId="0"/>
      <p:bldP spid="31"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CC1D26-A9BD-4BDE-BDD9-08EDBAE96860}" type="slidenum">
              <a:rPr kumimoji="0" lang="en-GB" sz="800" b="0" i="0" u="none" strike="noStrike" kern="1200" cap="none" spc="0" normalizeH="0" baseline="0" noProof="0" smtClean="0">
                <a:ln>
                  <a:noFill/>
                </a:ln>
                <a:solidFill>
                  <a:srgbClr val="8C8C8C"/>
                </a:solidFill>
                <a:effectLst/>
                <a:uLnTx/>
                <a:uFillTx/>
                <a:latin typeface="Candara" panose="020E0502030303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GB" sz="800" b="0" i="0" u="none" strike="noStrike" kern="1200" cap="none" spc="0" normalizeH="0" baseline="0" noProof="0" dirty="0">
              <a:ln>
                <a:noFill/>
              </a:ln>
              <a:solidFill>
                <a:srgbClr val="8C8C8C"/>
              </a:solidFill>
              <a:effectLst/>
              <a:uLnTx/>
              <a:uFillTx/>
              <a:latin typeface="Candara" panose="020E0502030303020204" pitchFamily="34" charset="0"/>
              <a:ea typeface="+mn-ea"/>
              <a:cs typeface="+mn-cs"/>
            </a:endParaRPr>
          </a:p>
        </p:txBody>
      </p:sp>
      <p:graphicFrame>
        <p:nvGraphicFramePr>
          <p:cNvPr id="371718" name="Rectangle 6" hidden="1"/>
          <p:cNvGraphicFramePr>
            <a:graphicFrameLocks/>
          </p:cNvGraphicFramePr>
          <p:nvPr>
            <p:custDataLst>
              <p:tags r:id="rId1"/>
            </p:custDataLst>
          </p:nvPr>
        </p:nvGraphicFramePr>
        <p:xfrm>
          <a:off x="1524000" y="0"/>
          <a:ext cx="146050" cy="158750"/>
        </p:xfrm>
        <a:graphic>
          <a:graphicData uri="http://schemas.openxmlformats.org/presentationml/2006/ole">
            <mc:AlternateContent xmlns:mc="http://schemas.openxmlformats.org/markup-compatibility/2006">
              <mc:Choice xmlns:v="urn:schemas-microsoft-com:vml" Requires="v">
                <p:oleObj name="think-cell Slide" r:id="rId4" imgW="0" imgH="0" progId="">
                  <p:embed/>
                </p:oleObj>
              </mc:Choice>
              <mc:Fallback>
                <p:oleObj name="think-cell Slide" r:id="rId4" imgW="0" imgH="0" progId="">
                  <p:embed/>
                  <p:pic>
                    <p:nvPicPr>
                      <p:cNvPr id="371718" name="Rectangle 6" hidden="1"/>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1524000" y="0"/>
                        <a:ext cx="146050" cy="158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6" name="TextBox 35"/>
          <p:cNvSpPr txBox="1"/>
          <p:nvPr/>
        </p:nvSpPr>
        <p:spPr>
          <a:xfrm>
            <a:off x="6910388" y="1261009"/>
            <a:ext cx="4446445" cy="369332"/>
          </a:xfrm>
          <a:prstGeom prst="rect">
            <a:avLst/>
          </a:prstGeom>
          <a:noFill/>
          <a:ln>
            <a:noFill/>
          </a:ln>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C0504D">
                    <a:lumMod val="75000"/>
                  </a:srgbClr>
                </a:solidFill>
                <a:effectLst/>
                <a:uLnTx/>
                <a:uFillTx/>
                <a:latin typeface="Candara" pitchFamily="34" charset="0"/>
                <a:ea typeface="+mn-ea"/>
                <a:cs typeface="Times New Roman" pitchFamily="18" charset="0"/>
              </a:rPr>
              <a:t>Interest debited not collected</a:t>
            </a:r>
            <a:endParaRPr kumimoji="0" lang="en-US" sz="2400" b="1" i="0" u="none" strike="noStrike" kern="1200" cap="none" spc="0" normalizeH="0" baseline="0" noProof="0" dirty="0">
              <a:ln>
                <a:noFill/>
              </a:ln>
              <a:solidFill>
                <a:srgbClr val="C0504D">
                  <a:lumMod val="75000"/>
                </a:srgbClr>
              </a:solidFill>
              <a:effectLst/>
              <a:uLnTx/>
              <a:uFillTx/>
              <a:latin typeface="Candara" pitchFamily="34" charset="0"/>
              <a:ea typeface="+mn-ea"/>
              <a:cs typeface="+mn-cs"/>
            </a:endParaRPr>
          </a:p>
        </p:txBody>
      </p:sp>
      <p:sp>
        <p:nvSpPr>
          <p:cNvPr id="37" name="TextBox 36"/>
          <p:cNvSpPr txBox="1"/>
          <p:nvPr/>
        </p:nvSpPr>
        <p:spPr>
          <a:xfrm>
            <a:off x="6947919" y="3083270"/>
            <a:ext cx="4446445" cy="369332"/>
          </a:xfrm>
          <a:prstGeom prst="rect">
            <a:avLst/>
          </a:prstGeom>
          <a:noFill/>
          <a:ln>
            <a:noFill/>
          </a:ln>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Candara" pitchFamily="34" charset="0"/>
                <a:ea typeface="+mn-ea"/>
                <a:cs typeface="Times New Roman" pitchFamily="18" charset="0"/>
              </a:rPr>
              <a:t>Arrears principal</a:t>
            </a:r>
            <a:endParaRPr kumimoji="0" lang="en-US" sz="2400" b="1" i="0" u="none" strike="noStrike" kern="1200" cap="none" spc="0" normalizeH="0" baseline="0" noProof="0" dirty="0">
              <a:ln>
                <a:noFill/>
              </a:ln>
              <a:solidFill>
                <a:srgbClr val="002060"/>
              </a:solidFill>
              <a:effectLst/>
              <a:uLnTx/>
              <a:uFillTx/>
              <a:latin typeface="Candara" pitchFamily="34" charset="0"/>
              <a:ea typeface="+mn-ea"/>
              <a:cs typeface="+mn-cs"/>
            </a:endParaRPr>
          </a:p>
        </p:txBody>
      </p:sp>
      <p:sp>
        <p:nvSpPr>
          <p:cNvPr id="38" name="TextBox 37"/>
          <p:cNvSpPr txBox="1"/>
          <p:nvPr/>
        </p:nvSpPr>
        <p:spPr>
          <a:xfrm>
            <a:off x="6945645" y="4013917"/>
            <a:ext cx="4432797" cy="369332"/>
          </a:xfrm>
          <a:prstGeom prst="rect">
            <a:avLst/>
          </a:prstGeom>
          <a:noFill/>
          <a:ln>
            <a:noFill/>
          </a:ln>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8064A2">
                    <a:lumMod val="75000"/>
                  </a:srgbClr>
                </a:solidFill>
                <a:effectLst/>
                <a:uLnTx/>
                <a:uFillTx/>
                <a:latin typeface="Candara" pitchFamily="34" charset="0"/>
                <a:ea typeface="+mn-ea"/>
                <a:cs typeface="Times New Roman" pitchFamily="18" charset="0"/>
              </a:rPr>
              <a:t>Current principal</a:t>
            </a:r>
          </a:p>
        </p:txBody>
      </p:sp>
      <p:sp>
        <p:nvSpPr>
          <p:cNvPr id="39" name="TextBox 38"/>
          <p:cNvSpPr txBox="1"/>
          <p:nvPr/>
        </p:nvSpPr>
        <p:spPr>
          <a:xfrm>
            <a:off x="6918349" y="2191656"/>
            <a:ext cx="4446445" cy="369332"/>
          </a:xfrm>
          <a:prstGeom prst="rect">
            <a:avLst/>
          </a:prstGeom>
          <a:noFill/>
          <a:ln>
            <a:noFill/>
          </a:ln>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4BACC6">
                    <a:lumMod val="50000"/>
                  </a:srgbClr>
                </a:solidFill>
                <a:effectLst/>
                <a:uLnTx/>
                <a:uFillTx/>
                <a:latin typeface="Candara" pitchFamily="34" charset="0"/>
                <a:ea typeface="+mn-ea"/>
                <a:cs typeface="Times New Roman" pitchFamily="18" charset="0"/>
              </a:rPr>
              <a:t>Current interest</a:t>
            </a:r>
            <a:endParaRPr kumimoji="0" lang="en-US" sz="2400" b="1" i="0" u="none" strike="noStrike" kern="1200" cap="none" spc="0" normalizeH="0" baseline="0" noProof="0" dirty="0">
              <a:ln>
                <a:noFill/>
              </a:ln>
              <a:solidFill>
                <a:srgbClr val="4BACC6">
                  <a:lumMod val="50000"/>
                </a:srgbClr>
              </a:solidFill>
              <a:effectLst/>
              <a:uLnTx/>
              <a:uFillTx/>
              <a:latin typeface="Candara" pitchFamily="34" charset="0"/>
              <a:ea typeface="+mn-ea"/>
              <a:cs typeface="+mn-cs"/>
            </a:endParaRPr>
          </a:p>
        </p:txBody>
      </p:sp>
      <p:sp>
        <p:nvSpPr>
          <p:cNvPr id="40" name="TextBox 39"/>
          <p:cNvSpPr txBox="1"/>
          <p:nvPr/>
        </p:nvSpPr>
        <p:spPr>
          <a:xfrm>
            <a:off x="6945645" y="4841544"/>
            <a:ext cx="4432797" cy="369332"/>
          </a:xfrm>
          <a:prstGeom prst="rect">
            <a:avLst/>
          </a:prstGeom>
          <a:noFill/>
          <a:ln>
            <a:noFill/>
          </a:ln>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79646">
                    <a:lumMod val="50000"/>
                  </a:srgbClr>
                </a:solidFill>
                <a:effectLst/>
                <a:uLnTx/>
                <a:uFillTx/>
                <a:latin typeface="Candara" pitchFamily="34" charset="0"/>
                <a:ea typeface="+mn-ea"/>
                <a:cs typeface="Times New Roman" pitchFamily="18" charset="0"/>
              </a:rPr>
              <a:t>Uncharged Interest</a:t>
            </a:r>
          </a:p>
        </p:txBody>
      </p:sp>
      <p:sp>
        <p:nvSpPr>
          <p:cNvPr id="41" name="Oval 8"/>
          <p:cNvSpPr/>
          <p:nvPr/>
        </p:nvSpPr>
        <p:spPr>
          <a:xfrm rot="21012786">
            <a:off x="6245195" y="1299711"/>
            <a:ext cx="480019" cy="288147"/>
          </a:xfrm>
          <a:custGeom>
            <a:avLst/>
            <a:gdLst>
              <a:gd name="connsiteX0" fmla="*/ 0 w 1587398"/>
              <a:gd name="connsiteY0" fmla="*/ 416967 h 833933"/>
              <a:gd name="connsiteX1" fmla="*/ 793699 w 1587398"/>
              <a:gd name="connsiteY1" fmla="*/ 0 h 833933"/>
              <a:gd name="connsiteX2" fmla="*/ 1587398 w 1587398"/>
              <a:gd name="connsiteY2" fmla="*/ 416967 h 833933"/>
              <a:gd name="connsiteX3" fmla="*/ 793699 w 1587398"/>
              <a:gd name="connsiteY3" fmla="*/ 833934 h 833933"/>
              <a:gd name="connsiteX4" fmla="*/ 0 w 1587398"/>
              <a:gd name="connsiteY4" fmla="*/ 416967 h 833933"/>
              <a:gd name="connsiteX0" fmla="*/ 0 w 1777593"/>
              <a:gd name="connsiteY0" fmla="*/ 416972 h 833945"/>
              <a:gd name="connsiteX1" fmla="*/ 793699 w 1777593"/>
              <a:gd name="connsiteY1" fmla="*/ 5 h 833945"/>
              <a:gd name="connsiteX2" fmla="*/ 1777593 w 1777593"/>
              <a:gd name="connsiteY2" fmla="*/ 424287 h 833945"/>
              <a:gd name="connsiteX3" fmla="*/ 793699 w 1777593"/>
              <a:gd name="connsiteY3" fmla="*/ 833939 h 833945"/>
              <a:gd name="connsiteX4" fmla="*/ 0 w 1777593"/>
              <a:gd name="connsiteY4" fmla="*/ 416972 h 833945"/>
              <a:gd name="connsiteX0" fmla="*/ 0 w 2062886"/>
              <a:gd name="connsiteY0" fmla="*/ 409675 h 833982"/>
              <a:gd name="connsiteX1" fmla="*/ 1078992 w 2062886"/>
              <a:gd name="connsiteY1" fmla="*/ 24 h 833982"/>
              <a:gd name="connsiteX2" fmla="*/ 2062886 w 2062886"/>
              <a:gd name="connsiteY2" fmla="*/ 424306 h 833982"/>
              <a:gd name="connsiteX3" fmla="*/ 1078992 w 2062886"/>
              <a:gd name="connsiteY3" fmla="*/ 833958 h 833982"/>
              <a:gd name="connsiteX4" fmla="*/ 0 w 2062886"/>
              <a:gd name="connsiteY4" fmla="*/ 409675 h 833982"/>
              <a:gd name="connsiteX0" fmla="*/ 53 w 2062939"/>
              <a:gd name="connsiteY0" fmla="*/ 409663 h 833970"/>
              <a:gd name="connsiteX1" fmla="*/ 1079045 w 2062939"/>
              <a:gd name="connsiteY1" fmla="*/ 12 h 833970"/>
              <a:gd name="connsiteX2" fmla="*/ 2062939 w 2062939"/>
              <a:gd name="connsiteY2" fmla="*/ 424294 h 833970"/>
              <a:gd name="connsiteX3" fmla="*/ 1079045 w 2062939"/>
              <a:gd name="connsiteY3" fmla="*/ 833946 h 833970"/>
              <a:gd name="connsiteX4" fmla="*/ 53 w 2062939"/>
              <a:gd name="connsiteY4" fmla="*/ 409663 h 833970"/>
              <a:gd name="connsiteX0" fmla="*/ 53 w 2062939"/>
              <a:gd name="connsiteY0" fmla="*/ 409663 h 833970"/>
              <a:gd name="connsiteX1" fmla="*/ 1079045 w 2062939"/>
              <a:gd name="connsiteY1" fmla="*/ 12 h 833970"/>
              <a:gd name="connsiteX2" fmla="*/ 2062939 w 2062939"/>
              <a:gd name="connsiteY2" fmla="*/ 424294 h 833970"/>
              <a:gd name="connsiteX3" fmla="*/ 1079045 w 2062939"/>
              <a:gd name="connsiteY3" fmla="*/ 833946 h 833970"/>
              <a:gd name="connsiteX4" fmla="*/ 53 w 2062939"/>
              <a:gd name="connsiteY4" fmla="*/ 409663 h 833970"/>
              <a:gd name="connsiteX0" fmla="*/ 53 w 2062939"/>
              <a:gd name="connsiteY0" fmla="*/ 409663 h 833956"/>
              <a:gd name="connsiteX1" fmla="*/ 1079045 w 2062939"/>
              <a:gd name="connsiteY1" fmla="*/ 12 h 833956"/>
              <a:gd name="connsiteX2" fmla="*/ 2062939 w 2062939"/>
              <a:gd name="connsiteY2" fmla="*/ 424294 h 833956"/>
              <a:gd name="connsiteX3" fmla="*/ 1079045 w 2062939"/>
              <a:gd name="connsiteY3" fmla="*/ 833946 h 833956"/>
              <a:gd name="connsiteX4" fmla="*/ 53 w 2062939"/>
              <a:gd name="connsiteY4" fmla="*/ 409663 h 833956"/>
              <a:gd name="connsiteX0" fmla="*/ 87 w 2062973"/>
              <a:gd name="connsiteY0" fmla="*/ 409663 h 833956"/>
              <a:gd name="connsiteX1" fmla="*/ 1079079 w 2062973"/>
              <a:gd name="connsiteY1" fmla="*/ 12 h 833956"/>
              <a:gd name="connsiteX2" fmla="*/ 2062973 w 2062973"/>
              <a:gd name="connsiteY2" fmla="*/ 424294 h 833956"/>
              <a:gd name="connsiteX3" fmla="*/ 1079079 w 2062973"/>
              <a:gd name="connsiteY3" fmla="*/ 833946 h 833956"/>
              <a:gd name="connsiteX4" fmla="*/ 87 w 2062973"/>
              <a:gd name="connsiteY4" fmla="*/ 409663 h 833956"/>
              <a:gd name="connsiteX0" fmla="*/ 87 w 2062973"/>
              <a:gd name="connsiteY0" fmla="*/ 409663 h 833956"/>
              <a:gd name="connsiteX1" fmla="*/ 1079079 w 2062973"/>
              <a:gd name="connsiteY1" fmla="*/ 12 h 833956"/>
              <a:gd name="connsiteX2" fmla="*/ 2062973 w 2062973"/>
              <a:gd name="connsiteY2" fmla="*/ 424294 h 833956"/>
              <a:gd name="connsiteX3" fmla="*/ 1079079 w 2062973"/>
              <a:gd name="connsiteY3" fmla="*/ 833946 h 833956"/>
              <a:gd name="connsiteX4" fmla="*/ 87 w 2062973"/>
              <a:gd name="connsiteY4" fmla="*/ 409663 h 8339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2973" h="833956">
                <a:moveTo>
                  <a:pt x="87" y="409663"/>
                </a:moveTo>
                <a:cubicBezTo>
                  <a:pt x="-7228" y="376889"/>
                  <a:pt x="442657" y="-2427"/>
                  <a:pt x="1079079" y="12"/>
                </a:cubicBezTo>
                <a:cubicBezTo>
                  <a:pt x="1715501" y="2451"/>
                  <a:pt x="2062973" y="413465"/>
                  <a:pt x="2062973" y="424294"/>
                </a:cubicBezTo>
                <a:cubicBezTo>
                  <a:pt x="2055658" y="413178"/>
                  <a:pt x="1795969" y="836385"/>
                  <a:pt x="1079079" y="833946"/>
                </a:cubicBezTo>
                <a:cubicBezTo>
                  <a:pt x="362189" y="831507"/>
                  <a:pt x="7402" y="442437"/>
                  <a:pt x="87" y="409663"/>
                </a:cubicBezTo>
                <a:close/>
              </a:path>
            </a:pathLst>
          </a:custGeom>
          <a:solidFill>
            <a:schemeClr val="accent2">
              <a:lumMod val="20000"/>
              <a:lumOff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err="1">
              <a:ln>
                <a:noFill/>
              </a:ln>
              <a:solidFill>
                <a:srgbClr val="1F497D"/>
              </a:solidFill>
              <a:effectLst/>
              <a:uLnTx/>
              <a:uFillTx/>
              <a:latin typeface="Calibri"/>
              <a:ea typeface="+mn-ea"/>
              <a:cs typeface="+mn-cs"/>
            </a:endParaRPr>
          </a:p>
        </p:txBody>
      </p:sp>
      <p:sp>
        <p:nvSpPr>
          <p:cNvPr id="42" name="Oval 8"/>
          <p:cNvSpPr/>
          <p:nvPr/>
        </p:nvSpPr>
        <p:spPr>
          <a:xfrm rot="13988512">
            <a:off x="6241455" y="2265485"/>
            <a:ext cx="437512" cy="288147"/>
          </a:xfrm>
          <a:custGeom>
            <a:avLst/>
            <a:gdLst>
              <a:gd name="connsiteX0" fmla="*/ 0 w 1587398"/>
              <a:gd name="connsiteY0" fmla="*/ 416967 h 833933"/>
              <a:gd name="connsiteX1" fmla="*/ 793699 w 1587398"/>
              <a:gd name="connsiteY1" fmla="*/ 0 h 833933"/>
              <a:gd name="connsiteX2" fmla="*/ 1587398 w 1587398"/>
              <a:gd name="connsiteY2" fmla="*/ 416967 h 833933"/>
              <a:gd name="connsiteX3" fmla="*/ 793699 w 1587398"/>
              <a:gd name="connsiteY3" fmla="*/ 833934 h 833933"/>
              <a:gd name="connsiteX4" fmla="*/ 0 w 1587398"/>
              <a:gd name="connsiteY4" fmla="*/ 416967 h 833933"/>
              <a:gd name="connsiteX0" fmla="*/ 0 w 1777593"/>
              <a:gd name="connsiteY0" fmla="*/ 416972 h 833945"/>
              <a:gd name="connsiteX1" fmla="*/ 793699 w 1777593"/>
              <a:gd name="connsiteY1" fmla="*/ 5 h 833945"/>
              <a:gd name="connsiteX2" fmla="*/ 1777593 w 1777593"/>
              <a:gd name="connsiteY2" fmla="*/ 424287 h 833945"/>
              <a:gd name="connsiteX3" fmla="*/ 793699 w 1777593"/>
              <a:gd name="connsiteY3" fmla="*/ 833939 h 833945"/>
              <a:gd name="connsiteX4" fmla="*/ 0 w 1777593"/>
              <a:gd name="connsiteY4" fmla="*/ 416972 h 833945"/>
              <a:gd name="connsiteX0" fmla="*/ 0 w 2062886"/>
              <a:gd name="connsiteY0" fmla="*/ 409675 h 833982"/>
              <a:gd name="connsiteX1" fmla="*/ 1078992 w 2062886"/>
              <a:gd name="connsiteY1" fmla="*/ 24 h 833982"/>
              <a:gd name="connsiteX2" fmla="*/ 2062886 w 2062886"/>
              <a:gd name="connsiteY2" fmla="*/ 424306 h 833982"/>
              <a:gd name="connsiteX3" fmla="*/ 1078992 w 2062886"/>
              <a:gd name="connsiteY3" fmla="*/ 833958 h 833982"/>
              <a:gd name="connsiteX4" fmla="*/ 0 w 2062886"/>
              <a:gd name="connsiteY4" fmla="*/ 409675 h 833982"/>
              <a:gd name="connsiteX0" fmla="*/ 53 w 2062939"/>
              <a:gd name="connsiteY0" fmla="*/ 409663 h 833970"/>
              <a:gd name="connsiteX1" fmla="*/ 1079045 w 2062939"/>
              <a:gd name="connsiteY1" fmla="*/ 12 h 833970"/>
              <a:gd name="connsiteX2" fmla="*/ 2062939 w 2062939"/>
              <a:gd name="connsiteY2" fmla="*/ 424294 h 833970"/>
              <a:gd name="connsiteX3" fmla="*/ 1079045 w 2062939"/>
              <a:gd name="connsiteY3" fmla="*/ 833946 h 833970"/>
              <a:gd name="connsiteX4" fmla="*/ 53 w 2062939"/>
              <a:gd name="connsiteY4" fmla="*/ 409663 h 833970"/>
              <a:gd name="connsiteX0" fmla="*/ 53 w 2062939"/>
              <a:gd name="connsiteY0" fmla="*/ 409663 h 833970"/>
              <a:gd name="connsiteX1" fmla="*/ 1079045 w 2062939"/>
              <a:gd name="connsiteY1" fmla="*/ 12 h 833970"/>
              <a:gd name="connsiteX2" fmla="*/ 2062939 w 2062939"/>
              <a:gd name="connsiteY2" fmla="*/ 424294 h 833970"/>
              <a:gd name="connsiteX3" fmla="*/ 1079045 w 2062939"/>
              <a:gd name="connsiteY3" fmla="*/ 833946 h 833970"/>
              <a:gd name="connsiteX4" fmla="*/ 53 w 2062939"/>
              <a:gd name="connsiteY4" fmla="*/ 409663 h 833970"/>
              <a:gd name="connsiteX0" fmla="*/ 53 w 2062939"/>
              <a:gd name="connsiteY0" fmla="*/ 409663 h 833956"/>
              <a:gd name="connsiteX1" fmla="*/ 1079045 w 2062939"/>
              <a:gd name="connsiteY1" fmla="*/ 12 h 833956"/>
              <a:gd name="connsiteX2" fmla="*/ 2062939 w 2062939"/>
              <a:gd name="connsiteY2" fmla="*/ 424294 h 833956"/>
              <a:gd name="connsiteX3" fmla="*/ 1079045 w 2062939"/>
              <a:gd name="connsiteY3" fmla="*/ 833946 h 833956"/>
              <a:gd name="connsiteX4" fmla="*/ 53 w 2062939"/>
              <a:gd name="connsiteY4" fmla="*/ 409663 h 833956"/>
              <a:gd name="connsiteX0" fmla="*/ 87 w 2062973"/>
              <a:gd name="connsiteY0" fmla="*/ 409663 h 833956"/>
              <a:gd name="connsiteX1" fmla="*/ 1079079 w 2062973"/>
              <a:gd name="connsiteY1" fmla="*/ 12 h 833956"/>
              <a:gd name="connsiteX2" fmla="*/ 2062973 w 2062973"/>
              <a:gd name="connsiteY2" fmla="*/ 424294 h 833956"/>
              <a:gd name="connsiteX3" fmla="*/ 1079079 w 2062973"/>
              <a:gd name="connsiteY3" fmla="*/ 833946 h 833956"/>
              <a:gd name="connsiteX4" fmla="*/ 87 w 2062973"/>
              <a:gd name="connsiteY4" fmla="*/ 409663 h 833956"/>
              <a:gd name="connsiteX0" fmla="*/ 87 w 2062973"/>
              <a:gd name="connsiteY0" fmla="*/ 409663 h 833956"/>
              <a:gd name="connsiteX1" fmla="*/ 1079079 w 2062973"/>
              <a:gd name="connsiteY1" fmla="*/ 12 h 833956"/>
              <a:gd name="connsiteX2" fmla="*/ 2062973 w 2062973"/>
              <a:gd name="connsiteY2" fmla="*/ 424294 h 833956"/>
              <a:gd name="connsiteX3" fmla="*/ 1079079 w 2062973"/>
              <a:gd name="connsiteY3" fmla="*/ 833946 h 833956"/>
              <a:gd name="connsiteX4" fmla="*/ 87 w 2062973"/>
              <a:gd name="connsiteY4" fmla="*/ 409663 h 8339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2973" h="833956">
                <a:moveTo>
                  <a:pt x="87" y="409663"/>
                </a:moveTo>
                <a:cubicBezTo>
                  <a:pt x="-7228" y="376889"/>
                  <a:pt x="442657" y="-2427"/>
                  <a:pt x="1079079" y="12"/>
                </a:cubicBezTo>
                <a:cubicBezTo>
                  <a:pt x="1715501" y="2451"/>
                  <a:pt x="2062973" y="413465"/>
                  <a:pt x="2062973" y="424294"/>
                </a:cubicBezTo>
                <a:cubicBezTo>
                  <a:pt x="2055658" y="413178"/>
                  <a:pt x="1795969" y="836385"/>
                  <a:pt x="1079079" y="833946"/>
                </a:cubicBezTo>
                <a:cubicBezTo>
                  <a:pt x="362189" y="831507"/>
                  <a:pt x="7402" y="442437"/>
                  <a:pt x="87" y="409663"/>
                </a:cubicBezTo>
                <a:close/>
              </a:path>
            </a:pathLst>
          </a:custGeom>
          <a:solidFill>
            <a:srgbClr val="D6F5F6"/>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err="1">
              <a:ln>
                <a:noFill/>
              </a:ln>
              <a:solidFill>
                <a:srgbClr val="1F497D"/>
              </a:solidFill>
              <a:effectLst/>
              <a:uLnTx/>
              <a:uFillTx/>
              <a:latin typeface="Calibri"/>
              <a:ea typeface="+mn-ea"/>
              <a:cs typeface="+mn-cs"/>
            </a:endParaRPr>
          </a:p>
        </p:txBody>
      </p:sp>
      <p:sp>
        <p:nvSpPr>
          <p:cNvPr id="43" name="Oval 8"/>
          <p:cNvSpPr/>
          <p:nvPr/>
        </p:nvSpPr>
        <p:spPr>
          <a:xfrm rot="17081601">
            <a:off x="6231925" y="3174404"/>
            <a:ext cx="506557" cy="288147"/>
          </a:xfrm>
          <a:custGeom>
            <a:avLst/>
            <a:gdLst>
              <a:gd name="connsiteX0" fmla="*/ 0 w 1587398"/>
              <a:gd name="connsiteY0" fmla="*/ 416967 h 833933"/>
              <a:gd name="connsiteX1" fmla="*/ 793699 w 1587398"/>
              <a:gd name="connsiteY1" fmla="*/ 0 h 833933"/>
              <a:gd name="connsiteX2" fmla="*/ 1587398 w 1587398"/>
              <a:gd name="connsiteY2" fmla="*/ 416967 h 833933"/>
              <a:gd name="connsiteX3" fmla="*/ 793699 w 1587398"/>
              <a:gd name="connsiteY3" fmla="*/ 833934 h 833933"/>
              <a:gd name="connsiteX4" fmla="*/ 0 w 1587398"/>
              <a:gd name="connsiteY4" fmla="*/ 416967 h 833933"/>
              <a:gd name="connsiteX0" fmla="*/ 0 w 1777593"/>
              <a:gd name="connsiteY0" fmla="*/ 416972 h 833945"/>
              <a:gd name="connsiteX1" fmla="*/ 793699 w 1777593"/>
              <a:gd name="connsiteY1" fmla="*/ 5 h 833945"/>
              <a:gd name="connsiteX2" fmla="*/ 1777593 w 1777593"/>
              <a:gd name="connsiteY2" fmla="*/ 424287 h 833945"/>
              <a:gd name="connsiteX3" fmla="*/ 793699 w 1777593"/>
              <a:gd name="connsiteY3" fmla="*/ 833939 h 833945"/>
              <a:gd name="connsiteX4" fmla="*/ 0 w 1777593"/>
              <a:gd name="connsiteY4" fmla="*/ 416972 h 833945"/>
              <a:gd name="connsiteX0" fmla="*/ 0 w 2062886"/>
              <a:gd name="connsiteY0" fmla="*/ 409675 h 833982"/>
              <a:gd name="connsiteX1" fmla="*/ 1078992 w 2062886"/>
              <a:gd name="connsiteY1" fmla="*/ 24 h 833982"/>
              <a:gd name="connsiteX2" fmla="*/ 2062886 w 2062886"/>
              <a:gd name="connsiteY2" fmla="*/ 424306 h 833982"/>
              <a:gd name="connsiteX3" fmla="*/ 1078992 w 2062886"/>
              <a:gd name="connsiteY3" fmla="*/ 833958 h 833982"/>
              <a:gd name="connsiteX4" fmla="*/ 0 w 2062886"/>
              <a:gd name="connsiteY4" fmla="*/ 409675 h 833982"/>
              <a:gd name="connsiteX0" fmla="*/ 53 w 2062939"/>
              <a:gd name="connsiteY0" fmla="*/ 409663 h 833970"/>
              <a:gd name="connsiteX1" fmla="*/ 1079045 w 2062939"/>
              <a:gd name="connsiteY1" fmla="*/ 12 h 833970"/>
              <a:gd name="connsiteX2" fmla="*/ 2062939 w 2062939"/>
              <a:gd name="connsiteY2" fmla="*/ 424294 h 833970"/>
              <a:gd name="connsiteX3" fmla="*/ 1079045 w 2062939"/>
              <a:gd name="connsiteY3" fmla="*/ 833946 h 833970"/>
              <a:gd name="connsiteX4" fmla="*/ 53 w 2062939"/>
              <a:gd name="connsiteY4" fmla="*/ 409663 h 833970"/>
              <a:gd name="connsiteX0" fmla="*/ 53 w 2062939"/>
              <a:gd name="connsiteY0" fmla="*/ 409663 h 833970"/>
              <a:gd name="connsiteX1" fmla="*/ 1079045 w 2062939"/>
              <a:gd name="connsiteY1" fmla="*/ 12 h 833970"/>
              <a:gd name="connsiteX2" fmla="*/ 2062939 w 2062939"/>
              <a:gd name="connsiteY2" fmla="*/ 424294 h 833970"/>
              <a:gd name="connsiteX3" fmla="*/ 1079045 w 2062939"/>
              <a:gd name="connsiteY3" fmla="*/ 833946 h 833970"/>
              <a:gd name="connsiteX4" fmla="*/ 53 w 2062939"/>
              <a:gd name="connsiteY4" fmla="*/ 409663 h 833970"/>
              <a:gd name="connsiteX0" fmla="*/ 53 w 2062939"/>
              <a:gd name="connsiteY0" fmla="*/ 409663 h 833956"/>
              <a:gd name="connsiteX1" fmla="*/ 1079045 w 2062939"/>
              <a:gd name="connsiteY1" fmla="*/ 12 h 833956"/>
              <a:gd name="connsiteX2" fmla="*/ 2062939 w 2062939"/>
              <a:gd name="connsiteY2" fmla="*/ 424294 h 833956"/>
              <a:gd name="connsiteX3" fmla="*/ 1079045 w 2062939"/>
              <a:gd name="connsiteY3" fmla="*/ 833946 h 833956"/>
              <a:gd name="connsiteX4" fmla="*/ 53 w 2062939"/>
              <a:gd name="connsiteY4" fmla="*/ 409663 h 833956"/>
              <a:gd name="connsiteX0" fmla="*/ 87 w 2062973"/>
              <a:gd name="connsiteY0" fmla="*/ 409663 h 833956"/>
              <a:gd name="connsiteX1" fmla="*/ 1079079 w 2062973"/>
              <a:gd name="connsiteY1" fmla="*/ 12 h 833956"/>
              <a:gd name="connsiteX2" fmla="*/ 2062973 w 2062973"/>
              <a:gd name="connsiteY2" fmla="*/ 424294 h 833956"/>
              <a:gd name="connsiteX3" fmla="*/ 1079079 w 2062973"/>
              <a:gd name="connsiteY3" fmla="*/ 833946 h 833956"/>
              <a:gd name="connsiteX4" fmla="*/ 87 w 2062973"/>
              <a:gd name="connsiteY4" fmla="*/ 409663 h 833956"/>
              <a:gd name="connsiteX0" fmla="*/ 87 w 2062973"/>
              <a:gd name="connsiteY0" fmla="*/ 409663 h 833956"/>
              <a:gd name="connsiteX1" fmla="*/ 1079079 w 2062973"/>
              <a:gd name="connsiteY1" fmla="*/ 12 h 833956"/>
              <a:gd name="connsiteX2" fmla="*/ 2062973 w 2062973"/>
              <a:gd name="connsiteY2" fmla="*/ 424294 h 833956"/>
              <a:gd name="connsiteX3" fmla="*/ 1079079 w 2062973"/>
              <a:gd name="connsiteY3" fmla="*/ 833946 h 833956"/>
              <a:gd name="connsiteX4" fmla="*/ 87 w 2062973"/>
              <a:gd name="connsiteY4" fmla="*/ 409663 h 8339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2973" h="833956">
                <a:moveTo>
                  <a:pt x="87" y="409663"/>
                </a:moveTo>
                <a:cubicBezTo>
                  <a:pt x="-7228" y="376889"/>
                  <a:pt x="442657" y="-2427"/>
                  <a:pt x="1079079" y="12"/>
                </a:cubicBezTo>
                <a:cubicBezTo>
                  <a:pt x="1715501" y="2451"/>
                  <a:pt x="2062973" y="413465"/>
                  <a:pt x="2062973" y="424294"/>
                </a:cubicBezTo>
                <a:cubicBezTo>
                  <a:pt x="2055658" y="413178"/>
                  <a:pt x="1795969" y="836385"/>
                  <a:pt x="1079079" y="833946"/>
                </a:cubicBezTo>
                <a:cubicBezTo>
                  <a:pt x="362189" y="831507"/>
                  <a:pt x="7402" y="442437"/>
                  <a:pt x="87" y="409663"/>
                </a:cubicBezTo>
                <a:close/>
              </a:path>
            </a:pathLst>
          </a:custGeom>
          <a:solidFill>
            <a:schemeClr val="accent1">
              <a:lumMod val="40000"/>
              <a:lumOff val="6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err="1">
              <a:ln>
                <a:noFill/>
              </a:ln>
              <a:solidFill>
                <a:srgbClr val="1F497D"/>
              </a:solidFill>
              <a:effectLst/>
              <a:uLnTx/>
              <a:uFillTx/>
              <a:latin typeface="Calibri"/>
              <a:ea typeface="+mn-ea"/>
              <a:cs typeface="+mn-cs"/>
            </a:endParaRPr>
          </a:p>
        </p:txBody>
      </p:sp>
      <p:sp>
        <p:nvSpPr>
          <p:cNvPr id="44" name="Oval 8"/>
          <p:cNvSpPr/>
          <p:nvPr/>
        </p:nvSpPr>
        <p:spPr>
          <a:xfrm rot="20617441">
            <a:off x="6242052" y="4124114"/>
            <a:ext cx="486301" cy="288147"/>
          </a:xfrm>
          <a:custGeom>
            <a:avLst/>
            <a:gdLst>
              <a:gd name="connsiteX0" fmla="*/ 0 w 1587398"/>
              <a:gd name="connsiteY0" fmla="*/ 416967 h 833933"/>
              <a:gd name="connsiteX1" fmla="*/ 793699 w 1587398"/>
              <a:gd name="connsiteY1" fmla="*/ 0 h 833933"/>
              <a:gd name="connsiteX2" fmla="*/ 1587398 w 1587398"/>
              <a:gd name="connsiteY2" fmla="*/ 416967 h 833933"/>
              <a:gd name="connsiteX3" fmla="*/ 793699 w 1587398"/>
              <a:gd name="connsiteY3" fmla="*/ 833934 h 833933"/>
              <a:gd name="connsiteX4" fmla="*/ 0 w 1587398"/>
              <a:gd name="connsiteY4" fmla="*/ 416967 h 833933"/>
              <a:gd name="connsiteX0" fmla="*/ 0 w 1777593"/>
              <a:gd name="connsiteY0" fmla="*/ 416972 h 833945"/>
              <a:gd name="connsiteX1" fmla="*/ 793699 w 1777593"/>
              <a:gd name="connsiteY1" fmla="*/ 5 h 833945"/>
              <a:gd name="connsiteX2" fmla="*/ 1777593 w 1777593"/>
              <a:gd name="connsiteY2" fmla="*/ 424287 h 833945"/>
              <a:gd name="connsiteX3" fmla="*/ 793699 w 1777593"/>
              <a:gd name="connsiteY3" fmla="*/ 833939 h 833945"/>
              <a:gd name="connsiteX4" fmla="*/ 0 w 1777593"/>
              <a:gd name="connsiteY4" fmla="*/ 416972 h 833945"/>
              <a:gd name="connsiteX0" fmla="*/ 0 w 2062886"/>
              <a:gd name="connsiteY0" fmla="*/ 409675 h 833982"/>
              <a:gd name="connsiteX1" fmla="*/ 1078992 w 2062886"/>
              <a:gd name="connsiteY1" fmla="*/ 24 h 833982"/>
              <a:gd name="connsiteX2" fmla="*/ 2062886 w 2062886"/>
              <a:gd name="connsiteY2" fmla="*/ 424306 h 833982"/>
              <a:gd name="connsiteX3" fmla="*/ 1078992 w 2062886"/>
              <a:gd name="connsiteY3" fmla="*/ 833958 h 833982"/>
              <a:gd name="connsiteX4" fmla="*/ 0 w 2062886"/>
              <a:gd name="connsiteY4" fmla="*/ 409675 h 833982"/>
              <a:gd name="connsiteX0" fmla="*/ 53 w 2062939"/>
              <a:gd name="connsiteY0" fmla="*/ 409663 h 833970"/>
              <a:gd name="connsiteX1" fmla="*/ 1079045 w 2062939"/>
              <a:gd name="connsiteY1" fmla="*/ 12 h 833970"/>
              <a:gd name="connsiteX2" fmla="*/ 2062939 w 2062939"/>
              <a:gd name="connsiteY2" fmla="*/ 424294 h 833970"/>
              <a:gd name="connsiteX3" fmla="*/ 1079045 w 2062939"/>
              <a:gd name="connsiteY3" fmla="*/ 833946 h 833970"/>
              <a:gd name="connsiteX4" fmla="*/ 53 w 2062939"/>
              <a:gd name="connsiteY4" fmla="*/ 409663 h 833970"/>
              <a:gd name="connsiteX0" fmla="*/ 53 w 2062939"/>
              <a:gd name="connsiteY0" fmla="*/ 409663 h 833970"/>
              <a:gd name="connsiteX1" fmla="*/ 1079045 w 2062939"/>
              <a:gd name="connsiteY1" fmla="*/ 12 h 833970"/>
              <a:gd name="connsiteX2" fmla="*/ 2062939 w 2062939"/>
              <a:gd name="connsiteY2" fmla="*/ 424294 h 833970"/>
              <a:gd name="connsiteX3" fmla="*/ 1079045 w 2062939"/>
              <a:gd name="connsiteY3" fmla="*/ 833946 h 833970"/>
              <a:gd name="connsiteX4" fmla="*/ 53 w 2062939"/>
              <a:gd name="connsiteY4" fmla="*/ 409663 h 833970"/>
              <a:gd name="connsiteX0" fmla="*/ 53 w 2062939"/>
              <a:gd name="connsiteY0" fmla="*/ 409663 h 833956"/>
              <a:gd name="connsiteX1" fmla="*/ 1079045 w 2062939"/>
              <a:gd name="connsiteY1" fmla="*/ 12 h 833956"/>
              <a:gd name="connsiteX2" fmla="*/ 2062939 w 2062939"/>
              <a:gd name="connsiteY2" fmla="*/ 424294 h 833956"/>
              <a:gd name="connsiteX3" fmla="*/ 1079045 w 2062939"/>
              <a:gd name="connsiteY3" fmla="*/ 833946 h 833956"/>
              <a:gd name="connsiteX4" fmla="*/ 53 w 2062939"/>
              <a:gd name="connsiteY4" fmla="*/ 409663 h 833956"/>
              <a:gd name="connsiteX0" fmla="*/ 87 w 2062973"/>
              <a:gd name="connsiteY0" fmla="*/ 409663 h 833956"/>
              <a:gd name="connsiteX1" fmla="*/ 1079079 w 2062973"/>
              <a:gd name="connsiteY1" fmla="*/ 12 h 833956"/>
              <a:gd name="connsiteX2" fmla="*/ 2062973 w 2062973"/>
              <a:gd name="connsiteY2" fmla="*/ 424294 h 833956"/>
              <a:gd name="connsiteX3" fmla="*/ 1079079 w 2062973"/>
              <a:gd name="connsiteY3" fmla="*/ 833946 h 833956"/>
              <a:gd name="connsiteX4" fmla="*/ 87 w 2062973"/>
              <a:gd name="connsiteY4" fmla="*/ 409663 h 833956"/>
              <a:gd name="connsiteX0" fmla="*/ 87 w 2062973"/>
              <a:gd name="connsiteY0" fmla="*/ 409663 h 833956"/>
              <a:gd name="connsiteX1" fmla="*/ 1079079 w 2062973"/>
              <a:gd name="connsiteY1" fmla="*/ 12 h 833956"/>
              <a:gd name="connsiteX2" fmla="*/ 2062973 w 2062973"/>
              <a:gd name="connsiteY2" fmla="*/ 424294 h 833956"/>
              <a:gd name="connsiteX3" fmla="*/ 1079079 w 2062973"/>
              <a:gd name="connsiteY3" fmla="*/ 833946 h 833956"/>
              <a:gd name="connsiteX4" fmla="*/ 87 w 2062973"/>
              <a:gd name="connsiteY4" fmla="*/ 409663 h 8339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2973" h="833956">
                <a:moveTo>
                  <a:pt x="87" y="409663"/>
                </a:moveTo>
                <a:cubicBezTo>
                  <a:pt x="-7228" y="376889"/>
                  <a:pt x="442657" y="-2427"/>
                  <a:pt x="1079079" y="12"/>
                </a:cubicBezTo>
                <a:cubicBezTo>
                  <a:pt x="1715501" y="2451"/>
                  <a:pt x="2062973" y="413465"/>
                  <a:pt x="2062973" y="424294"/>
                </a:cubicBezTo>
                <a:cubicBezTo>
                  <a:pt x="2055658" y="413178"/>
                  <a:pt x="1795969" y="836385"/>
                  <a:pt x="1079079" y="833946"/>
                </a:cubicBezTo>
                <a:cubicBezTo>
                  <a:pt x="362189" y="831507"/>
                  <a:pt x="7402" y="442437"/>
                  <a:pt x="87" y="409663"/>
                </a:cubicBezTo>
                <a:close/>
              </a:path>
            </a:pathLst>
          </a:custGeom>
          <a:solidFill>
            <a:schemeClr val="accent4">
              <a:lumMod val="20000"/>
              <a:lumOff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err="1">
              <a:ln>
                <a:noFill/>
              </a:ln>
              <a:solidFill>
                <a:srgbClr val="1F497D"/>
              </a:solidFill>
              <a:effectLst/>
              <a:uLnTx/>
              <a:uFillTx/>
              <a:latin typeface="Calibri"/>
              <a:ea typeface="+mn-ea"/>
              <a:cs typeface="+mn-cs"/>
            </a:endParaRPr>
          </a:p>
        </p:txBody>
      </p:sp>
      <p:sp>
        <p:nvSpPr>
          <p:cNvPr id="45" name="Oval 8"/>
          <p:cNvSpPr/>
          <p:nvPr/>
        </p:nvSpPr>
        <p:spPr>
          <a:xfrm rot="2134922">
            <a:off x="6256977" y="4793397"/>
            <a:ext cx="434870" cy="288147"/>
          </a:xfrm>
          <a:custGeom>
            <a:avLst/>
            <a:gdLst>
              <a:gd name="connsiteX0" fmla="*/ 0 w 1587398"/>
              <a:gd name="connsiteY0" fmla="*/ 416967 h 833933"/>
              <a:gd name="connsiteX1" fmla="*/ 793699 w 1587398"/>
              <a:gd name="connsiteY1" fmla="*/ 0 h 833933"/>
              <a:gd name="connsiteX2" fmla="*/ 1587398 w 1587398"/>
              <a:gd name="connsiteY2" fmla="*/ 416967 h 833933"/>
              <a:gd name="connsiteX3" fmla="*/ 793699 w 1587398"/>
              <a:gd name="connsiteY3" fmla="*/ 833934 h 833933"/>
              <a:gd name="connsiteX4" fmla="*/ 0 w 1587398"/>
              <a:gd name="connsiteY4" fmla="*/ 416967 h 833933"/>
              <a:gd name="connsiteX0" fmla="*/ 0 w 1777593"/>
              <a:gd name="connsiteY0" fmla="*/ 416972 h 833945"/>
              <a:gd name="connsiteX1" fmla="*/ 793699 w 1777593"/>
              <a:gd name="connsiteY1" fmla="*/ 5 h 833945"/>
              <a:gd name="connsiteX2" fmla="*/ 1777593 w 1777593"/>
              <a:gd name="connsiteY2" fmla="*/ 424287 h 833945"/>
              <a:gd name="connsiteX3" fmla="*/ 793699 w 1777593"/>
              <a:gd name="connsiteY3" fmla="*/ 833939 h 833945"/>
              <a:gd name="connsiteX4" fmla="*/ 0 w 1777593"/>
              <a:gd name="connsiteY4" fmla="*/ 416972 h 833945"/>
              <a:gd name="connsiteX0" fmla="*/ 0 w 2062886"/>
              <a:gd name="connsiteY0" fmla="*/ 409675 h 833982"/>
              <a:gd name="connsiteX1" fmla="*/ 1078992 w 2062886"/>
              <a:gd name="connsiteY1" fmla="*/ 24 h 833982"/>
              <a:gd name="connsiteX2" fmla="*/ 2062886 w 2062886"/>
              <a:gd name="connsiteY2" fmla="*/ 424306 h 833982"/>
              <a:gd name="connsiteX3" fmla="*/ 1078992 w 2062886"/>
              <a:gd name="connsiteY3" fmla="*/ 833958 h 833982"/>
              <a:gd name="connsiteX4" fmla="*/ 0 w 2062886"/>
              <a:gd name="connsiteY4" fmla="*/ 409675 h 833982"/>
              <a:gd name="connsiteX0" fmla="*/ 53 w 2062939"/>
              <a:gd name="connsiteY0" fmla="*/ 409663 h 833970"/>
              <a:gd name="connsiteX1" fmla="*/ 1079045 w 2062939"/>
              <a:gd name="connsiteY1" fmla="*/ 12 h 833970"/>
              <a:gd name="connsiteX2" fmla="*/ 2062939 w 2062939"/>
              <a:gd name="connsiteY2" fmla="*/ 424294 h 833970"/>
              <a:gd name="connsiteX3" fmla="*/ 1079045 w 2062939"/>
              <a:gd name="connsiteY3" fmla="*/ 833946 h 833970"/>
              <a:gd name="connsiteX4" fmla="*/ 53 w 2062939"/>
              <a:gd name="connsiteY4" fmla="*/ 409663 h 833970"/>
              <a:gd name="connsiteX0" fmla="*/ 53 w 2062939"/>
              <a:gd name="connsiteY0" fmla="*/ 409663 h 833970"/>
              <a:gd name="connsiteX1" fmla="*/ 1079045 w 2062939"/>
              <a:gd name="connsiteY1" fmla="*/ 12 h 833970"/>
              <a:gd name="connsiteX2" fmla="*/ 2062939 w 2062939"/>
              <a:gd name="connsiteY2" fmla="*/ 424294 h 833970"/>
              <a:gd name="connsiteX3" fmla="*/ 1079045 w 2062939"/>
              <a:gd name="connsiteY3" fmla="*/ 833946 h 833970"/>
              <a:gd name="connsiteX4" fmla="*/ 53 w 2062939"/>
              <a:gd name="connsiteY4" fmla="*/ 409663 h 833970"/>
              <a:gd name="connsiteX0" fmla="*/ 53 w 2062939"/>
              <a:gd name="connsiteY0" fmla="*/ 409663 h 833956"/>
              <a:gd name="connsiteX1" fmla="*/ 1079045 w 2062939"/>
              <a:gd name="connsiteY1" fmla="*/ 12 h 833956"/>
              <a:gd name="connsiteX2" fmla="*/ 2062939 w 2062939"/>
              <a:gd name="connsiteY2" fmla="*/ 424294 h 833956"/>
              <a:gd name="connsiteX3" fmla="*/ 1079045 w 2062939"/>
              <a:gd name="connsiteY3" fmla="*/ 833946 h 833956"/>
              <a:gd name="connsiteX4" fmla="*/ 53 w 2062939"/>
              <a:gd name="connsiteY4" fmla="*/ 409663 h 833956"/>
              <a:gd name="connsiteX0" fmla="*/ 87 w 2062973"/>
              <a:gd name="connsiteY0" fmla="*/ 409663 h 833956"/>
              <a:gd name="connsiteX1" fmla="*/ 1079079 w 2062973"/>
              <a:gd name="connsiteY1" fmla="*/ 12 h 833956"/>
              <a:gd name="connsiteX2" fmla="*/ 2062973 w 2062973"/>
              <a:gd name="connsiteY2" fmla="*/ 424294 h 833956"/>
              <a:gd name="connsiteX3" fmla="*/ 1079079 w 2062973"/>
              <a:gd name="connsiteY3" fmla="*/ 833946 h 833956"/>
              <a:gd name="connsiteX4" fmla="*/ 87 w 2062973"/>
              <a:gd name="connsiteY4" fmla="*/ 409663 h 833956"/>
              <a:gd name="connsiteX0" fmla="*/ 87 w 2062973"/>
              <a:gd name="connsiteY0" fmla="*/ 409663 h 833956"/>
              <a:gd name="connsiteX1" fmla="*/ 1079079 w 2062973"/>
              <a:gd name="connsiteY1" fmla="*/ 12 h 833956"/>
              <a:gd name="connsiteX2" fmla="*/ 2062973 w 2062973"/>
              <a:gd name="connsiteY2" fmla="*/ 424294 h 833956"/>
              <a:gd name="connsiteX3" fmla="*/ 1079079 w 2062973"/>
              <a:gd name="connsiteY3" fmla="*/ 833946 h 833956"/>
              <a:gd name="connsiteX4" fmla="*/ 87 w 2062973"/>
              <a:gd name="connsiteY4" fmla="*/ 409663 h 8339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2973" h="833956">
                <a:moveTo>
                  <a:pt x="87" y="409663"/>
                </a:moveTo>
                <a:cubicBezTo>
                  <a:pt x="-7228" y="376889"/>
                  <a:pt x="442657" y="-2427"/>
                  <a:pt x="1079079" y="12"/>
                </a:cubicBezTo>
                <a:cubicBezTo>
                  <a:pt x="1715501" y="2451"/>
                  <a:pt x="2062973" y="413465"/>
                  <a:pt x="2062973" y="424294"/>
                </a:cubicBezTo>
                <a:cubicBezTo>
                  <a:pt x="2055658" y="413178"/>
                  <a:pt x="1795969" y="836385"/>
                  <a:pt x="1079079" y="833946"/>
                </a:cubicBezTo>
                <a:cubicBezTo>
                  <a:pt x="362189" y="831507"/>
                  <a:pt x="7402" y="442437"/>
                  <a:pt x="87" y="409663"/>
                </a:cubicBezTo>
                <a:close/>
              </a:path>
            </a:pathLst>
          </a:custGeom>
          <a:solidFill>
            <a:schemeClr val="accent6">
              <a:lumMod val="20000"/>
              <a:lumOff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err="1">
              <a:ln>
                <a:noFill/>
              </a:ln>
              <a:solidFill>
                <a:srgbClr val="1F497D"/>
              </a:solidFill>
              <a:effectLst/>
              <a:uLnTx/>
              <a:uFillTx/>
              <a:latin typeface="Calibri"/>
              <a:ea typeface="+mn-ea"/>
              <a:cs typeface="+mn-cs"/>
            </a:endParaRPr>
          </a:p>
        </p:txBody>
      </p:sp>
      <p:grpSp>
        <p:nvGrpSpPr>
          <p:cNvPr id="4" name="Group 45"/>
          <p:cNvGrpSpPr>
            <a:grpSpLocks noChangeAspect="1"/>
          </p:cNvGrpSpPr>
          <p:nvPr/>
        </p:nvGrpSpPr>
        <p:grpSpPr>
          <a:xfrm>
            <a:off x="533400" y="956208"/>
            <a:ext cx="5105400" cy="4531755"/>
            <a:chOff x="395279" y="2106203"/>
            <a:chExt cx="4074549" cy="4195206"/>
          </a:xfrm>
        </p:grpSpPr>
        <p:sp>
          <p:nvSpPr>
            <p:cNvPr id="47" name="Isosceles Triangle 1"/>
            <p:cNvSpPr/>
            <p:nvPr/>
          </p:nvSpPr>
          <p:spPr>
            <a:xfrm>
              <a:off x="1686734" y="4089196"/>
              <a:ext cx="1151563" cy="2212213"/>
            </a:xfrm>
            <a:custGeom>
              <a:avLst/>
              <a:gdLst>
                <a:gd name="connsiteX0" fmla="*/ 0 w 716890"/>
                <a:gd name="connsiteY0" fmla="*/ 1963496 h 1963496"/>
                <a:gd name="connsiteX1" fmla="*/ 358445 w 716890"/>
                <a:gd name="connsiteY1" fmla="*/ 0 h 1963496"/>
                <a:gd name="connsiteX2" fmla="*/ 716890 w 716890"/>
                <a:gd name="connsiteY2" fmla="*/ 1963496 h 1963496"/>
                <a:gd name="connsiteX3" fmla="*/ 0 w 716890"/>
                <a:gd name="connsiteY3" fmla="*/ 1963496 h 1963496"/>
                <a:gd name="connsiteX0" fmla="*/ 0 w 716890"/>
                <a:gd name="connsiteY0" fmla="*/ 1963496 h 1963496"/>
                <a:gd name="connsiteX1" fmla="*/ 358445 w 716890"/>
                <a:gd name="connsiteY1" fmla="*/ 0 h 1963496"/>
                <a:gd name="connsiteX2" fmla="*/ 716890 w 716890"/>
                <a:gd name="connsiteY2" fmla="*/ 1963496 h 1963496"/>
                <a:gd name="connsiteX3" fmla="*/ 0 w 716890"/>
                <a:gd name="connsiteY3" fmla="*/ 1963496 h 1963496"/>
                <a:gd name="connsiteX0" fmla="*/ 46863 w 763753"/>
                <a:gd name="connsiteY0" fmla="*/ 1963496 h 1963496"/>
                <a:gd name="connsiteX1" fmla="*/ 405308 w 763753"/>
                <a:gd name="connsiteY1" fmla="*/ 0 h 1963496"/>
                <a:gd name="connsiteX2" fmla="*/ 763753 w 763753"/>
                <a:gd name="connsiteY2" fmla="*/ 1963496 h 1963496"/>
                <a:gd name="connsiteX3" fmla="*/ 46863 w 763753"/>
                <a:gd name="connsiteY3" fmla="*/ 1963496 h 1963496"/>
                <a:gd name="connsiteX0" fmla="*/ 46863 w 763753"/>
                <a:gd name="connsiteY0" fmla="*/ 1963496 h 1963496"/>
                <a:gd name="connsiteX1" fmla="*/ 405308 w 763753"/>
                <a:gd name="connsiteY1" fmla="*/ 0 h 1963496"/>
                <a:gd name="connsiteX2" fmla="*/ 763753 w 763753"/>
                <a:gd name="connsiteY2" fmla="*/ 1963496 h 1963496"/>
                <a:gd name="connsiteX3" fmla="*/ 46863 w 763753"/>
                <a:gd name="connsiteY3" fmla="*/ 1963496 h 1963496"/>
                <a:gd name="connsiteX0" fmla="*/ 46863 w 763753"/>
                <a:gd name="connsiteY0" fmla="*/ 1963496 h 1963496"/>
                <a:gd name="connsiteX1" fmla="*/ 405308 w 763753"/>
                <a:gd name="connsiteY1" fmla="*/ 0 h 1963496"/>
                <a:gd name="connsiteX2" fmla="*/ 763753 w 763753"/>
                <a:gd name="connsiteY2" fmla="*/ 1963496 h 1963496"/>
                <a:gd name="connsiteX3" fmla="*/ 46863 w 763753"/>
                <a:gd name="connsiteY3" fmla="*/ 1963496 h 1963496"/>
                <a:gd name="connsiteX0" fmla="*/ 46863 w 763753"/>
                <a:gd name="connsiteY0" fmla="*/ 1963496 h 1963496"/>
                <a:gd name="connsiteX1" fmla="*/ 405308 w 763753"/>
                <a:gd name="connsiteY1" fmla="*/ 0 h 1963496"/>
                <a:gd name="connsiteX2" fmla="*/ 763753 w 763753"/>
                <a:gd name="connsiteY2" fmla="*/ 1963496 h 1963496"/>
                <a:gd name="connsiteX3" fmla="*/ 46863 w 763753"/>
                <a:gd name="connsiteY3" fmla="*/ 1963496 h 1963496"/>
                <a:gd name="connsiteX0" fmla="*/ 46863 w 1019785"/>
                <a:gd name="connsiteY0" fmla="*/ 1963496 h 1963496"/>
                <a:gd name="connsiteX1" fmla="*/ 405308 w 1019785"/>
                <a:gd name="connsiteY1" fmla="*/ 0 h 1963496"/>
                <a:gd name="connsiteX2" fmla="*/ 1019785 w 1019785"/>
                <a:gd name="connsiteY2" fmla="*/ 1950553 h 1963496"/>
                <a:gd name="connsiteX3" fmla="*/ 46863 w 1019785"/>
                <a:gd name="connsiteY3" fmla="*/ 1963496 h 1963496"/>
                <a:gd name="connsiteX0" fmla="*/ 25021 w 1151563"/>
                <a:gd name="connsiteY0" fmla="*/ 1957025 h 1957025"/>
                <a:gd name="connsiteX1" fmla="*/ 537086 w 1151563"/>
                <a:gd name="connsiteY1" fmla="*/ 0 h 1957025"/>
                <a:gd name="connsiteX2" fmla="*/ 1151563 w 1151563"/>
                <a:gd name="connsiteY2" fmla="*/ 1950553 h 1957025"/>
                <a:gd name="connsiteX3" fmla="*/ 25021 w 1151563"/>
                <a:gd name="connsiteY3" fmla="*/ 1957025 h 1957025"/>
              </a:gdLst>
              <a:ahLst/>
              <a:cxnLst>
                <a:cxn ang="0">
                  <a:pos x="connsiteX0" y="connsiteY0"/>
                </a:cxn>
                <a:cxn ang="0">
                  <a:pos x="connsiteX1" y="connsiteY1"/>
                </a:cxn>
                <a:cxn ang="0">
                  <a:pos x="connsiteX2" y="connsiteY2"/>
                </a:cxn>
                <a:cxn ang="0">
                  <a:pos x="connsiteX3" y="connsiteY3"/>
                </a:cxn>
              </a:cxnLst>
              <a:rect l="l" t="t" r="r" b="b"/>
              <a:pathLst>
                <a:path w="1151563" h="1957025">
                  <a:moveTo>
                    <a:pt x="25021" y="1957025"/>
                  </a:moveTo>
                  <a:cubicBezTo>
                    <a:pt x="-67638" y="1448830"/>
                    <a:pt x="95735" y="1181193"/>
                    <a:pt x="537086" y="0"/>
                  </a:cubicBezTo>
                  <a:cubicBezTo>
                    <a:pt x="481004" y="873955"/>
                    <a:pt x="871147" y="1376522"/>
                    <a:pt x="1151563" y="1950553"/>
                  </a:cubicBezTo>
                  <a:lnTo>
                    <a:pt x="25021" y="1957025"/>
                  </a:lnTo>
                  <a:close/>
                </a:path>
              </a:pathLst>
            </a:custGeom>
            <a:solidFill>
              <a:schemeClr val="bg1">
                <a:lumMod val="6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err="1">
                <a:ln>
                  <a:noFill/>
                </a:ln>
                <a:solidFill>
                  <a:srgbClr val="1F497D"/>
                </a:solidFill>
                <a:effectLst/>
                <a:uLnTx/>
                <a:uFillTx/>
                <a:latin typeface="Calibri"/>
                <a:ea typeface="+mn-ea"/>
                <a:cs typeface="+mn-cs"/>
              </a:endParaRPr>
            </a:p>
          </p:txBody>
        </p:sp>
        <p:sp>
          <p:nvSpPr>
            <p:cNvPr id="48" name="Oval 8"/>
            <p:cNvSpPr/>
            <p:nvPr/>
          </p:nvSpPr>
          <p:spPr>
            <a:xfrm rot="17081601">
              <a:off x="1684008" y="2917818"/>
              <a:ext cx="1679468" cy="249915"/>
            </a:xfrm>
            <a:custGeom>
              <a:avLst/>
              <a:gdLst>
                <a:gd name="connsiteX0" fmla="*/ 0 w 1587398"/>
                <a:gd name="connsiteY0" fmla="*/ 416967 h 833933"/>
                <a:gd name="connsiteX1" fmla="*/ 793699 w 1587398"/>
                <a:gd name="connsiteY1" fmla="*/ 0 h 833933"/>
                <a:gd name="connsiteX2" fmla="*/ 1587398 w 1587398"/>
                <a:gd name="connsiteY2" fmla="*/ 416967 h 833933"/>
                <a:gd name="connsiteX3" fmla="*/ 793699 w 1587398"/>
                <a:gd name="connsiteY3" fmla="*/ 833934 h 833933"/>
                <a:gd name="connsiteX4" fmla="*/ 0 w 1587398"/>
                <a:gd name="connsiteY4" fmla="*/ 416967 h 833933"/>
                <a:gd name="connsiteX0" fmla="*/ 0 w 1777593"/>
                <a:gd name="connsiteY0" fmla="*/ 416972 h 833945"/>
                <a:gd name="connsiteX1" fmla="*/ 793699 w 1777593"/>
                <a:gd name="connsiteY1" fmla="*/ 5 h 833945"/>
                <a:gd name="connsiteX2" fmla="*/ 1777593 w 1777593"/>
                <a:gd name="connsiteY2" fmla="*/ 424287 h 833945"/>
                <a:gd name="connsiteX3" fmla="*/ 793699 w 1777593"/>
                <a:gd name="connsiteY3" fmla="*/ 833939 h 833945"/>
                <a:gd name="connsiteX4" fmla="*/ 0 w 1777593"/>
                <a:gd name="connsiteY4" fmla="*/ 416972 h 833945"/>
                <a:gd name="connsiteX0" fmla="*/ 0 w 2062886"/>
                <a:gd name="connsiteY0" fmla="*/ 409675 h 833982"/>
                <a:gd name="connsiteX1" fmla="*/ 1078992 w 2062886"/>
                <a:gd name="connsiteY1" fmla="*/ 24 h 833982"/>
                <a:gd name="connsiteX2" fmla="*/ 2062886 w 2062886"/>
                <a:gd name="connsiteY2" fmla="*/ 424306 h 833982"/>
                <a:gd name="connsiteX3" fmla="*/ 1078992 w 2062886"/>
                <a:gd name="connsiteY3" fmla="*/ 833958 h 833982"/>
                <a:gd name="connsiteX4" fmla="*/ 0 w 2062886"/>
                <a:gd name="connsiteY4" fmla="*/ 409675 h 833982"/>
                <a:gd name="connsiteX0" fmla="*/ 53 w 2062939"/>
                <a:gd name="connsiteY0" fmla="*/ 409663 h 833970"/>
                <a:gd name="connsiteX1" fmla="*/ 1079045 w 2062939"/>
                <a:gd name="connsiteY1" fmla="*/ 12 h 833970"/>
                <a:gd name="connsiteX2" fmla="*/ 2062939 w 2062939"/>
                <a:gd name="connsiteY2" fmla="*/ 424294 h 833970"/>
                <a:gd name="connsiteX3" fmla="*/ 1079045 w 2062939"/>
                <a:gd name="connsiteY3" fmla="*/ 833946 h 833970"/>
                <a:gd name="connsiteX4" fmla="*/ 53 w 2062939"/>
                <a:gd name="connsiteY4" fmla="*/ 409663 h 833970"/>
                <a:gd name="connsiteX0" fmla="*/ 53 w 2062939"/>
                <a:gd name="connsiteY0" fmla="*/ 409663 h 833970"/>
                <a:gd name="connsiteX1" fmla="*/ 1079045 w 2062939"/>
                <a:gd name="connsiteY1" fmla="*/ 12 h 833970"/>
                <a:gd name="connsiteX2" fmla="*/ 2062939 w 2062939"/>
                <a:gd name="connsiteY2" fmla="*/ 424294 h 833970"/>
                <a:gd name="connsiteX3" fmla="*/ 1079045 w 2062939"/>
                <a:gd name="connsiteY3" fmla="*/ 833946 h 833970"/>
                <a:gd name="connsiteX4" fmla="*/ 53 w 2062939"/>
                <a:gd name="connsiteY4" fmla="*/ 409663 h 833970"/>
                <a:gd name="connsiteX0" fmla="*/ 53 w 2062939"/>
                <a:gd name="connsiteY0" fmla="*/ 409663 h 833956"/>
                <a:gd name="connsiteX1" fmla="*/ 1079045 w 2062939"/>
                <a:gd name="connsiteY1" fmla="*/ 12 h 833956"/>
                <a:gd name="connsiteX2" fmla="*/ 2062939 w 2062939"/>
                <a:gd name="connsiteY2" fmla="*/ 424294 h 833956"/>
                <a:gd name="connsiteX3" fmla="*/ 1079045 w 2062939"/>
                <a:gd name="connsiteY3" fmla="*/ 833946 h 833956"/>
                <a:gd name="connsiteX4" fmla="*/ 53 w 2062939"/>
                <a:gd name="connsiteY4" fmla="*/ 409663 h 833956"/>
                <a:gd name="connsiteX0" fmla="*/ 87 w 2062973"/>
                <a:gd name="connsiteY0" fmla="*/ 409663 h 833956"/>
                <a:gd name="connsiteX1" fmla="*/ 1079079 w 2062973"/>
                <a:gd name="connsiteY1" fmla="*/ 12 h 833956"/>
                <a:gd name="connsiteX2" fmla="*/ 2062973 w 2062973"/>
                <a:gd name="connsiteY2" fmla="*/ 424294 h 833956"/>
                <a:gd name="connsiteX3" fmla="*/ 1079079 w 2062973"/>
                <a:gd name="connsiteY3" fmla="*/ 833946 h 833956"/>
                <a:gd name="connsiteX4" fmla="*/ 87 w 2062973"/>
                <a:gd name="connsiteY4" fmla="*/ 409663 h 833956"/>
                <a:gd name="connsiteX0" fmla="*/ 87 w 2062973"/>
                <a:gd name="connsiteY0" fmla="*/ 409663 h 833956"/>
                <a:gd name="connsiteX1" fmla="*/ 1079079 w 2062973"/>
                <a:gd name="connsiteY1" fmla="*/ 12 h 833956"/>
                <a:gd name="connsiteX2" fmla="*/ 2062973 w 2062973"/>
                <a:gd name="connsiteY2" fmla="*/ 424294 h 833956"/>
                <a:gd name="connsiteX3" fmla="*/ 1079079 w 2062973"/>
                <a:gd name="connsiteY3" fmla="*/ 833946 h 833956"/>
                <a:gd name="connsiteX4" fmla="*/ 87 w 2062973"/>
                <a:gd name="connsiteY4" fmla="*/ 409663 h 8339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2973" h="833956">
                  <a:moveTo>
                    <a:pt x="87" y="409663"/>
                  </a:moveTo>
                  <a:cubicBezTo>
                    <a:pt x="-7228" y="376889"/>
                    <a:pt x="442657" y="-2427"/>
                    <a:pt x="1079079" y="12"/>
                  </a:cubicBezTo>
                  <a:cubicBezTo>
                    <a:pt x="1715501" y="2451"/>
                    <a:pt x="2062973" y="413465"/>
                    <a:pt x="2062973" y="424294"/>
                  </a:cubicBezTo>
                  <a:cubicBezTo>
                    <a:pt x="2055658" y="413178"/>
                    <a:pt x="1795969" y="836385"/>
                    <a:pt x="1079079" y="833946"/>
                  </a:cubicBezTo>
                  <a:cubicBezTo>
                    <a:pt x="362189" y="831507"/>
                    <a:pt x="7402" y="442437"/>
                    <a:pt x="87" y="409663"/>
                  </a:cubicBezTo>
                  <a:close/>
                </a:path>
              </a:pathLst>
            </a:custGeom>
            <a:solidFill>
              <a:schemeClr val="accent1">
                <a:lumMod val="40000"/>
                <a:lumOff val="6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err="1">
                <a:ln>
                  <a:noFill/>
                </a:ln>
                <a:solidFill>
                  <a:srgbClr val="1F497D"/>
                </a:solidFill>
                <a:effectLst/>
                <a:uLnTx/>
                <a:uFillTx/>
                <a:latin typeface="Calibri"/>
                <a:ea typeface="+mn-ea"/>
                <a:cs typeface="+mn-cs"/>
              </a:endParaRPr>
            </a:p>
          </p:txBody>
        </p:sp>
        <p:sp>
          <p:nvSpPr>
            <p:cNvPr id="49" name="Oval 8"/>
            <p:cNvSpPr/>
            <p:nvPr/>
          </p:nvSpPr>
          <p:spPr>
            <a:xfrm rot="20617441">
              <a:off x="2439480" y="3552894"/>
              <a:ext cx="2030348" cy="249915"/>
            </a:xfrm>
            <a:custGeom>
              <a:avLst/>
              <a:gdLst>
                <a:gd name="connsiteX0" fmla="*/ 0 w 1587398"/>
                <a:gd name="connsiteY0" fmla="*/ 416967 h 833933"/>
                <a:gd name="connsiteX1" fmla="*/ 793699 w 1587398"/>
                <a:gd name="connsiteY1" fmla="*/ 0 h 833933"/>
                <a:gd name="connsiteX2" fmla="*/ 1587398 w 1587398"/>
                <a:gd name="connsiteY2" fmla="*/ 416967 h 833933"/>
                <a:gd name="connsiteX3" fmla="*/ 793699 w 1587398"/>
                <a:gd name="connsiteY3" fmla="*/ 833934 h 833933"/>
                <a:gd name="connsiteX4" fmla="*/ 0 w 1587398"/>
                <a:gd name="connsiteY4" fmla="*/ 416967 h 833933"/>
                <a:gd name="connsiteX0" fmla="*/ 0 w 1777593"/>
                <a:gd name="connsiteY0" fmla="*/ 416972 h 833945"/>
                <a:gd name="connsiteX1" fmla="*/ 793699 w 1777593"/>
                <a:gd name="connsiteY1" fmla="*/ 5 h 833945"/>
                <a:gd name="connsiteX2" fmla="*/ 1777593 w 1777593"/>
                <a:gd name="connsiteY2" fmla="*/ 424287 h 833945"/>
                <a:gd name="connsiteX3" fmla="*/ 793699 w 1777593"/>
                <a:gd name="connsiteY3" fmla="*/ 833939 h 833945"/>
                <a:gd name="connsiteX4" fmla="*/ 0 w 1777593"/>
                <a:gd name="connsiteY4" fmla="*/ 416972 h 833945"/>
                <a:gd name="connsiteX0" fmla="*/ 0 w 2062886"/>
                <a:gd name="connsiteY0" fmla="*/ 409675 h 833982"/>
                <a:gd name="connsiteX1" fmla="*/ 1078992 w 2062886"/>
                <a:gd name="connsiteY1" fmla="*/ 24 h 833982"/>
                <a:gd name="connsiteX2" fmla="*/ 2062886 w 2062886"/>
                <a:gd name="connsiteY2" fmla="*/ 424306 h 833982"/>
                <a:gd name="connsiteX3" fmla="*/ 1078992 w 2062886"/>
                <a:gd name="connsiteY3" fmla="*/ 833958 h 833982"/>
                <a:gd name="connsiteX4" fmla="*/ 0 w 2062886"/>
                <a:gd name="connsiteY4" fmla="*/ 409675 h 833982"/>
                <a:gd name="connsiteX0" fmla="*/ 53 w 2062939"/>
                <a:gd name="connsiteY0" fmla="*/ 409663 h 833970"/>
                <a:gd name="connsiteX1" fmla="*/ 1079045 w 2062939"/>
                <a:gd name="connsiteY1" fmla="*/ 12 h 833970"/>
                <a:gd name="connsiteX2" fmla="*/ 2062939 w 2062939"/>
                <a:gd name="connsiteY2" fmla="*/ 424294 h 833970"/>
                <a:gd name="connsiteX3" fmla="*/ 1079045 w 2062939"/>
                <a:gd name="connsiteY3" fmla="*/ 833946 h 833970"/>
                <a:gd name="connsiteX4" fmla="*/ 53 w 2062939"/>
                <a:gd name="connsiteY4" fmla="*/ 409663 h 833970"/>
                <a:gd name="connsiteX0" fmla="*/ 53 w 2062939"/>
                <a:gd name="connsiteY0" fmla="*/ 409663 h 833970"/>
                <a:gd name="connsiteX1" fmla="*/ 1079045 w 2062939"/>
                <a:gd name="connsiteY1" fmla="*/ 12 h 833970"/>
                <a:gd name="connsiteX2" fmla="*/ 2062939 w 2062939"/>
                <a:gd name="connsiteY2" fmla="*/ 424294 h 833970"/>
                <a:gd name="connsiteX3" fmla="*/ 1079045 w 2062939"/>
                <a:gd name="connsiteY3" fmla="*/ 833946 h 833970"/>
                <a:gd name="connsiteX4" fmla="*/ 53 w 2062939"/>
                <a:gd name="connsiteY4" fmla="*/ 409663 h 833970"/>
                <a:gd name="connsiteX0" fmla="*/ 53 w 2062939"/>
                <a:gd name="connsiteY0" fmla="*/ 409663 h 833956"/>
                <a:gd name="connsiteX1" fmla="*/ 1079045 w 2062939"/>
                <a:gd name="connsiteY1" fmla="*/ 12 h 833956"/>
                <a:gd name="connsiteX2" fmla="*/ 2062939 w 2062939"/>
                <a:gd name="connsiteY2" fmla="*/ 424294 h 833956"/>
                <a:gd name="connsiteX3" fmla="*/ 1079045 w 2062939"/>
                <a:gd name="connsiteY3" fmla="*/ 833946 h 833956"/>
                <a:gd name="connsiteX4" fmla="*/ 53 w 2062939"/>
                <a:gd name="connsiteY4" fmla="*/ 409663 h 833956"/>
                <a:gd name="connsiteX0" fmla="*/ 87 w 2062973"/>
                <a:gd name="connsiteY0" fmla="*/ 409663 h 833956"/>
                <a:gd name="connsiteX1" fmla="*/ 1079079 w 2062973"/>
                <a:gd name="connsiteY1" fmla="*/ 12 h 833956"/>
                <a:gd name="connsiteX2" fmla="*/ 2062973 w 2062973"/>
                <a:gd name="connsiteY2" fmla="*/ 424294 h 833956"/>
                <a:gd name="connsiteX3" fmla="*/ 1079079 w 2062973"/>
                <a:gd name="connsiteY3" fmla="*/ 833946 h 833956"/>
                <a:gd name="connsiteX4" fmla="*/ 87 w 2062973"/>
                <a:gd name="connsiteY4" fmla="*/ 409663 h 833956"/>
                <a:gd name="connsiteX0" fmla="*/ 87 w 2062973"/>
                <a:gd name="connsiteY0" fmla="*/ 409663 h 833956"/>
                <a:gd name="connsiteX1" fmla="*/ 1079079 w 2062973"/>
                <a:gd name="connsiteY1" fmla="*/ 12 h 833956"/>
                <a:gd name="connsiteX2" fmla="*/ 2062973 w 2062973"/>
                <a:gd name="connsiteY2" fmla="*/ 424294 h 833956"/>
                <a:gd name="connsiteX3" fmla="*/ 1079079 w 2062973"/>
                <a:gd name="connsiteY3" fmla="*/ 833946 h 833956"/>
                <a:gd name="connsiteX4" fmla="*/ 87 w 2062973"/>
                <a:gd name="connsiteY4" fmla="*/ 409663 h 8339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2973" h="833956">
                  <a:moveTo>
                    <a:pt x="87" y="409663"/>
                  </a:moveTo>
                  <a:cubicBezTo>
                    <a:pt x="-7228" y="376889"/>
                    <a:pt x="442657" y="-2427"/>
                    <a:pt x="1079079" y="12"/>
                  </a:cubicBezTo>
                  <a:cubicBezTo>
                    <a:pt x="1715501" y="2451"/>
                    <a:pt x="2062973" y="413465"/>
                    <a:pt x="2062973" y="424294"/>
                  </a:cubicBezTo>
                  <a:cubicBezTo>
                    <a:pt x="2055658" y="413178"/>
                    <a:pt x="1795969" y="836385"/>
                    <a:pt x="1079079" y="833946"/>
                  </a:cubicBezTo>
                  <a:cubicBezTo>
                    <a:pt x="362189" y="831507"/>
                    <a:pt x="7402" y="442437"/>
                    <a:pt x="87" y="409663"/>
                  </a:cubicBezTo>
                  <a:close/>
                </a:path>
              </a:pathLst>
            </a:custGeom>
            <a:solidFill>
              <a:schemeClr val="accent4">
                <a:lumMod val="20000"/>
                <a:lumOff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err="1">
                <a:ln>
                  <a:noFill/>
                </a:ln>
                <a:solidFill>
                  <a:srgbClr val="1F497D"/>
                </a:solidFill>
                <a:effectLst/>
                <a:uLnTx/>
                <a:uFillTx/>
                <a:latin typeface="Calibri"/>
                <a:ea typeface="+mn-ea"/>
                <a:cs typeface="+mn-cs"/>
              </a:endParaRPr>
            </a:p>
          </p:txBody>
        </p:sp>
        <p:sp>
          <p:nvSpPr>
            <p:cNvPr id="50" name="Oval 8"/>
            <p:cNvSpPr/>
            <p:nvPr/>
          </p:nvSpPr>
          <p:spPr>
            <a:xfrm rot="2134922">
              <a:off x="2237734" y="4525498"/>
              <a:ext cx="1481387" cy="249915"/>
            </a:xfrm>
            <a:custGeom>
              <a:avLst/>
              <a:gdLst>
                <a:gd name="connsiteX0" fmla="*/ 0 w 1587398"/>
                <a:gd name="connsiteY0" fmla="*/ 416967 h 833933"/>
                <a:gd name="connsiteX1" fmla="*/ 793699 w 1587398"/>
                <a:gd name="connsiteY1" fmla="*/ 0 h 833933"/>
                <a:gd name="connsiteX2" fmla="*/ 1587398 w 1587398"/>
                <a:gd name="connsiteY2" fmla="*/ 416967 h 833933"/>
                <a:gd name="connsiteX3" fmla="*/ 793699 w 1587398"/>
                <a:gd name="connsiteY3" fmla="*/ 833934 h 833933"/>
                <a:gd name="connsiteX4" fmla="*/ 0 w 1587398"/>
                <a:gd name="connsiteY4" fmla="*/ 416967 h 833933"/>
                <a:gd name="connsiteX0" fmla="*/ 0 w 1777593"/>
                <a:gd name="connsiteY0" fmla="*/ 416972 h 833945"/>
                <a:gd name="connsiteX1" fmla="*/ 793699 w 1777593"/>
                <a:gd name="connsiteY1" fmla="*/ 5 h 833945"/>
                <a:gd name="connsiteX2" fmla="*/ 1777593 w 1777593"/>
                <a:gd name="connsiteY2" fmla="*/ 424287 h 833945"/>
                <a:gd name="connsiteX3" fmla="*/ 793699 w 1777593"/>
                <a:gd name="connsiteY3" fmla="*/ 833939 h 833945"/>
                <a:gd name="connsiteX4" fmla="*/ 0 w 1777593"/>
                <a:gd name="connsiteY4" fmla="*/ 416972 h 833945"/>
                <a:gd name="connsiteX0" fmla="*/ 0 w 2062886"/>
                <a:gd name="connsiteY0" fmla="*/ 409675 h 833982"/>
                <a:gd name="connsiteX1" fmla="*/ 1078992 w 2062886"/>
                <a:gd name="connsiteY1" fmla="*/ 24 h 833982"/>
                <a:gd name="connsiteX2" fmla="*/ 2062886 w 2062886"/>
                <a:gd name="connsiteY2" fmla="*/ 424306 h 833982"/>
                <a:gd name="connsiteX3" fmla="*/ 1078992 w 2062886"/>
                <a:gd name="connsiteY3" fmla="*/ 833958 h 833982"/>
                <a:gd name="connsiteX4" fmla="*/ 0 w 2062886"/>
                <a:gd name="connsiteY4" fmla="*/ 409675 h 833982"/>
                <a:gd name="connsiteX0" fmla="*/ 53 w 2062939"/>
                <a:gd name="connsiteY0" fmla="*/ 409663 h 833970"/>
                <a:gd name="connsiteX1" fmla="*/ 1079045 w 2062939"/>
                <a:gd name="connsiteY1" fmla="*/ 12 h 833970"/>
                <a:gd name="connsiteX2" fmla="*/ 2062939 w 2062939"/>
                <a:gd name="connsiteY2" fmla="*/ 424294 h 833970"/>
                <a:gd name="connsiteX3" fmla="*/ 1079045 w 2062939"/>
                <a:gd name="connsiteY3" fmla="*/ 833946 h 833970"/>
                <a:gd name="connsiteX4" fmla="*/ 53 w 2062939"/>
                <a:gd name="connsiteY4" fmla="*/ 409663 h 833970"/>
                <a:gd name="connsiteX0" fmla="*/ 53 w 2062939"/>
                <a:gd name="connsiteY0" fmla="*/ 409663 h 833970"/>
                <a:gd name="connsiteX1" fmla="*/ 1079045 w 2062939"/>
                <a:gd name="connsiteY1" fmla="*/ 12 h 833970"/>
                <a:gd name="connsiteX2" fmla="*/ 2062939 w 2062939"/>
                <a:gd name="connsiteY2" fmla="*/ 424294 h 833970"/>
                <a:gd name="connsiteX3" fmla="*/ 1079045 w 2062939"/>
                <a:gd name="connsiteY3" fmla="*/ 833946 h 833970"/>
                <a:gd name="connsiteX4" fmla="*/ 53 w 2062939"/>
                <a:gd name="connsiteY4" fmla="*/ 409663 h 833970"/>
                <a:gd name="connsiteX0" fmla="*/ 53 w 2062939"/>
                <a:gd name="connsiteY0" fmla="*/ 409663 h 833956"/>
                <a:gd name="connsiteX1" fmla="*/ 1079045 w 2062939"/>
                <a:gd name="connsiteY1" fmla="*/ 12 h 833956"/>
                <a:gd name="connsiteX2" fmla="*/ 2062939 w 2062939"/>
                <a:gd name="connsiteY2" fmla="*/ 424294 h 833956"/>
                <a:gd name="connsiteX3" fmla="*/ 1079045 w 2062939"/>
                <a:gd name="connsiteY3" fmla="*/ 833946 h 833956"/>
                <a:gd name="connsiteX4" fmla="*/ 53 w 2062939"/>
                <a:gd name="connsiteY4" fmla="*/ 409663 h 833956"/>
                <a:gd name="connsiteX0" fmla="*/ 87 w 2062973"/>
                <a:gd name="connsiteY0" fmla="*/ 409663 h 833956"/>
                <a:gd name="connsiteX1" fmla="*/ 1079079 w 2062973"/>
                <a:gd name="connsiteY1" fmla="*/ 12 h 833956"/>
                <a:gd name="connsiteX2" fmla="*/ 2062973 w 2062973"/>
                <a:gd name="connsiteY2" fmla="*/ 424294 h 833956"/>
                <a:gd name="connsiteX3" fmla="*/ 1079079 w 2062973"/>
                <a:gd name="connsiteY3" fmla="*/ 833946 h 833956"/>
                <a:gd name="connsiteX4" fmla="*/ 87 w 2062973"/>
                <a:gd name="connsiteY4" fmla="*/ 409663 h 833956"/>
                <a:gd name="connsiteX0" fmla="*/ 87 w 2062973"/>
                <a:gd name="connsiteY0" fmla="*/ 409663 h 833956"/>
                <a:gd name="connsiteX1" fmla="*/ 1079079 w 2062973"/>
                <a:gd name="connsiteY1" fmla="*/ 12 h 833956"/>
                <a:gd name="connsiteX2" fmla="*/ 2062973 w 2062973"/>
                <a:gd name="connsiteY2" fmla="*/ 424294 h 833956"/>
                <a:gd name="connsiteX3" fmla="*/ 1079079 w 2062973"/>
                <a:gd name="connsiteY3" fmla="*/ 833946 h 833956"/>
                <a:gd name="connsiteX4" fmla="*/ 87 w 2062973"/>
                <a:gd name="connsiteY4" fmla="*/ 409663 h 8339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2973" h="833956">
                  <a:moveTo>
                    <a:pt x="87" y="409663"/>
                  </a:moveTo>
                  <a:cubicBezTo>
                    <a:pt x="-7228" y="376889"/>
                    <a:pt x="442657" y="-2427"/>
                    <a:pt x="1079079" y="12"/>
                  </a:cubicBezTo>
                  <a:cubicBezTo>
                    <a:pt x="1715501" y="2451"/>
                    <a:pt x="2062973" y="413465"/>
                    <a:pt x="2062973" y="424294"/>
                  </a:cubicBezTo>
                  <a:cubicBezTo>
                    <a:pt x="2055658" y="413178"/>
                    <a:pt x="1795969" y="836385"/>
                    <a:pt x="1079079" y="833946"/>
                  </a:cubicBezTo>
                  <a:cubicBezTo>
                    <a:pt x="362189" y="831507"/>
                    <a:pt x="7402" y="442437"/>
                    <a:pt x="87" y="409663"/>
                  </a:cubicBezTo>
                  <a:close/>
                </a:path>
              </a:pathLst>
            </a:custGeom>
            <a:solidFill>
              <a:schemeClr val="accent6">
                <a:lumMod val="20000"/>
                <a:lumOff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err="1">
                <a:ln>
                  <a:noFill/>
                </a:ln>
                <a:solidFill>
                  <a:srgbClr val="1F497D"/>
                </a:solidFill>
                <a:effectLst/>
                <a:uLnTx/>
                <a:uFillTx/>
                <a:latin typeface="Calibri"/>
                <a:ea typeface="+mn-ea"/>
                <a:cs typeface="+mn-cs"/>
              </a:endParaRPr>
            </a:p>
          </p:txBody>
        </p:sp>
        <p:sp>
          <p:nvSpPr>
            <p:cNvPr id="51" name="Oval 8"/>
            <p:cNvSpPr/>
            <p:nvPr/>
          </p:nvSpPr>
          <p:spPr>
            <a:xfrm rot="13988512">
              <a:off x="416484" y="2983655"/>
              <a:ext cx="2004820" cy="249915"/>
            </a:xfrm>
            <a:custGeom>
              <a:avLst/>
              <a:gdLst>
                <a:gd name="connsiteX0" fmla="*/ 0 w 1587398"/>
                <a:gd name="connsiteY0" fmla="*/ 416967 h 833933"/>
                <a:gd name="connsiteX1" fmla="*/ 793699 w 1587398"/>
                <a:gd name="connsiteY1" fmla="*/ 0 h 833933"/>
                <a:gd name="connsiteX2" fmla="*/ 1587398 w 1587398"/>
                <a:gd name="connsiteY2" fmla="*/ 416967 h 833933"/>
                <a:gd name="connsiteX3" fmla="*/ 793699 w 1587398"/>
                <a:gd name="connsiteY3" fmla="*/ 833934 h 833933"/>
                <a:gd name="connsiteX4" fmla="*/ 0 w 1587398"/>
                <a:gd name="connsiteY4" fmla="*/ 416967 h 833933"/>
                <a:gd name="connsiteX0" fmla="*/ 0 w 1777593"/>
                <a:gd name="connsiteY0" fmla="*/ 416972 h 833945"/>
                <a:gd name="connsiteX1" fmla="*/ 793699 w 1777593"/>
                <a:gd name="connsiteY1" fmla="*/ 5 h 833945"/>
                <a:gd name="connsiteX2" fmla="*/ 1777593 w 1777593"/>
                <a:gd name="connsiteY2" fmla="*/ 424287 h 833945"/>
                <a:gd name="connsiteX3" fmla="*/ 793699 w 1777593"/>
                <a:gd name="connsiteY3" fmla="*/ 833939 h 833945"/>
                <a:gd name="connsiteX4" fmla="*/ 0 w 1777593"/>
                <a:gd name="connsiteY4" fmla="*/ 416972 h 833945"/>
                <a:gd name="connsiteX0" fmla="*/ 0 w 2062886"/>
                <a:gd name="connsiteY0" fmla="*/ 409675 h 833982"/>
                <a:gd name="connsiteX1" fmla="*/ 1078992 w 2062886"/>
                <a:gd name="connsiteY1" fmla="*/ 24 h 833982"/>
                <a:gd name="connsiteX2" fmla="*/ 2062886 w 2062886"/>
                <a:gd name="connsiteY2" fmla="*/ 424306 h 833982"/>
                <a:gd name="connsiteX3" fmla="*/ 1078992 w 2062886"/>
                <a:gd name="connsiteY3" fmla="*/ 833958 h 833982"/>
                <a:gd name="connsiteX4" fmla="*/ 0 w 2062886"/>
                <a:gd name="connsiteY4" fmla="*/ 409675 h 833982"/>
                <a:gd name="connsiteX0" fmla="*/ 53 w 2062939"/>
                <a:gd name="connsiteY0" fmla="*/ 409663 h 833970"/>
                <a:gd name="connsiteX1" fmla="*/ 1079045 w 2062939"/>
                <a:gd name="connsiteY1" fmla="*/ 12 h 833970"/>
                <a:gd name="connsiteX2" fmla="*/ 2062939 w 2062939"/>
                <a:gd name="connsiteY2" fmla="*/ 424294 h 833970"/>
                <a:gd name="connsiteX3" fmla="*/ 1079045 w 2062939"/>
                <a:gd name="connsiteY3" fmla="*/ 833946 h 833970"/>
                <a:gd name="connsiteX4" fmla="*/ 53 w 2062939"/>
                <a:gd name="connsiteY4" fmla="*/ 409663 h 833970"/>
                <a:gd name="connsiteX0" fmla="*/ 53 w 2062939"/>
                <a:gd name="connsiteY0" fmla="*/ 409663 h 833970"/>
                <a:gd name="connsiteX1" fmla="*/ 1079045 w 2062939"/>
                <a:gd name="connsiteY1" fmla="*/ 12 h 833970"/>
                <a:gd name="connsiteX2" fmla="*/ 2062939 w 2062939"/>
                <a:gd name="connsiteY2" fmla="*/ 424294 h 833970"/>
                <a:gd name="connsiteX3" fmla="*/ 1079045 w 2062939"/>
                <a:gd name="connsiteY3" fmla="*/ 833946 h 833970"/>
                <a:gd name="connsiteX4" fmla="*/ 53 w 2062939"/>
                <a:gd name="connsiteY4" fmla="*/ 409663 h 833970"/>
                <a:gd name="connsiteX0" fmla="*/ 53 w 2062939"/>
                <a:gd name="connsiteY0" fmla="*/ 409663 h 833956"/>
                <a:gd name="connsiteX1" fmla="*/ 1079045 w 2062939"/>
                <a:gd name="connsiteY1" fmla="*/ 12 h 833956"/>
                <a:gd name="connsiteX2" fmla="*/ 2062939 w 2062939"/>
                <a:gd name="connsiteY2" fmla="*/ 424294 h 833956"/>
                <a:gd name="connsiteX3" fmla="*/ 1079045 w 2062939"/>
                <a:gd name="connsiteY3" fmla="*/ 833946 h 833956"/>
                <a:gd name="connsiteX4" fmla="*/ 53 w 2062939"/>
                <a:gd name="connsiteY4" fmla="*/ 409663 h 833956"/>
                <a:gd name="connsiteX0" fmla="*/ 87 w 2062973"/>
                <a:gd name="connsiteY0" fmla="*/ 409663 h 833956"/>
                <a:gd name="connsiteX1" fmla="*/ 1079079 w 2062973"/>
                <a:gd name="connsiteY1" fmla="*/ 12 h 833956"/>
                <a:gd name="connsiteX2" fmla="*/ 2062973 w 2062973"/>
                <a:gd name="connsiteY2" fmla="*/ 424294 h 833956"/>
                <a:gd name="connsiteX3" fmla="*/ 1079079 w 2062973"/>
                <a:gd name="connsiteY3" fmla="*/ 833946 h 833956"/>
                <a:gd name="connsiteX4" fmla="*/ 87 w 2062973"/>
                <a:gd name="connsiteY4" fmla="*/ 409663 h 833956"/>
                <a:gd name="connsiteX0" fmla="*/ 87 w 2062973"/>
                <a:gd name="connsiteY0" fmla="*/ 409663 h 833956"/>
                <a:gd name="connsiteX1" fmla="*/ 1079079 w 2062973"/>
                <a:gd name="connsiteY1" fmla="*/ 12 h 833956"/>
                <a:gd name="connsiteX2" fmla="*/ 2062973 w 2062973"/>
                <a:gd name="connsiteY2" fmla="*/ 424294 h 833956"/>
                <a:gd name="connsiteX3" fmla="*/ 1079079 w 2062973"/>
                <a:gd name="connsiteY3" fmla="*/ 833946 h 833956"/>
                <a:gd name="connsiteX4" fmla="*/ 87 w 2062973"/>
                <a:gd name="connsiteY4" fmla="*/ 409663 h 8339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2973" h="833956">
                  <a:moveTo>
                    <a:pt x="87" y="409663"/>
                  </a:moveTo>
                  <a:cubicBezTo>
                    <a:pt x="-7228" y="376889"/>
                    <a:pt x="442657" y="-2427"/>
                    <a:pt x="1079079" y="12"/>
                  </a:cubicBezTo>
                  <a:cubicBezTo>
                    <a:pt x="1715501" y="2451"/>
                    <a:pt x="2062973" y="413465"/>
                    <a:pt x="2062973" y="424294"/>
                  </a:cubicBezTo>
                  <a:cubicBezTo>
                    <a:pt x="2055658" y="413178"/>
                    <a:pt x="1795969" y="836385"/>
                    <a:pt x="1079079" y="833946"/>
                  </a:cubicBezTo>
                  <a:cubicBezTo>
                    <a:pt x="362189" y="831507"/>
                    <a:pt x="7402" y="442437"/>
                    <a:pt x="87" y="409663"/>
                  </a:cubicBezTo>
                  <a:close/>
                </a:path>
              </a:pathLst>
            </a:custGeom>
            <a:solidFill>
              <a:srgbClr val="D6F5F6"/>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err="1">
                <a:ln>
                  <a:noFill/>
                </a:ln>
                <a:solidFill>
                  <a:srgbClr val="1F497D"/>
                </a:solidFill>
                <a:effectLst/>
                <a:uLnTx/>
                <a:uFillTx/>
                <a:latin typeface="Calibri"/>
                <a:ea typeface="+mn-ea"/>
                <a:cs typeface="+mn-cs"/>
              </a:endParaRPr>
            </a:p>
          </p:txBody>
        </p:sp>
        <p:sp>
          <p:nvSpPr>
            <p:cNvPr id="52" name="Oval 8"/>
            <p:cNvSpPr/>
            <p:nvPr/>
          </p:nvSpPr>
          <p:spPr>
            <a:xfrm rot="21012786">
              <a:off x="395279" y="4220272"/>
              <a:ext cx="1679468" cy="249915"/>
            </a:xfrm>
            <a:custGeom>
              <a:avLst/>
              <a:gdLst>
                <a:gd name="connsiteX0" fmla="*/ 0 w 1587398"/>
                <a:gd name="connsiteY0" fmla="*/ 416967 h 833933"/>
                <a:gd name="connsiteX1" fmla="*/ 793699 w 1587398"/>
                <a:gd name="connsiteY1" fmla="*/ 0 h 833933"/>
                <a:gd name="connsiteX2" fmla="*/ 1587398 w 1587398"/>
                <a:gd name="connsiteY2" fmla="*/ 416967 h 833933"/>
                <a:gd name="connsiteX3" fmla="*/ 793699 w 1587398"/>
                <a:gd name="connsiteY3" fmla="*/ 833934 h 833933"/>
                <a:gd name="connsiteX4" fmla="*/ 0 w 1587398"/>
                <a:gd name="connsiteY4" fmla="*/ 416967 h 833933"/>
                <a:gd name="connsiteX0" fmla="*/ 0 w 1777593"/>
                <a:gd name="connsiteY0" fmla="*/ 416972 h 833945"/>
                <a:gd name="connsiteX1" fmla="*/ 793699 w 1777593"/>
                <a:gd name="connsiteY1" fmla="*/ 5 h 833945"/>
                <a:gd name="connsiteX2" fmla="*/ 1777593 w 1777593"/>
                <a:gd name="connsiteY2" fmla="*/ 424287 h 833945"/>
                <a:gd name="connsiteX3" fmla="*/ 793699 w 1777593"/>
                <a:gd name="connsiteY3" fmla="*/ 833939 h 833945"/>
                <a:gd name="connsiteX4" fmla="*/ 0 w 1777593"/>
                <a:gd name="connsiteY4" fmla="*/ 416972 h 833945"/>
                <a:gd name="connsiteX0" fmla="*/ 0 w 2062886"/>
                <a:gd name="connsiteY0" fmla="*/ 409675 h 833982"/>
                <a:gd name="connsiteX1" fmla="*/ 1078992 w 2062886"/>
                <a:gd name="connsiteY1" fmla="*/ 24 h 833982"/>
                <a:gd name="connsiteX2" fmla="*/ 2062886 w 2062886"/>
                <a:gd name="connsiteY2" fmla="*/ 424306 h 833982"/>
                <a:gd name="connsiteX3" fmla="*/ 1078992 w 2062886"/>
                <a:gd name="connsiteY3" fmla="*/ 833958 h 833982"/>
                <a:gd name="connsiteX4" fmla="*/ 0 w 2062886"/>
                <a:gd name="connsiteY4" fmla="*/ 409675 h 833982"/>
                <a:gd name="connsiteX0" fmla="*/ 53 w 2062939"/>
                <a:gd name="connsiteY0" fmla="*/ 409663 h 833970"/>
                <a:gd name="connsiteX1" fmla="*/ 1079045 w 2062939"/>
                <a:gd name="connsiteY1" fmla="*/ 12 h 833970"/>
                <a:gd name="connsiteX2" fmla="*/ 2062939 w 2062939"/>
                <a:gd name="connsiteY2" fmla="*/ 424294 h 833970"/>
                <a:gd name="connsiteX3" fmla="*/ 1079045 w 2062939"/>
                <a:gd name="connsiteY3" fmla="*/ 833946 h 833970"/>
                <a:gd name="connsiteX4" fmla="*/ 53 w 2062939"/>
                <a:gd name="connsiteY4" fmla="*/ 409663 h 833970"/>
                <a:gd name="connsiteX0" fmla="*/ 53 w 2062939"/>
                <a:gd name="connsiteY0" fmla="*/ 409663 h 833970"/>
                <a:gd name="connsiteX1" fmla="*/ 1079045 w 2062939"/>
                <a:gd name="connsiteY1" fmla="*/ 12 h 833970"/>
                <a:gd name="connsiteX2" fmla="*/ 2062939 w 2062939"/>
                <a:gd name="connsiteY2" fmla="*/ 424294 h 833970"/>
                <a:gd name="connsiteX3" fmla="*/ 1079045 w 2062939"/>
                <a:gd name="connsiteY3" fmla="*/ 833946 h 833970"/>
                <a:gd name="connsiteX4" fmla="*/ 53 w 2062939"/>
                <a:gd name="connsiteY4" fmla="*/ 409663 h 833970"/>
                <a:gd name="connsiteX0" fmla="*/ 53 w 2062939"/>
                <a:gd name="connsiteY0" fmla="*/ 409663 h 833956"/>
                <a:gd name="connsiteX1" fmla="*/ 1079045 w 2062939"/>
                <a:gd name="connsiteY1" fmla="*/ 12 h 833956"/>
                <a:gd name="connsiteX2" fmla="*/ 2062939 w 2062939"/>
                <a:gd name="connsiteY2" fmla="*/ 424294 h 833956"/>
                <a:gd name="connsiteX3" fmla="*/ 1079045 w 2062939"/>
                <a:gd name="connsiteY3" fmla="*/ 833946 h 833956"/>
                <a:gd name="connsiteX4" fmla="*/ 53 w 2062939"/>
                <a:gd name="connsiteY4" fmla="*/ 409663 h 833956"/>
                <a:gd name="connsiteX0" fmla="*/ 87 w 2062973"/>
                <a:gd name="connsiteY0" fmla="*/ 409663 h 833956"/>
                <a:gd name="connsiteX1" fmla="*/ 1079079 w 2062973"/>
                <a:gd name="connsiteY1" fmla="*/ 12 h 833956"/>
                <a:gd name="connsiteX2" fmla="*/ 2062973 w 2062973"/>
                <a:gd name="connsiteY2" fmla="*/ 424294 h 833956"/>
                <a:gd name="connsiteX3" fmla="*/ 1079079 w 2062973"/>
                <a:gd name="connsiteY3" fmla="*/ 833946 h 833956"/>
                <a:gd name="connsiteX4" fmla="*/ 87 w 2062973"/>
                <a:gd name="connsiteY4" fmla="*/ 409663 h 833956"/>
                <a:gd name="connsiteX0" fmla="*/ 87 w 2062973"/>
                <a:gd name="connsiteY0" fmla="*/ 409663 h 833956"/>
                <a:gd name="connsiteX1" fmla="*/ 1079079 w 2062973"/>
                <a:gd name="connsiteY1" fmla="*/ 12 h 833956"/>
                <a:gd name="connsiteX2" fmla="*/ 2062973 w 2062973"/>
                <a:gd name="connsiteY2" fmla="*/ 424294 h 833956"/>
                <a:gd name="connsiteX3" fmla="*/ 1079079 w 2062973"/>
                <a:gd name="connsiteY3" fmla="*/ 833946 h 833956"/>
                <a:gd name="connsiteX4" fmla="*/ 87 w 2062973"/>
                <a:gd name="connsiteY4" fmla="*/ 409663 h 8339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2973" h="833956">
                  <a:moveTo>
                    <a:pt x="87" y="409663"/>
                  </a:moveTo>
                  <a:cubicBezTo>
                    <a:pt x="-7228" y="376889"/>
                    <a:pt x="442657" y="-2427"/>
                    <a:pt x="1079079" y="12"/>
                  </a:cubicBezTo>
                  <a:cubicBezTo>
                    <a:pt x="1715501" y="2451"/>
                    <a:pt x="2062973" y="413465"/>
                    <a:pt x="2062973" y="424294"/>
                  </a:cubicBezTo>
                  <a:cubicBezTo>
                    <a:pt x="2055658" y="413178"/>
                    <a:pt x="1795969" y="836385"/>
                    <a:pt x="1079079" y="833946"/>
                  </a:cubicBezTo>
                  <a:cubicBezTo>
                    <a:pt x="362189" y="831507"/>
                    <a:pt x="7402" y="442437"/>
                    <a:pt x="87" y="409663"/>
                  </a:cubicBezTo>
                  <a:close/>
                </a:path>
              </a:pathLst>
            </a:custGeom>
            <a:solidFill>
              <a:schemeClr val="accent2">
                <a:lumMod val="20000"/>
                <a:lumOff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err="1">
                <a:ln>
                  <a:noFill/>
                </a:ln>
                <a:solidFill>
                  <a:srgbClr val="1F497D"/>
                </a:solidFill>
                <a:effectLst/>
                <a:uLnTx/>
                <a:uFillTx/>
                <a:latin typeface="Calibri"/>
                <a:ea typeface="+mn-ea"/>
                <a:cs typeface="+mn-cs"/>
              </a:endParaRPr>
            </a:p>
          </p:txBody>
        </p:sp>
        <p:sp>
          <p:nvSpPr>
            <p:cNvPr id="60" name="Isosceles Triangle 59"/>
            <p:cNvSpPr/>
            <p:nvPr/>
          </p:nvSpPr>
          <p:spPr>
            <a:xfrm rot="15375693">
              <a:off x="1891012" y="3980240"/>
              <a:ext cx="89936" cy="496445"/>
            </a:xfrm>
            <a:prstGeom prst="triangle">
              <a:avLst/>
            </a:prstGeom>
            <a:solidFill>
              <a:schemeClr val="bg2"/>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err="1">
                <a:ln>
                  <a:noFill/>
                </a:ln>
                <a:solidFill>
                  <a:srgbClr val="1F497D"/>
                </a:solidFill>
                <a:effectLst/>
                <a:uLnTx/>
                <a:uFillTx/>
                <a:latin typeface="Calibri"/>
                <a:ea typeface="+mn-ea"/>
                <a:cs typeface="+mn-cs"/>
              </a:endParaRPr>
            </a:p>
          </p:txBody>
        </p:sp>
        <p:sp>
          <p:nvSpPr>
            <p:cNvPr id="61" name="Isosceles Triangle 60"/>
            <p:cNvSpPr/>
            <p:nvPr/>
          </p:nvSpPr>
          <p:spPr>
            <a:xfrm rot="19771605">
              <a:off x="1865309" y="3532836"/>
              <a:ext cx="127211" cy="496445"/>
            </a:xfrm>
            <a:prstGeom prst="triangle">
              <a:avLst/>
            </a:prstGeom>
            <a:solidFill>
              <a:schemeClr val="bg2"/>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err="1">
                <a:ln>
                  <a:noFill/>
                </a:ln>
                <a:solidFill>
                  <a:srgbClr val="1F497D"/>
                </a:solidFill>
                <a:effectLst/>
                <a:uLnTx/>
                <a:uFillTx/>
                <a:latin typeface="Calibri"/>
                <a:ea typeface="+mn-ea"/>
                <a:cs typeface="+mn-cs"/>
              </a:endParaRPr>
            </a:p>
          </p:txBody>
        </p:sp>
        <p:sp>
          <p:nvSpPr>
            <p:cNvPr id="62" name="Isosceles Triangle 61"/>
            <p:cNvSpPr/>
            <p:nvPr/>
          </p:nvSpPr>
          <p:spPr>
            <a:xfrm rot="667926">
              <a:off x="2277680" y="3476312"/>
              <a:ext cx="90071" cy="496445"/>
            </a:xfrm>
            <a:prstGeom prst="triangle">
              <a:avLst/>
            </a:prstGeom>
            <a:solidFill>
              <a:schemeClr val="bg2"/>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err="1">
                <a:ln>
                  <a:noFill/>
                </a:ln>
                <a:solidFill>
                  <a:srgbClr val="1F497D"/>
                </a:solidFill>
                <a:effectLst/>
                <a:uLnTx/>
                <a:uFillTx/>
                <a:latin typeface="Calibri"/>
                <a:ea typeface="+mn-ea"/>
                <a:cs typeface="+mn-cs"/>
              </a:endParaRPr>
            </a:p>
          </p:txBody>
        </p:sp>
        <p:sp>
          <p:nvSpPr>
            <p:cNvPr id="63" name="Isosceles Triangle 62"/>
            <p:cNvSpPr/>
            <p:nvPr/>
          </p:nvSpPr>
          <p:spPr>
            <a:xfrm rot="4612747">
              <a:off x="2537122" y="3677295"/>
              <a:ext cx="90071" cy="496445"/>
            </a:xfrm>
            <a:prstGeom prst="triangle">
              <a:avLst/>
            </a:prstGeom>
            <a:solidFill>
              <a:schemeClr val="bg2"/>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err="1">
                <a:ln>
                  <a:noFill/>
                </a:ln>
                <a:solidFill>
                  <a:srgbClr val="1F497D"/>
                </a:solidFill>
                <a:effectLst/>
                <a:uLnTx/>
                <a:uFillTx/>
                <a:latin typeface="Calibri"/>
                <a:ea typeface="+mn-ea"/>
                <a:cs typeface="+mn-cs"/>
              </a:endParaRPr>
            </a:p>
          </p:txBody>
        </p:sp>
        <p:sp>
          <p:nvSpPr>
            <p:cNvPr id="64" name="Isosceles Triangle 63"/>
            <p:cNvSpPr/>
            <p:nvPr/>
          </p:nvSpPr>
          <p:spPr>
            <a:xfrm rot="7641846">
              <a:off x="2397051" y="4000092"/>
              <a:ext cx="90071" cy="496445"/>
            </a:xfrm>
            <a:prstGeom prst="triangle">
              <a:avLst/>
            </a:prstGeom>
            <a:solidFill>
              <a:schemeClr val="bg2"/>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err="1">
                <a:ln>
                  <a:noFill/>
                </a:ln>
                <a:solidFill>
                  <a:srgbClr val="1F497D"/>
                </a:solidFill>
                <a:effectLst/>
                <a:uLnTx/>
                <a:uFillTx/>
                <a:latin typeface="Calibri"/>
                <a:ea typeface="+mn-ea"/>
                <a:cs typeface="+mn-cs"/>
              </a:endParaRPr>
            </a:p>
          </p:txBody>
        </p:sp>
      </p:grpSp>
      <p:sp>
        <p:nvSpPr>
          <p:cNvPr id="55" name="Rectangle 54"/>
          <p:cNvSpPr/>
          <p:nvPr/>
        </p:nvSpPr>
        <p:spPr>
          <a:xfrm>
            <a:off x="620343" y="5716983"/>
            <a:ext cx="10972800" cy="52322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C00000"/>
                </a:solidFill>
                <a:effectLst/>
                <a:uLnTx/>
                <a:uFillTx/>
                <a:latin typeface="Candara" pitchFamily="34" charset="0"/>
                <a:ea typeface="+mn-ea"/>
                <a:cs typeface="Times New Roman" pitchFamily="18" charset="0"/>
              </a:rPr>
              <a:t>(Refer to your banks accounting policies- else NPA </a:t>
            </a:r>
            <a:r>
              <a:rPr kumimoji="0" lang="en-US" sz="2800" b="1" i="0" u="none" strike="noStrike" kern="1200" cap="none" spc="0" normalizeH="0" baseline="0" noProof="0" dirty="0">
                <a:ln>
                  <a:noFill/>
                </a:ln>
                <a:solidFill>
                  <a:srgbClr val="C00000"/>
                </a:solidFill>
                <a:effectLst/>
                <a:uLnTx/>
                <a:uFillTx/>
                <a:latin typeface="Candara" pitchFamily="34" charset="0"/>
                <a:ea typeface="+mn-ea"/>
                <a:cs typeface="Times New Roman" pitchFamily="18" charset="0"/>
              </a:rPr>
              <a:t>Management</a:t>
            </a:r>
            <a:r>
              <a:rPr kumimoji="0" lang="en-US" sz="2400" b="1" i="0" u="none" strike="noStrike" kern="1200" cap="none" spc="0" normalizeH="0" baseline="0" noProof="0" dirty="0">
                <a:ln>
                  <a:noFill/>
                </a:ln>
                <a:solidFill>
                  <a:srgbClr val="C00000"/>
                </a:solidFill>
                <a:effectLst/>
                <a:uLnTx/>
                <a:uFillTx/>
                <a:latin typeface="Candara" pitchFamily="34" charset="0"/>
                <a:ea typeface="+mn-ea"/>
                <a:cs typeface="Times New Roman" pitchFamily="18" charset="0"/>
              </a:rPr>
              <a:t> policy)</a:t>
            </a:r>
            <a:r>
              <a:rPr kumimoji="0" lang="en-US" sz="2400" b="1" i="0" u="none" strike="noStrike" kern="1200" cap="none" spc="0" normalizeH="0" baseline="0" noProof="0" dirty="0">
                <a:ln>
                  <a:noFill/>
                </a:ln>
                <a:solidFill>
                  <a:prstClr val="black"/>
                </a:solidFill>
                <a:effectLst/>
                <a:uLnTx/>
                <a:uFillTx/>
                <a:latin typeface="Candara" pitchFamily="34" charset="0"/>
                <a:ea typeface="+mn-ea"/>
                <a:cs typeface="Times New Roman" pitchFamily="18" charset="0"/>
              </a:rPr>
              <a:t> </a:t>
            </a:r>
            <a:endParaRPr kumimoji="0" lang="en-US" sz="2400" b="1" i="0" u="none" strike="noStrike" kern="1200" cap="none" spc="0" normalizeH="0" baseline="0" noProof="0" dirty="0">
              <a:ln>
                <a:noFill/>
              </a:ln>
              <a:solidFill>
                <a:prstClr val="black"/>
              </a:solidFill>
              <a:effectLst/>
              <a:uLnTx/>
              <a:uFillTx/>
              <a:latin typeface="Candara" pitchFamily="34" charset="0"/>
              <a:ea typeface="+mn-ea"/>
              <a:cs typeface="+mn-cs"/>
            </a:endParaRPr>
          </a:p>
        </p:txBody>
      </p:sp>
      <p:sp>
        <p:nvSpPr>
          <p:cNvPr id="28" name="Title 1">
            <a:extLst>
              <a:ext uri="{FF2B5EF4-FFF2-40B4-BE49-F238E27FC236}">
                <a16:creationId xmlns:a16="http://schemas.microsoft.com/office/drawing/2014/main" id="{2D69B39F-C45D-45A1-B002-9E9D31C39B53}"/>
              </a:ext>
            </a:extLst>
          </p:cNvPr>
          <p:cNvSpPr txBox="1">
            <a:spLocks/>
          </p:cNvSpPr>
          <p:nvPr/>
        </p:nvSpPr>
        <p:spPr>
          <a:xfrm>
            <a:off x="713782" y="131167"/>
            <a:ext cx="10972800" cy="751967"/>
          </a:xfrm>
          <a:prstGeom prst="rect">
            <a:avLst/>
          </a:prstGeom>
        </p:spPr>
        <p:txBody>
          <a:bodyPr>
            <a:normAutofit fontScale="70000" lnSpcReduction="20000"/>
          </a:bodyPr>
          <a:lstStyle>
            <a:lvl1pPr algn="l" defTabSz="914400" rtl="0" eaLnBrk="1" latinLnBrk="0" hangingPunct="1">
              <a:spcBef>
                <a:spcPct val="0"/>
              </a:spcBef>
              <a:buNone/>
              <a:defRPr sz="3200" kern="1200">
                <a:solidFill>
                  <a:schemeClr val="tx1"/>
                </a:solidFill>
                <a:latin typeface="Candara" panose="020E0502030303020204" pitchFamily="34" charset="0"/>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0070C0"/>
                </a:solidFill>
                <a:effectLst/>
                <a:uLnTx/>
                <a:uFillTx/>
                <a:latin typeface="Candara" panose="020E0502030303020204" pitchFamily="34" charset="0"/>
                <a:ea typeface="+mj-ea"/>
                <a:cs typeface="+mj-cs"/>
              </a:rPr>
              <a:t>NPA – Recoveries – </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0070C0"/>
                </a:solidFill>
                <a:effectLst/>
                <a:uLnTx/>
                <a:uFillTx/>
                <a:latin typeface="Candara" panose="020E0502030303020204" pitchFamily="34" charset="0"/>
                <a:ea typeface="+mj-ea"/>
                <a:cs typeface="+mj-cs"/>
              </a:rPr>
              <a:t>Order of Appropriation ?</a:t>
            </a:r>
          </a:p>
        </p:txBody>
      </p:sp>
    </p:spTree>
    <p:extLst>
      <p:ext uri="{BB962C8B-B14F-4D97-AF65-F5344CB8AC3E}">
        <p14:creationId xmlns:p14="http://schemas.microsoft.com/office/powerpoint/2010/main" val="86051354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36"/>
                                        </p:tgtEl>
                                        <p:attrNameLst>
                                          <p:attrName>style.visibility</p:attrName>
                                        </p:attrNameLst>
                                      </p:cBhvr>
                                      <p:to>
                                        <p:strVal val="visible"/>
                                      </p:to>
                                    </p:set>
                                    <p:animEffect transition="in" filter="randombar(horizontal)">
                                      <p:cBhvr>
                                        <p:cTn id="10" dur="500"/>
                                        <p:tgtEl>
                                          <p:spTgt spid="36"/>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37"/>
                                        </p:tgtEl>
                                        <p:attrNameLst>
                                          <p:attrName>style.visibility</p:attrName>
                                        </p:attrNameLst>
                                      </p:cBhvr>
                                      <p:to>
                                        <p:strVal val="visible"/>
                                      </p:to>
                                    </p:set>
                                    <p:animEffect transition="in" filter="randombar(horizontal)">
                                      <p:cBhvr>
                                        <p:cTn id="13" dur="500"/>
                                        <p:tgtEl>
                                          <p:spTgt spid="37"/>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38"/>
                                        </p:tgtEl>
                                        <p:attrNameLst>
                                          <p:attrName>style.visibility</p:attrName>
                                        </p:attrNameLst>
                                      </p:cBhvr>
                                      <p:to>
                                        <p:strVal val="visible"/>
                                      </p:to>
                                    </p:set>
                                    <p:animEffect transition="in" filter="randombar(horizontal)">
                                      <p:cBhvr>
                                        <p:cTn id="16" dur="500"/>
                                        <p:tgtEl>
                                          <p:spTgt spid="38"/>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39"/>
                                        </p:tgtEl>
                                        <p:attrNameLst>
                                          <p:attrName>style.visibility</p:attrName>
                                        </p:attrNameLst>
                                      </p:cBhvr>
                                      <p:to>
                                        <p:strVal val="visible"/>
                                      </p:to>
                                    </p:set>
                                    <p:animEffect transition="in" filter="randombar(horizontal)">
                                      <p:cBhvr>
                                        <p:cTn id="19" dur="500"/>
                                        <p:tgtEl>
                                          <p:spTgt spid="39"/>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40"/>
                                        </p:tgtEl>
                                        <p:attrNameLst>
                                          <p:attrName>style.visibility</p:attrName>
                                        </p:attrNameLst>
                                      </p:cBhvr>
                                      <p:to>
                                        <p:strVal val="visible"/>
                                      </p:to>
                                    </p:set>
                                    <p:animEffect transition="in" filter="randombar(horizontal)">
                                      <p:cBhvr>
                                        <p:cTn id="22" dur="500"/>
                                        <p:tgtEl>
                                          <p:spTgt spid="40"/>
                                        </p:tgtEl>
                                      </p:cBhvr>
                                    </p:animEffect>
                                  </p:childTnLst>
                                </p:cTn>
                              </p:par>
                              <p:par>
                                <p:cTn id="23" presetID="14" presetClass="entr" presetSubtype="10" fill="hold" grpId="0" nodeType="withEffect">
                                  <p:stCondLst>
                                    <p:cond delay="0"/>
                                  </p:stCondLst>
                                  <p:childTnLst>
                                    <p:set>
                                      <p:cBhvr>
                                        <p:cTn id="24" dur="1" fill="hold">
                                          <p:stCondLst>
                                            <p:cond delay="0"/>
                                          </p:stCondLst>
                                        </p:cTn>
                                        <p:tgtEl>
                                          <p:spTgt spid="41"/>
                                        </p:tgtEl>
                                        <p:attrNameLst>
                                          <p:attrName>style.visibility</p:attrName>
                                        </p:attrNameLst>
                                      </p:cBhvr>
                                      <p:to>
                                        <p:strVal val="visible"/>
                                      </p:to>
                                    </p:set>
                                    <p:animEffect transition="in" filter="randombar(horizontal)">
                                      <p:cBhvr>
                                        <p:cTn id="25" dur="500"/>
                                        <p:tgtEl>
                                          <p:spTgt spid="41"/>
                                        </p:tgtEl>
                                      </p:cBhvr>
                                    </p:animEffect>
                                  </p:childTnLst>
                                </p:cTn>
                              </p:par>
                              <p:par>
                                <p:cTn id="26" presetID="14" presetClass="entr" presetSubtype="10" fill="hold" grpId="0" nodeType="withEffect">
                                  <p:stCondLst>
                                    <p:cond delay="0"/>
                                  </p:stCondLst>
                                  <p:childTnLst>
                                    <p:set>
                                      <p:cBhvr>
                                        <p:cTn id="27" dur="1" fill="hold">
                                          <p:stCondLst>
                                            <p:cond delay="0"/>
                                          </p:stCondLst>
                                        </p:cTn>
                                        <p:tgtEl>
                                          <p:spTgt spid="42"/>
                                        </p:tgtEl>
                                        <p:attrNameLst>
                                          <p:attrName>style.visibility</p:attrName>
                                        </p:attrNameLst>
                                      </p:cBhvr>
                                      <p:to>
                                        <p:strVal val="visible"/>
                                      </p:to>
                                    </p:set>
                                    <p:animEffect transition="in" filter="randombar(horizontal)">
                                      <p:cBhvr>
                                        <p:cTn id="28" dur="500"/>
                                        <p:tgtEl>
                                          <p:spTgt spid="42"/>
                                        </p:tgtEl>
                                      </p:cBhvr>
                                    </p:animEffect>
                                  </p:childTnLst>
                                </p:cTn>
                              </p:par>
                              <p:par>
                                <p:cTn id="29" presetID="14" presetClass="entr" presetSubtype="10" fill="hold" grpId="0" nodeType="withEffect">
                                  <p:stCondLst>
                                    <p:cond delay="0"/>
                                  </p:stCondLst>
                                  <p:childTnLst>
                                    <p:set>
                                      <p:cBhvr>
                                        <p:cTn id="30" dur="1" fill="hold">
                                          <p:stCondLst>
                                            <p:cond delay="0"/>
                                          </p:stCondLst>
                                        </p:cTn>
                                        <p:tgtEl>
                                          <p:spTgt spid="43"/>
                                        </p:tgtEl>
                                        <p:attrNameLst>
                                          <p:attrName>style.visibility</p:attrName>
                                        </p:attrNameLst>
                                      </p:cBhvr>
                                      <p:to>
                                        <p:strVal val="visible"/>
                                      </p:to>
                                    </p:set>
                                    <p:animEffect transition="in" filter="randombar(horizontal)">
                                      <p:cBhvr>
                                        <p:cTn id="31" dur="500"/>
                                        <p:tgtEl>
                                          <p:spTgt spid="43"/>
                                        </p:tgtEl>
                                      </p:cBhvr>
                                    </p:animEffect>
                                  </p:childTnLst>
                                </p:cTn>
                              </p:par>
                              <p:par>
                                <p:cTn id="32" presetID="14" presetClass="entr" presetSubtype="10" fill="hold" grpId="0" nodeType="withEffect">
                                  <p:stCondLst>
                                    <p:cond delay="0"/>
                                  </p:stCondLst>
                                  <p:childTnLst>
                                    <p:set>
                                      <p:cBhvr>
                                        <p:cTn id="33" dur="1" fill="hold">
                                          <p:stCondLst>
                                            <p:cond delay="0"/>
                                          </p:stCondLst>
                                        </p:cTn>
                                        <p:tgtEl>
                                          <p:spTgt spid="44"/>
                                        </p:tgtEl>
                                        <p:attrNameLst>
                                          <p:attrName>style.visibility</p:attrName>
                                        </p:attrNameLst>
                                      </p:cBhvr>
                                      <p:to>
                                        <p:strVal val="visible"/>
                                      </p:to>
                                    </p:set>
                                    <p:animEffect transition="in" filter="randombar(horizontal)">
                                      <p:cBhvr>
                                        <p:cTn id="34" dur="500"/>
                                        <p:tgtEl>
                                          <p:spTgt spid="44"/>
                                        </p:tgtEl>
                                      </p:cBhvr>
                                    </p:animEffect>
                                  </p:childTnLst>
                                </p:cTn>
                              </p:par>
                              <p:par>
                                <p:cTn id="35" presetID="14" presetClass="entr" presetSubtype="10" fill="hold" grpId="0" nodeType="withEffect">
                                  <p:stCondLst>
                                    <p:cond delay="0"/>
                                  </p:stCondLst>
                                  <p:childTnLst>
                                    <p:set>
                                      <p:cBhvr>
                                        <p:cTn id="36" dur="1" fill="hold">
                                          <p:stCondLst>
                                            <p:cond delay="0"/>
                                          </p:stCondLst>
                                        </p:cTn>
                                        <p:tgtEl>
                                          <p:spTgt spid="45"/>
                                        </p:tgtEl>
                                        <p:attrNameLst>
                                          <p:attrName>style.visibility</p:attrName>
                                        </p:attrNameLst>
                                      </p:cBhvr>
                                      <p:to>
                                        <p:strVal val="visible"/>
                                      </p:to>
                                    </p:set>
                                    <p:animEffect transition="in" filter="randombar(horizontal)">
                                      <p:cBhvr>
                                        <p:cTn id="37" dur="500"/>
                                        <p:tgtEl>
                                          <p:spTgt spid="45"/>
                                        </p:tgtEl>
                                      </p:cBhvr>
                                    </p:animEffect>
                                  </p:childTnLst>
                                </p:cTn>
                              </p:par>
                              <p:par>
                                <p:cTn id="38" presetID="14" presetClass="entr" presetSubtype="10" fill="hold" nodeType="withEffect">
                                  <p:stCondLst>
                                    <p:cond delay="0"/>
                                  </p:stCondLst>
                                  <p:childTnLst>
                                    <p:set>
                                      <p:cBhvr>
                                        <p:cTn id="39" dur="1" fill="hold">
                                          <p:stCondLst>
                                            <p:cond delay="0"/>
                                          </p:stCondLst>
                                        </p:cTn>
                                        <p:tgtEl>
                                          <p:spTgt spid="4"/>
                                        </p:tgtEl>
                                        <p:attrNameLst>
                                          <p:attrName>style.visibility</p:attrName>
                                        </p:attrNameLst>
                                      </p:cBhvr>
                                      <p:to>
                                        <p:strVal val="visible"/>
                                      </p:to>
                                    </p:set>
                                    <p:animEffect transition="in" filter="randombar(horizontal)">
                                      <p:cBhvr>
                                        <p:cTn id="40" dur="500"/>
                                        <p:tgtEl>
                                          <p:spTgt spid="4"/>
                                        </p:tgtEl>
                                      </p:cBhvr>
                                    </p:animEffect>
                                  </p:childTnLst>
                                </p:cTn>
                              </p:par>
                              <p:par>
                                <p:cTn id="41" presetID="14" presetClass="entr" presetSubtype="10" fill="hold" grpId="0" nodeType="withEffect">
                                  <p:stCondLst>
                                    <p:cond delay="0"/>
                                  </p:stCondLst>
                                  <p:childTnLst>
                                    <p:set>
                                      <p:cBhvr>
                                        <p:cTn id="42" dur="1" fill="hold">
                                          <p:stCondLst>
                                            <p:cond delay="0"/>
                                          </p:stCondLst>
                                        </p:cTn>
                                        <p:tgtEl>
                                          <p:spTgt spid="55"/>
                                        </p:tgtEl>
                                        <p:attrNameLst>
                                          <p:attrName>style.visibility</p:attrName>
                                        </p:attrNameLst>
                                      </p:cBhvr>
                                      <p:to>
                                        <p:strVal val="visible"/>
                                      </p:to>
                                    </p:set>
                                    <p:animEffect transition="in" filter="randombar(horizontal)">
                                      <p:cBhvr>
                                        <p:cTn id="43" dur="500"/>
                                        <p:tgtEl>
                                          <p:spTgt spid="55"/>
                                        </p:tgtEl>
                                      </p:cBhvr>
                                    </p:animEffect>
                                  </p:childTnLst>
                                </p:cTn>
                              </p:par>
                              <p:par>
                                <p:cTn id="44" presetID="14" presetClass="entr" presetSubtype="10" fill="hold" grpId="0" nodeType="withEffect">
                                  <p:stCondLst>
                                    <p:cond delay="0"/>
                                  </p:stCondLst>
                                  <p:childTnLst>
                                    <p:set>
                                      <p:cBhvr>
                                        <p:cTn id="45" dur="1" fill="hold">
                                          <p:stCondLst>
                                            <p:cond delay="0"/>
                                          </p:stCondLst>
                                        </p:cTn>
                                        <p:tgtEl>
                                          <p:spTgt spid="28"/>
                                        </p:tgtEl>
                                        <p:attrNameLst>
                                          <p:attrName>style.visibility</p:attrName>
                                        </p:attrNameLst>
                                      </p:cBhvr>
                                      <p:to>
                                        <p:strVal val="visible"/>
                                      </p:to>
                                    </p:set>
                                    <p:animEffect transition="in" filter="randombar(horizontal)">
                                      <p:cBhvr>
                                        <p:cTn id="46"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6" grpId="0"/>
      <p:bldP spid="37" grpId="0"/>
      <p:bldP spid="38" grpId="0"/>
      <p:bldP spid="39" grpId="0"/>
      <p:bldP spid="40" grpId="0"/>
      <p:bldP spid="41" grpId="0" animBg="1"/>
      <p:bldP spid="42" grpId="0" animBg="1"/>
      <p:bldP spid="43" grpId="0" animBg="1"/>
      <p:bldP spid="44" grpId="0" animBg="1"/>
      <p:bldP spid="45" grpId="0" animBg="1"/>
      <p:bldP spid="55" grpId="0"/>
      <p:bldP spid="28" grpId="0"/>
    </p:bldLst>
  </p:timing>
</p:sld>
</file>

<file path=ppt/slides/slide4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0034" name="Rectangle 2"/>
          <p:cNvSpPr>
            <a:spLocks noGrp="1"/>
          </p:cNvSpPr>
          <p:nvPr>
            <p:ph type="body" sz="half" idx="1"/>
          </p:nvPr>
        </p:nvSpPr>
        <p:spPr>
          <a:xfrm>
            <a:off x="609600" y="1139521"/>
            <a:ext cx="10972800" cy="5029200"/>
          </a:xfrm>
          <a:solidFill>
            <a:schemeClr val="bg1"/>
          </a:solidFill>
        </p:spPr>
        <p:txBody>
          <a:bodyPr/>
          <a:lstStyle/>
          <a:p>
            <a:pPr algn="ctr">
              <a:lnSpc>
                <a:spcPct val="90000"/>
              </a:lnSpc>
              <a:buFont typeface="Wingdings 2" pitchFamily="18" charset="2"/>
              <a:buNone/>
            </a:pPr>
            <a:r>
              <a:rPr lang="en-US" sz="2400" b="1" dirty="0">
                <a:solidFill>
                  <a:srgbClr val="9900CC"/>
                </a:solidFill>
                <a:latin typeface="Tahoma" pitchFamily="34" charset="0"/>
                <a:cs typeface="Times New Roman" pitchFamily="18" charset="0"/>
              </a:rPr>
              <a:t> </a:t>
            </a:r>
            <a:r>
              <a:rPr lang="en-US" sz="2800" dirty="0">
                <a:solidFill>
                  <a:srgbClr val="9900CC"/>
                </a:solidFill>
                <a:effectLst>
                  <a:outerShdw blurRad="38100" dist="38100" dir="2700000" algn="tl">
                    <a:srgbClr val="000000">
                      <a:alpha val="43137"/>
                    </a:srgbClr>
                  </a:outerShdw>
                </a:effectLst>
                <a:latin typeface="Rupee Foradian"/>
                <a:cs typeface="Times New Roman" pitchFamily="18" charset="0"/>
              </a:rPr>
              <a:t> </a:t>
            </a:r>
            <a:r>
              <a:rPr lang="en-US" sz="2800" b="1" dirty="0">
                <a:solidFill>
                  <a:schemeClr val="accent2">
                    <a:lumMod val="75000"/>
                  </a:schemeClr>
                </a:solidFill>
                <a:cs typeface="Times New Roman" pitchFamily="18" charset="0"/>
              </a:rPr>
              <a:t>Provision in ECGC covered Advances</a:t>
            </a:r>
          </a:p>
          <a:p>
            <a:pPr algn="ctr">
              <a:lnSpc>
                <a:spcPct val="90000"/>
              </a:lnSpc>
              <a:buFont typeface="Wingdings 2" pitchFamily="18" charset="2"/>
              <a:buNone/>
            </a:pPr>
            <a:r>
              <a:rPr lang="en-US" sz="2800" b="1" dirty="0">
                <a:solidFill>
                  <a:schemeClr val="accent1">
                    <a:lumMod val="50000"/>
                  </a:schemeClr>
                </a:solidFill>
                <a:cs typeface="Times New Roman" pitchFamily="18" charset="0"/>
              </a:rPr>
              <a:t>     (Para 5.9.3 of Revised Master Circular)</a:t>
            </a:r>
          </a:p>
          <a:p>
            <a:pPr algn="just">
              <a:lnSpc>
                <a:spcPct val="90000"/>
              </a:lnSpc>
              <a:buFont typeface="Wingdings 2" pitchFamily="18" charset="2"/>
              <a:buNone/>
            </a:pPr>
            <a:r>
              <a:rPr lang="en-US" sz="2800" dirty="0">
                <a:solidFill>
                  <a:srgbClr val="9900CC"/>
                </a:solidFill>
                <a:cs typeface="Times New Roman" pitchFamily="18" charset="0"/>
              </a:rPr>
              <a:t>  </a:t>
            </a:r>
            <a:endParaRPr lang="en-US" sz="2800" dirty="0"/>
          </a:p>
        </p:txBody>
      </p:sp>
      <p:graphicFrame>
        <p:nvGraphicFramePr>
          <p:cNvPr id="300081" name="Group 49"/>
          <p:cNvGraphicFramePr>
            <a:graphicFrameLocks noGrp="1"/>
          </p:cNvGraphicFramePr>
          <p:nvPr>
            <p:ph sz="half" idx="2"/>
          </p:nvPr>
        </p:nvGraphicFramePr>
        <p:xfrm>
          <a:off x="762000" y="2483441"/>
          <a:ext cx="10820400" cy="3685280"/>
        </p:xfrm>
        <a:graphic>
          <a:graphicData uri="http://schemas.openxmlformats.org/drawingml/2006/table">
            <a:tbl>
              <a:tblPr>
                <a:tableStyleId>{616DA210-FB5B-4158-B5E0-FEB733F419BA}</a:tableStyleId>
              </a:tblPr>
              <a:tblGrid>
                <a:gridCol w="6858000">
                  <a:extLst>
                    <a:ext uri="{9D8B030D-6E8A-4147-A177-3AD203B41FA5}">
                      <a16:colId xmlns:a16="http://schemas.microsoft.com/office/drawing/2014/main" val="20000"/>
                    </a:ext>
                  </a:extLst>
                </a:gridCol>
                <a:gridCol w="3962400">
                  <a:extLst>
                    <a:ext uri="{9D8B030D-6E8A-4147-A177-3AD203B41FA5}">
                      <a16:colId xmlns:a16="http://schemas.microsoft.com/office/drawing/2014/main" val="20001"/>
                    </a:ext>
                  </a:extLst>
                </a:gridCol>
              </a:tblGrid>
              <a:tr h="461084">
                <a:tc>
                  <a:txBody>
                    <a:bodyPr/>
                    <a:lstStyle/>
                    <a:p>
                      <a:pPr marL="0" marR="0" lvl="0" indent="0" algn="l" defTabSz="914400" rtl="0" eaLnBrk="0" fontAlgn="base" latinLnBrk="0" hangingPunct="0">
                        <a:lnSpc>
                          <a:spcPct val="100000"/>
                        </a:lnSpc>
                        <a:spcBef>
                          <a:spcPct val="20000"/>
                        </a:spcBef>
                        <a:spcAft>
                          <a:spcPct val="0"/>
                        </a:spcAft>
                        <a:buClr>
                          <a:srgbClr val="0BD0D9"/>
                        </a:buClr>
                        <a:buSzPct val="95000"/>
                        <a:buFont typeface="Wingdings 2" pitchFamily="18" charset="2"/>
                        <a:buNone/>
                        <a:tabLst/>
                      </a:pPr>
                      <a:r>
                        <a:rPr kumimoji="0" lang="en-US" sz="2400" b="1" u="none" strike="noStrike" cap="none" normalizeH="0" baseline="0" dirty="0">
                          <a:ln>
                            <a:noFill/>
                          </a:ln>
                          <a:solidFill>
                            <a:schemeClr val="accent1">
                              <a:lumMod val="75000"/>
                            </a:schemeClr>
                          </a:solidFill>
                          <a:effectLst/>
                          <a:latin typeface="Candara" panose="020E0502030303020204" pitchFamily="34" charset="0"/>
                        </a:rPr>
                        <a:t>Outstanding balance</a:t>
                      </a:r>
                      <a:endParaRPr kumimoji="0" lang="en-US" sz="2400" b="1" i="0" u="none" strike="noStrike" cap="none" normalizeH="0" baseline="0" dirty="0">
                        <a:ln>
                          <a:noFill/>
                        </a:ln>
                        <a:solidFill>
                          <a:schemeClr val="accent1">
                            <a:lumMod val="75000"/>
                          </a:schemeClr>
                        </a:solidFill>
                        <a:effectLst/>
                        <a:latin typeface="Candara" pitchFamily="34" charset="0"/>
                        <a:cs typeface="Arial" charset="0"/>
                      </a:endParaRPr>
                    </a:p>
                  </a:txBody>
                  <a:tcPr horzOverflow="overflow"/>
                </a:tc>
                <a:tc>
                  <a:txBody>
                    <a:bodyPr/>
                    <a:lstStyle/>
                    <a:p>
                      <a:pPr marL="0" marR="0" lvl="0" indent="0" algn="r" defTabSz="914400" rtl="0" eaLnBrk="0" fontAlgn="base" latinLnBrk="0" hangingPunct="0">
                        <a:lnSpc>
                          <a:spcPct val="100000"/>
                        </a:lnSpc>
                        <a:spcBef>
                          <a:spcPct val="20000"/>
                        </a:spcBef>
                        <a:spcAft>
                          <a:spcPct val="0"/>
                        </a:spcAft>
                        <a:buClr>
                          <a:srgbClr val="0BD0D9"/>
                        </a:buClr>
                        <a:buSzPct val="95000"/>
                        <a:buFont typeface="Wingdings 2" pitchFamily="18" charset="2"/>
                        <a:buNone/>
                        <a:tabLst/>
                      </a:pPr>
                      <a:r>
                        <a:rPr kumimoji="0" lang="en-US" sz="2400" b="1" u="none" strike="noStrike" cap="none" normalizeH="0" baseline="0" dirty="0">
                          <a:ln>
                            <a:noFill/>
                          </a:ln>
                          <a:effectLst/>
                          <a:latin typeface="Candara" panose="020E0502030303020204" pitchFamily="34" charset="0"/>
                        </a:rPr>
                        <a:t>4,00,000.00</a:t>
                      </a:r>
                      <a:endParaRPr kumimoji="0" lang="en-US" sz="2400" b="1" i="0" u="none" strike="noStrike" cap="none" normalizeH="0" baseline="0" dirty="0">
                        <a:ln>
                          <a:noFill/>
                        </a:ln>
                        <a:solidFill>
                          <a:schemeClr val="tx1"/>
                        </a:solidFill>
                        <a:effectLst/>
                        <a:latin typeface="Candara" pitchFamily="34" charset="0"/>
                        <a:cs typeface="Arial" charset="0"/>
                      </a:endParaRPr>
                    </a:p>
                  </a:txBody>
                  <a:tcPr horzOverflow="overflow"/>
                </a:tc>
                <a:extLst>
                  <a:ext uri="{0D108BD9-81ED-4DB2-BD59-A6C34878D82A}">
                    <a16:rowId xmlns:a16="http://schemas.microsoft.com/office/drawing/2014/main" val="10000"/>
                  </a:ext>
                </a:extLst>
              </a:tr>
              <a:tr h="461084">
                <a:tc>
                  <a:txBody>
                    <a:bodyPr/>
                    <a:lstStyle/>
                    <a:p>
                      <a:pPr marL="0" marR="0" lvl="0" indent="0" algn="l" defTabSz="914400" rtl="0" eaLnBrk="0" fontAlgn="base" latinLnBrk="0" hangingPunct="0">
                        <a:lnSpc>
                          <a:spcPct val="100000"/>
                        </a:lnSpc>
                        <a:spcBef>
                          <a:spcPct val="20000"/>
                        </a:spcBef>
                        <a:spcAft>
                          <a:spcPct val="0"/>
                        </a:spcAft>
                        <a:buClr>
                          <a:srgbClr val="0BD0D9"/>
                        </a:buClr>
                        <a:buSzPct val="95000"/>
                        <a:buFont typeface="Wingdings 2" pitchFamily="18" charset="2"/>
                        <a:buNone/>
                        <a:tabLst/>
                      </a:pPr>
                      <a:r>
                        <a:rPr kumimoji="0" lang="en-US" sz="2400" b="1" u="none" strike="noStrike" cap="none" normalizeH="0" baseline="0" dirty="0">
                          <a:ln>
                            <a:noFill/>
                          </a:ln>
                          <a:solidFill>
                            <a:schemeClr val="accent1">
                              <a:lumMod val="75000"/>
                            </a:schemeClr>
                          </a:solidFill>
                          <a:effectLst/>
                          <a:latin typeface="Candara" panose="020E0502030303020204" pitchFamily="34" charset="0"/>
                        </a:rPr>
                        <a:t>Less: Value of Security</a:t>
                      </a:r>
                      <a:endParaRPr kumimoji="0" lang="en-US" sz="2400" b="1" i="0" u="none" strike="noStrike" cap="none" normalizeH="0" baseline="0" dirty="0">
                        <a:ln>
                          <a:noFill/>
                        </a:ln>
                        <a:solidFill>
                          <a:schemeClr val="accent1">
                            <a:lumMod val="75000"/>
                          </a:schemeClr>
                        </a:solidFill>
                        <a:effectLst/>
                        <a:latin typeface="Candara" pitchFamily="34" charset="0"/>
                        <a:cs typeface="Arial" charset="0"/>
                      </a:endParaRPr>
                    </a:p>
                  </a:txBody>
                  <a:tcPr horzOverflow="overflow"/>
                </a:tc>
                <a:tc>
                  <a:txBody>
                    <a:bodyPr/>
                    <a:lstStyle/>
                    <a:p>
                      <a:pPr marL="0" marR="0" lvl="0" indent="0" algn="r" defTabSz="914400" rtl="0" eaLnBrk="0" fontAlgn="base" latinLnBrk="0" hangingPunct="0">
                        <a:lnSpc>
                          <a:spcPct val="100000"/>
                        </a:lnSpc>
                        <a:spcBef>
                          <a:spcPct val="20000"/>
                        </a:spcBef>
                        <a:spcAft>
                          <a:spcPct val="0"/>
                        </a:spcAft>
                        <a:buClr>
                          <a:srgbClr val="0BD0D9"/>
                        </a:buClr>
                        <a:buSzPct val="95000"/>
                        <a:buFont typeface="Wingdings 2" pitchFamily="18" charset="2"/>
                        <a:buNone/>
                        <a:tabLst/>
                      </a:pPr>
                      <a:r>
                        <a:rPr kumimoji="0" lang="en-US" sz="2400" b="1" u="none" strike="noStrike" cap="none" normalizeH="0" baseline="0" dirty="0">
                          <a:ln>
                            <a:noFill/>
                          </a:ln>
                          <a:effectLst/>
                          <a:latin typeface="Candara" panose="020E0502030303020204" pitchFamily="34" charset="0"/>
                        </a:rPr>
                        <a:t>1,50,000.00</a:t>
                      </a:r>
                      <a:endParaRPr kumimoji="0" lang="en-US" sz="2400" b="1" i="0" u="none" strike="noStrike" cap="none" normalizeH="0" baseline="0" dirty="0">
                        <a:ln>
                          <a:noFill/>
                        </a:ln>
                        <a:solidFill>
                          <a:schemeClr val="tx1"/>
                        </a:solidFill>
                        <a:effectLst/>
                        <a:latin typeface="Candara" pitchFamily="34" charset="0"/>
                        <a:cs typeface="Arial" charset="0"/>
                      </a:endParaRPr>
                    </a:p>
                  </a:txBody>
                  <a:tcPr horzOverflow="overflow"/>
                </a:tc>
                <a:extLst>
                  <a:ext uri="{0D108BD9-81ED-4DB2-BD59-A6C34878D82A}">
                    <a16:rowId xmlns:a16="http://schemas.microsoft.com/office/drawing/2014/main" val="10001"/>
                  </a:ext>
                </a:extLst>
              </a:tr>
              <a:tr h="461084">
                <a:tc>
                  <a:txBody>
                    <a:bodyPr/>
                    <a:lstStyle/>
                    <a:p>
                      <a:pPr marL="0" marR="0" lvl="0" indent="0" algn="l" defTabSz="914400" rtl="0" eaLnBrk="0" fontAlgn="base" latinLnBrk="0" hangingPunct="0">
                        <a:lnSpc>
                          <a:spcPct val="100000"/>
                        </a:lnSpc>
                        <a:spcBef>
                          <a:spcPct val="20000"/>
                        </a:spcBef>
                        <a:spcAft>
                          <a:spcPct val="0"/>
                        </a:spcAft>
                        <a:buClr>
                          <a:srgbClr val="0BD0D9"/>
                        </a:buClr>
                        <a:buSzPct val="95000"/>
                        <a:buFont typeface="Wingdings 2" pitchFamily="18" charset="2"/>
                        <a:buNone/>
                        <a:tabLst/>
                      </a:pPr>
                      <a:r>
                        <a:rPr kumimoji="0" lang="en-US" sz="2400" b="1" u="none" strike="noStrike" cap="none" normalizeH="0" baseline="0" dirty="0">
                          <a:ln>
                            <a:noFill/>
                          </a:ln>
                          <a:solidFill>
                            <a:schemeClr val="accent1">
                              <a:lumMod val="75000"/>
                            </a:schemeClr>
                          </a:solidFill>
                          <a:effectLst/>
                          <a:latin typeface="Candara" panose="020E0502030303020204" pitchFamily="34" charset="0"/>
                        </a:rPr>
                        <a:t>Unrealized balance</a:t>
                      </a:r>
                      <a:endParaRPr kumimoji="0" lang="en-US" sz="2400" b="1" i="0" u="none" strike="noStrike" cap="none" normalizeH="0" baseline="0" dirty="0">
                        <a:ln>
                          <a:noFill/>
                        </a:ln>
                        <a:solidFill>
                          <a:schemeClr val="accent1">
                            <a:lumMod val="75000"/>
                          </a:schemeClr>
                        </a:solidFill>
                        <a:effectLst/>
                        <a:latin typeface="Candara" pitchFamily="34" charset="0"/>
                        <a:cs typeface="Arial" charset="0"/>
                      </a:endParaRPr>
                    </a:p>
                  </a:txBody>
                  <a:tcPr horzOverflow="overflow"/>
                </a:tc>
                <a:tc>
                  <a:txBody>
                    <a:bodyPr/>
                    <a:lstStyle/>
                    <a:p>
                      <a:pPr marL="0" marR="0" lvl="0" indent="0" algn="r" defTabSz="914400" rtl="0" eaLnBrk="0" fontAlgn="base" latinLnBrk="0" hangingPunct="0">
                        <a:lnSpc>
                          <a:spcPct val="100000"/>
                        </a:lnSpc>
                        <a:spcBef>
                          <a:spcPct val="20000"/>
                        </a:spcBef>
                        <a:spcAft>
                          <a:spcPct val="0"/>
                        </a:spcAft>
                        <a:buClr>
                          <a:srgbClr val="0BD0D9"/>
                        </a:buClr>
                        <a:buSzPct val="95000"/>
                        <a:buFont typeface="Wingdings 2" pitchFamily="18" charset="2"/>
                        <a:buNone/>
                        <a:tabLst/>
                      </a:pPr>
                      <a:r>
                        <a:rPr kumimoji="0" lang="en-US" sz="2400" b="1" u="none" strike="noStrike" cap="none" normalizeH="0" baseline="0" dirty="0">
                          <a:ln>
                            <a:noFill/>
                          </a:ln>
                          <a:effectLst/>
                          <a:latin typeface="Candara" panose="020E0502030303020204" pitchFamily="34" charset="0"/>
                        </a:rPr>
                        <a:t>2,50,000.00</a:t>
                      </a:r>
                      <a:endParaRPr kumimoji="0" lang="en-US" sz="2400" b="1" i="0" u="none" strike="noStrike" cap="none" normalizeH="0" baseline="0" dirty="0">
                        <a:ln>
                          <a:noFill/>
                        </a:ln>
                        <a:solidFill>
                          <a:schemeClr val="tx1"/>
                        </a:solidFill>
                        <a:effectLst/>
                        <a:latin typeface="Candara" pitchFamily="34" charset="0"/>
                        <a:cs typeface="Arial" charset="0"/>
                      </a:endParaRPr>
                    </a:p>
                  </a:txBody>
                  <a:tcPr horzOverflow="overflow"/>
                </a:tc>
                <a:extLst>
                  <a:ext uri="{0D108BD9-81ED-4DB2-BD59-A6C34878D82A}">
                    <a16:rowId xmlns:a16="http://schemas.microsoft.com/office/drawing/2014/main" val="10002"/>
                  </a:ext>
                </a:extLst>
              </a:tr>
              <a:tr h="461084">
                <a:tc>
                  <a:txBody>
                    <a:bodyPr/>
                    <a:lstStyle/>
                    <a:p>
                      <a:pPr marL="0" marR="0" lvl="0" indent="0" algn="l" defTabSz="914400" rtl="0" eaLnBrk="0" fontAlgn="base" latinLnBrk="0" hangingPunct="0">
                        <a:lnSpc>
                          <a:spcPct val="100000"/>
                        </a:lnSpc>
                        <a:spcBef>
                          <a:spcPct val="20000"/>
                        </a:spcBef>
                        <a:spcAft>
                          <a:spcPct val="0"/>
                        </a:spcAft>
                        <a:buClr>
                          <a:srgbClr val="0BD0D9"/>
                        </a:buClr>
                        <a:buSzPct val="95000"/>
                        <a:buFont typeface="Wingdings 2" pitchFamily="18" charset="2"/>
                        <a:buNone/>
                        <a:tabLst/>
                      </a:pPr>
                      <a:r>
                        <a:rPr kumimoji="0" lang="en-US" sz="2400" b="1" u="none" strike="noStrike" cap="none" normalizeH="0" baseline="0" dirty="0">
                          <a:ln>
                            <a:noFill/>
                          </a:ln>
                          <a:solidFill>
                            <a:schemeClr val="accent1">
                              <a:lumMod val="75000"/>
                            </a:schemeClr>
                          </a:solidFill>
                          <a:effectLst/>
                          <a:latin typeface="Candara" panose="020E0502030303020204" pitchFamily="34" charset="0"/>
                        </a:rPr>
                        <a:t>Less: ECGC cover (@50%)</a:t>
                      </a:r>
                      <a:endParaRPr kumimoji="0" lang="en-US" sz="2400" b="1" i="0" u="none" strike="noStrike" cap="none" normalizeH="0" baseline="0" dirty="0">
                        <a:ln>
                          <a:noFill/>
                        </a:ln>
                        <a:solidFill>
                          <a:schemeClr val="accent1">
                            <a:lumMod val="75000"/>
                          </a:schemeClr>
                        </a:solidFill>
                        <a:effectLst/>
                        <a:latin typeface="Candara" pitchFamily="34" charset="0"/>
                        <a:cs typeface="Arial" charset="0"/>
                      </a:endParaRPr>
                    </a:p>
                  </a:txBody>
                  <a:tcPr horzOverflow="overflow"/>
                </a:tc>
                <a:tc>
                  <a:txBody>
                    <a:bodyPr/>
                    <a:lstStyle/>
                    <a:p>
                      <a:pPr marL="0" marR="0" lvl="0" indent="0" algn="r" defTabSz="914400" rtl="0" eaLnBrk="0" fontAlgn="base" latinLnBrk="0" hangingPunct="0">
                        <a:lnSpc>
                          <a:spcPct val="100000"/>
                        </a:lnSpc>
                        <a:spcBef>
                          <a:spcPct val="20000"/>
                        </a:spcBef>
                        <a:spcAft>
                          <a:spcPct val="0"/>
                        </a:spcAft>
                        <a:buClr>
                          <a:srgbClr val="0BD0D9"/>
                        </a:buClr>
                        <a:buSzPct val="95000"/>
                        <a:buFont typeface="Wingdings 2" pitchFamily="18" charset="2"/>
                        <a:buNone/>
                        <a:tabLst/>
                      </a:pPr>
                      <a:r>
                        <a:rPr kumimoji="0" lang="en-US" sz="2400" b="1" u="none" strike="noStrike" cap="none" normalizeH="0" baseline="0" dirty="0">
                          <a:ln>
                            <a:noFill/>
                          </a:ln>
                          <a:effectLst/>
                          <a:latin typeface="Candara" panose="020E0502030303020204" pitchFamily="34" charset="0"/>
                        </a:rPr>
                        <a:t>1,25,000.00</a:t>
                      </a:r>
                      <a:endParaRPr kumimoji="0" lang="en-US" sz="2400" b="1" i="0" u="none" strike="noStrike" cap="none" normalizeH="0" baseline="0" dirty="0">
                        <a:ln>
                          <a:noFill/>
                        </a:ln>
                        <a:solidFill>
                          <a:schemeClr val="tx1"/>
                        </a:solidFill>
                        <a:effectLst/>
                        <a:latin typeface="Candara" pitchFamily="34" charset="0"/>
                        <a:cs typeface="Arial" charset="0"/>
                      </a:endParaRPr>
                    </a:p>
                  </a:txBody>
                  <a:tcPr horzOverflow="overflow"/>
                </a:tc>
                <a:extLst>
                  <a:ext uri="{0D108BD9-81ED-4DB2-BD59-A6C34878D82A}">
                    <a16:rowId xmlns:a16="http://schemas.microsoft.com/office/drawing/2014/main" val="10003"/>
                  </a:ext>
                </a:extLst>
              </a:tr>
              <a:tr h="461084">
                <a:tc>
                  <a:txBody>
                    <a:bodyPr/>
                    <a:lstStyle/>
                    <a:p>
                      <a:pPr marL="0" marR="0" lvl="0" indent="0" algn="l" defTabSz="914400" rtl="0" eaLnBrk="0" fontAlgn="base" latinLnBrk="0" hangingPunct="0">
                        <a:lnSpc>
                          <a:spcPct val="100000"/>
                        </a:lnSpc>
                        <a:spcBef>
                          <a:spcPct val="20000"/>
                        </a:spcBef>
                        <a:spcAft>
                          <a:spcPct val="0"/>
                        </a:spcAft>
                        <a:buClr>
                          <a:srgbClr val="0BD0D9"/>
                        </a:buClr>
                        <a:buSzPct val="95000"/>
                        <a:buFont typeface="Wingdings 2" pitchFamily="18" charset="2"/>
                        <a:buNone/>
                        <a:tabLst/>
                      </a:pPr>
                      <a:r>
                        <a:rPr kumimoji="0" lang="en-US" sz="2400" b="1" u="none" strike="noStrike" cap="none" normalizeH="0" baseline="0" dirty="0">
                          <a:ln>
                            <a:noFill/>
                          </a:ln>
                          <a:solidFill>
                            <a:schemeClr val="accent1">
                              <a:lumMod val="75000"/>
                            </a:schemeClr>
                          </a:solidFill>
                          <a:effectLst/>
                          <a:latin typeface="Candara" panose="020E0502030303020204" pitchFamily="34" charset="0"/>
                        </a:rPr>
                        <a:t>Net unsecured balance</a:t>
                      </a:r>
                      <a:endParaRPr kumimoji="0" lang="en-US" sz="2400" b="1" i="0" u="none" strike="noStrike" cap="none" normalizeH="0" baseline="0" dirty="0">
                        <a:ln>
                          <a:noFill/>
                        </a:ln>
                        <a:solidFill>
                          <a:schemeClr val="accent1">
                            <a:lumMod val="75000"/>
                          </a:schemeClr>
                        </a:solidFill>
                        <a:effectLst/>
                        <a:latin typeface="Candara" pitchFamily="34" charset="0"/>
                        <a:cs typeface="Arial" charset="0"/>
                      </a:endParaRPr>
                    </a:p>
                  </a:txBody>
                  <a:tcPr horzOverflow="overflow"/>
                </a:tc>
                <a:tc>
                  <a:txBody>
                    <a:bodyPr/>
                    <a:lstStyle/>
                    <a:p>
                      <a:pPr marL="0" marR="0" lvl="0" indent="0" algn="r" defTabSz="914400" rtl="0" eaLnBrk="0" fontAlgn="base" latinLnBrk="0" hangingPunct="0">
                        <a:lnSpc>
                          <a:spcPct val="100000"/>
                        </a:lnSpc>
                        <a:spcBef>
                          <a:spcPct val="20000"/>
                        </a:spcBef>
                        <a:spcAft>
                          <a:spcPct val="0"/>
                        </a:spcAft>
                        <a:buClr>
                          <a:srgbClr val="0BD0D9"/>
                        </a:buClr>
                        <a:buSzPct val="95000"/>
                        <a:buFont typeface="Wingdings 2" pitchFamily="18" charset="2"/>
                        <a:buNone/>
                        <a:tabLst/>
                      </a:pPr>
                      <a:r>
                        <a:rPr kumimoji="0" lang="en-US" sz="2400" b="1" u="none" strike="noStrike" cap="none" normalizeH="0" baseline="0" dirty="0">
                          <a:ln>
                            <a:noFill/>
                          </a:ln>
                          <a:effectLst/>
                          <a:latin typeface="Candara" panose="020E0502030303020204" pitchFamily="34" charset="0"/>
                        </a:rPr>
                        <a:t>1,25,000.00</a:t>
                      </a:r>
                      <a:endParaRPr kumimoji="0" lang="en-US" sz="2400" b="1" i="0" u="none" strike="noStrike" cap="none" normalizeH="0" baseline="0" dirty="0">
                        <a:ln>
                          <a:noFill/>
                        </a:ln>
                        <a:solidFill>
                          <a:schemeClr val="tx1"/>
                        </a:solidFill>
                        <a:effectLst/>
                        <a:latin typeface="Candara" pitchFamily="34" charset="0"/>
                        <a:cs typeface="Arial" charset="0"/>
                      </a:endParaRPr>
                    </a:p>
                  </a:txBody>
                  <a:tcPr horzOverflow="overflow"/>
                </a:tc>
                <a:extLst>
                  <a:ext uri="{0D108BD9-81ED-4DB2-BD59-A6C34878D82A}">
                    <a16:rowId xmlns:a16="http://schemas.microsoft.com/office/drawing/2014/main" val="10004"/>
                  </a:ext>
                </a:extLst>
              </a:tr>
              <a:tr h="448701">
                <a:tc>
                  <a:txBody>
                    <a:bodyPr/>
                    <a:lstStyle/>
                    <a:p>
                      <a:pPr marL="0" marR="0" lvl="0" indent="0" algn="l" defTabSz="914400" rtl="0" eaLnBrk="0" fontAlgn="base" latinLnBrk="0" hangingPunct="0">
                        <a:lnSpc>
                          <a:spcPct val="100000"/>
                        </a:lnSpc>
                        <a:spcBef>
                          <a:spcPct val="20000"/>
                        </a:spcBef>
                        <a:spcAft>
                          <a:spcPct val="0"/>
                        </a:spcAft>
                        <a:buClr>
                          <a:srgbClr val="0BD0D9"/>
                        </a:buClr>
                        <a:buSzPct val="95000"/>
                        <a:buFont typeface="Wingdings 2" pitchFamily="18" charset="2"/>
                        <a:buNone/>
                        <a:tabLst/>
                      </a:pPr>
                      <a:r>
                        <a:rPr kumimoji="0" lang="en-US" sz="2400" b="1" u="none" strike="noStrike" cap="none" normalizeH="0" baseline="0" dirty="0">
                          <a:ln>
                            <a:noFill/>
                          </a:ln>
                          <a:solidFill>
                            <a:schemeClr val="accent1">
                              <a:lumMod val="75000"/>
                            </a:schemeClr>
                          </a:solidFill>
                          <a:effectLst/>
                          <a:latin typeface="Candara" panose="020E0502030303020204" pitchFamily="34" charset="0"/>
                        </a:rPr>
                        <a:t>Provision for unsecured balance</a:t>
                      </a:r>
                      <a:endParaRPr kumimoji="0" lang="en-US" sz="2400" b="1" i="0" u="none" strike="noStrike" cap="none" normalizeH="0" baseline="0" dirty="0">
                        <a:ln>
                          <a:noFill/>
                        </a:ln>
                        <a:solidFill>
                          <a:schemeClr val="accent1">
                            <a:lumMod val="75000"/>
                          </a:schemeClr>
                        </a:solidFill>
                        <a:effectLst/>
                        <a:latin typeface="Candara" pitchFamily="34" charset="0"/>
                        <a:cs typeface="Arial" charset="0"/>
                      </a:endParaRPr>
                    </a:p>
                  </a:txBody>
                  <a:tcPr horzOverflow="overflow"/>
                </a:tc>
                <a:tc>
                  <a:txBody>
                    <a:bodyPr/>
                    <a:lstStyle/>
                    <a:p>
                      <a:pPr marL="0" marR="0" lvl="0" indent="0" algn="r" defTabSz="914400" rtl="0" eaLnBrk="0" fontAlgn="base" latinLnBrk="0" hangingPunct="0">
                        <a:lnSpc>
                          <a:spcPct val="100000"/>
                        </a:lnSpc>
                        <a:spcBef>
                          <a:spcPct val="20000"/>
                        </a:spcBef>
                        <a:spcAft>
                          <a:spcPct val="0"/>
                        </a:spcAft>
                        <a:buClr>
                          <a:srgbClr val="0BD0D9"/>
                        </a:buClr>
                        <a:buSzPct val="95000"/>
                        <a:buFont typeface="Wingdings 2" pitchFamily="18" charset="2"/>
                        <a:buNone/>
                        <a:tabLst/>
                      </a:pPr>
                      <a:r>
                        <a:rPr kumimoji="0" lang="en-US" sz="2400" b="1" u="none" strike="noStrike" cap="none" normalizeH="0" baseline="0" dirty="0">
                          <a:ln>
                            <a:noFill/>
                          </a:ln>
                          <a:effectLst/>
                          <a:latin typeface="Candara" panose="020E0502030303020204" pitchFamily="34" charset="0"/>
                        </a:rPr>
                        <a:t>1,25,000.00</a:t>
                      </a:r>
                      <a:endParaRPr kumimoji="0" lang="en-US" sz="2400" b="1" i="0" u="none" strike="noStrike" cap="none" normalizeH="0" baseline="0" dirty="0">
                        <a:ln>
                          <a:noFill/>
                        </a:ln>
                        <a:solidFill>
                          <a:schemeClr val="tx1"/>
                        </a:solidFill>
                        <a:effectLst/>
                        <a:latin typeface="Candara" pitchFamily="34" charset="0"/>
                        <a:cs typeface="Arial" charset="0"/>
                      </a:endParaRPr>
                    </a:p>
                  </a:txBody>
                  <a:tcPr horzOverflow="overflow"/>
                </a:tc>
                <a:extLst>
                  <a:ext uri="{0D108BD9-81ED-4DB2-BD59-A6C34878D82A}">
                    <a16:rowId xmlns:a16="http://schemas.microsoft.com/office/drawing/2014/main" val="10005"/>
                  </a:ext>
                </a:extLst>
              </a:tr>
              <a:tr h="461576">
                <a:tc>
                  <a:txBody>
                    <a:bodyPr/>
                    <a:lstStyle/>
                    <a:p>
                      <a:pPr marL="0" marR="0" lvl="0" indent="0" algn="l" defTabSz="914400" rtl="0" eaLnBrk="0" fontAlgn="base" latinLnBrk="0" hangingPunct="0">
                        <a:lnSpc>
                          <a:spcPct val="100000"/>
                        </a:lnSpc>
                        <a:spcBef>
                          <a:spcPct val="20000"/>
                        </a:spcBef>
                        <a:spcAft>
                          <a:spcPct val="0"/>
                        </a:spcAft>
                        <a:buClr>
                          <a:srgbClr val="0BD0D9"/>
                        </a:buClr>
                        <a:buSzPct val="95000"/>
                        <a:buFont typeface="Wingdings 2" pitchFamily="18" charset="2"/>
                        <a:buNone/>
                        <a:tabLst/>
                      </a:pPr>
                      <a:r>
                        <a:rPr kumimoji="0" lang="en-US" sz="2400" b="1" u="none" strike="noStrike" cap="none" normalizeH="0" baseline="0" dirty="0">
                          <a:ln>
                            <a:noFill/>
                          </a:ln>
                          <a:solidFill>
                            <a:schemeClr val="accent1">
                              <a:lumMod val="75000"/>
                            </a:schemeClr>
                          </a:solidFill>
                          <a:effectLst/>
                          <a:latin typeface="Candara" panose="020E0502030303020204" pitchFamily="34" charset="0"/>
                        </a:rPr>
                        <a:t>Provision for secured balance @0.40 %</a:t>
                      </a:r>
                      <a:endParaRPr kumimoji="0" lang="en-US" sz="2400" b="1" i="0" u="none" strike="noStrike" cap="none" normalizeH="0" baseline="0" dirty="0">
                        <a:ln>
                          <a:noFill/>
                        </a:ln>
                        <a:solidFill>
                          <a:schemeClr val="accent1">
                            <a:lumMod val="75000"/>
                          </a:schemeClr>
                        </a:solidFill>
                        <a:effectLst/>
                        <a:latin typeface="Candara" pitchFamily="34" charset="0"/>
                        <a:cs typeface="Arial" charset="0"/>
                      </a:endParaRPr>
                    </a:p>
                  </a:txBody>
                  <a:tcPr horzOverflow="overflow"/>
                </a:tc>
                <a:tc>
                  <a:txBody>
                    <a:bodyPr/>
                    <a:lstStyle/>
                    <a:p>
                      <a:pPr marL="0" marR="0" lvl="0" indent="0" algn="r" defTabSz="914400" rtl="0" eaLnBrk="0" fontAlgn="base" latinLnBrk="0" hangingPunct="0">
                        <a:lnSpc>
                          <a:spcPct val="100000"/>
                        </a:lnSpc>
                        <a:spcBef>
                          <a:spcPct val="20000"/>
                        </a:spcBef>
                        <a:spcAft>
                          <a:spcPct val="0"/>
                        </a:spcAft>
                        <a:buClr>
                          <a:srgbClr val="0BD0D9"/>
                        </a:buClr>
                        <a:buSzPct val="95000"/>
                        <a:buFont typeface="Wingdings 2" pitchFamily="18" charset="2"/>
                        <a:buNone/>
                        <a:tabLst/>
                      </a:pPr>
                      <a:r>
                        <a:rPr kumimoji="0" lang="en-US" sz="2400" b="1" u="none" strike="noStrike" cap="none" normalizeH="0" baseline="0" dirty="0">
                          <a:ln>
                            <a:noFill/>
                          </a:ln>
                          <a:effectLst/>
                          <a:latin typeface="Candara" panose="020E0502030303020204" pitchFamily="34" charset="0"/>
                        </a:rPr>
                        <a:t>60,000.00</a:t>
                      </a:r>
                      <a:endParaRPr kumimoji="0" lang="en-US" sz="2400" b="1" i="0" u="none" strike="noStrike" cap="none" normalizeH="0" baseline="0" dirty="0">
                        <a:ln>
                          <a:noFill/>
                        </a:ln>
                        <a:solidFill>
                          <a:schemeClr val="tx1"/>
                        </a:solidFill>
                        <a:effectLst/>
                        <a:latin typeface="Candara" pitchFamily="34" charset="0"/>
                        <a:cs typeface="Arial" charset="0"/>
                      </a:endParaRPr>
                    </a:p>
                  </a:txBody>
                  <a:tcPr horzOverflow="overflow"/>
                </a:tc>
                <a:extLst>
                  <a:ext uri="{0D108BD9-81ED-4DB2-BD59-A6C34878D82A}">
                    <a16:rowId xmlns:a16="http://schemas.microsoft.com/office/drawing/2014/main" val="10006"/>
                  </a:ext>
                </a:extLst>
              </a:tr>
              <a:tr h="461084">
                <a:tc>
                  <a:txBody>
                    <a:bodyPr/>
                    <a:lstStyle/>
                    <a:p>
                      <a:pPr marL="0" marR="0" lvl="0" indent="0" algn="l" defTabSz="914400" rtl="0" eaLnBrk="0" fontAlgn="base" latinLnBrk="0" hangingPunct="0">
                        <a:lnSpc>
                          <a:spcPct val="100000"/>
                        </a:lnSpc>
                        <a:spcBef>
                          <a:spcPct val="20000"/>
                        </a:spcBef>
                        <a:spcAft>
                          <a:spcPct val="0"/>
                        </a:spcAft>
                        <a:buClr>
                          <a:srgbClr val="0BD0D9"/>
                        </a:buClr>
                        <a:buSzPct val="95000"/>
                        <a:buFont typeface="Wingdings 2" pitchFamily="18" charset="2"/>
                        <a:buNone/>
                        <a:tabLst/>
                      </a:pPr>
                      <a:r>
                        <a:rPr kumimoji="0" lang="en-US" sz="2400" b="1" u="none" strike="noStrike" cap="none" normalizeH="0" baseline="0" dirty="0">
                          <a:ln>
                            <a:noFill/>
                          </a:ln>
                          <a:solidFill>
                            <a:schemeClr val="accent1">
                              <a:lumMod val="75000"/>
                            </a:schemeClr>
                          </a:solidFill>
                          <a:effectLst/>
                          <a:latin typeface="Candara" panose="020E0502030303020204" pitchFamily="34" charset="0"/>
                        </a:rPr>
                        <a:t>Total provision to be made</a:t>
                      </a:r>
                      <a:endParaRPr kumimoji="0" lang="en-US" sz="2400" b="1" i="0" u="none" strike="noStrike" cap="none" normalizeH="0" baseline="0" dirty="0">
                        <a:ln>
                          <a:noFill/>
                        </a:ln>
                        <a:solidFill>
                          <a:schemeClr val="accent1">
                            <a:lumMod val="75000"/>
                          </a:schemeClr>
                        </a:solidFill>
                        <a:effectLst/>
                        <a:latin typeface="Candara" pitchFamily="34" charset="0"/>
                        <a:cs typeface="Arial" charset="0"/>
                      </a:endParaRPr>
                    </a:p>
                  </a:txBody>
                  <a:tcPr horzOverflow="overflow"/>
                </a:tc>
                <a:tc>
                  <a:txBody>
                    <a:bodyPr/>
                    <a:lstStyle/>
                    <a:p>
                      <a:pPr marL="0" marR="0" lvl="0" indent="0" algn="r" defTabSz="914400" rtl="0" eaLnBrk="0" fontAlgn="base" latinLnBrk="0" hangingPunct="0">
                        <a:lnSpc>
                          <a:spcPct val="100000"/>
                        </a:lnSpc>
                        <a:spcBef>
                          <a:spcPct val="20000"/>
                        </a:spcBef>
                        <a:spcAft>
                          <a:spcPct val="0"/>
                        </a:spcAft>
                        <a:buClr>
                          <a:srgbClr val="0BD0D9"/>
                        </a:buClr>
                        <a:buSzPct val="95000"/>
                        <a:buFont typeface="Wingdings 2" pitchFamily="18" charset="2"/>
                        <a:buNone/>
                        <a:tabLst/>
                      </a:pPr>
                      <a:r>
                        <a:rPr kumimoji="0" lang="en-US" sz="2400" b="1" u="none" strike="noStrike" cap="none" normalizeH="0" baseline="0" dirty="0">
                          <a:ln>
                            <a:noFill/>
                          </a:ln>
                          <a:effectLst/>
                          <a:latin typeface="Candara" panose="020E0502030303020204" pitchFamily="34" charset="0"/>
                        </a:rPr>
                        <a:t>1,85,000.00</a:t>
                      </a:r>
                      <a:endParaRPr kumimoji="0" lang="en-US" sz="2400" b="1" i="0" u="none" strike="noStrike" cap="none" normalizeH="0" baseline="0" dirty="0">
                        <a:ln>
                          <a:noFill/>
                        </a:ln>
                        <a:solidFill>
                          <a:schemeClr val="tx1"/>
                        </a:solidFill>
                        <a:effectLst/>
                        <a:latin typeface="Candara" pitchFamily="34" charset="0"/>
                        <a:cs typeface="Arial" charset="0"/>
                      </a:endParaRPr>
                    </a:p>
                  </a:txBody>
                  <a:tcPr horzOverflow="overflow"/>
                </a:tc>
                <a:extLst>
                  <a:ext uri="{0D108BD9-81ED-4DB2-BD59-A6C34878D82A}">
                    <a16:rowId xmlns:a16="http://schemas.microsoft.com/office/drawing/2014/main" val="10007"/>
                  </a:ext>
                </a:extLst>
              </a:tr>
            </a:tbl>
          </a:graphicData>
        </a:graphic>
      </p:graphicFrame>
      <p:sp>
        <p:nvSpPr>
          <p:cNvPr id="13" name="Slide Number Placeholder 17"/>
          <p:cNvSpPr txBox="1">
            <a:spLocks/>
          </p:cNvSpPr>
          <p:nvPr/>
        </p:nvSpPr>
        <p:spPr>
          <a:xfrm>
            <a:off x="11125200" y="6400800"/>
            <a:ext cx="609600" cy="304800"/>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0176C1F2-587E-42C9-B506-53C0D6E30F46}" type="slidenum">
              <a:rPr kumimoji="0" lang="en-US" sz="1600" b="1"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l" defTabSz="914400" rtl="0" eaLnBrk="1" fontAlgn="base" latinLnBrk="0" hangingPunct="1">
                <a:lnSpc>
                  <a:spcPct val="100000"/>
                </a:lnSpc>
                <a:spcBef>
                  <a:spcPct val="0"/>
                </a:spcBef>
                <a:spcAft>
                  <a:spcPct val="0"/>
                </a:spcAft>
                <a:buClrTx/>
                <a:buSzTx/>
                <a:buFontTx/>
                <a:buNone/>
                <a:tabLst/>
                <a:defRPr/>
              </a:pPr>
              <a:t>47</a:t>
            </a:fld>
            <a:endParaRPr kumimoji="0" lang="en-US" sz="1600" b="1" i="0" u="none" strike="noStrike" kern="1200" cap="none" spc="0" normalizeH="0" baseline="0" noProof="0" dirty="0">
              <a:ln>
                <a:noFill/>
              </a:ln>
              <a:solidFill>
                <a:srgbClr val="000000"/>
              </a:solidFill>
              <a:effectLst/>
              <a:uLnTx/>
              <a:uFillTx/>
              <a:latin typeface="Arial" pitchFamily="34" charset="0"/>
              <a:ea typeface="+mn-ea"/>
              <a:cs typeface="Arial" pitchFamily="34" charset="0"/>
            </a:endParaRPr>
          </a:p>
        </p:txBody>
      </p:sp>
      <p:sp>
        <p:nvSpPr>
          <p:cNvPr id="6" name="Title 1">
            <a:extLst>
              <a:ext uri="{FF2B5EF4-FFF2-40B4-BE49-F238E27FC236}">
                <a16:creationId xmlns:a16="http://schemas.microsoft.com/office/drawing/2014/main" id="{14854AE9-A58E-4B67-8F51-4CCCC315E54C}"/>
              </a:ext>
            </a:extLst>
          </p:cNvPr>
          <p:cNvSpPr txBox="1">
            <a:spLocks/>
          </p:cNvSpPr>
          <p:nvPr/>
        </p:nvSpPr>
        <p:spPr>
          <a:xfrm>
            <a:off x="609600" y="297874"/>
            <a:ext cx="10972800" cy="768958"/>
          </a:xfrm>
          <a:prstGeom prst="rect">
            <a:avLst/>
          </a:prstGeom>
        </p:spPr>
        <p:txBody>
          <a:bodyPr>
            <a:normAutofit/>
          </a:bodyPr>
          <a:lstStyle>
            <a:lvl1pPr algn="l" defTabSz="914400" rtl="0" eaLnBrk="1" latinLnBrk="0" hangingPunct="1">
              <a:spcBef>
                <a:spcPct val="0"/>
              </a:spcBef>
              <a:buNone/>
              <a:defRPr sz="3200" kern="1200">
                <a:solidFill>
                  <a:schemeClr val="tx1"/>
                </a:solidFill>
                <a:latin typeface="Candara" panose="020E0502030303020204" pitchFamily="34" charset="0"/>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0070C0"/>
                </a:solidFill>
                <a:effectLst/>
                <a:uLnTx/>
                <a:uFillTx/>
                <a:latin typeface="Candara" panose="020E0502030303020204" pitchFamily="34" charset="0"/>
                <a:ea typeface="+mj-ea"/>
                <a:cs typeface="+mj-cs"/>
              </a:rPr>
              <a:t>Provision – ECGC/ CGTMSE/ CRGFLTIH</a:t>
            </a:r>
          </a:p>
        </p:txBody>
      </p:sp>
    </p:spTree>
  </p:cSld>
  <p:clrMapOvr>
    <a:masterClrMapping/>
  </p:clrMapOvr>
  <p:transition>
    <p:zoom/>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srgbClr val="002060"/>
                </a:solidFill>
                <a:effectLst/>
                <a:uLnTx/>
                <a:uFillTx/>
                <a:latin typeface="Candara" panose="020E0502030303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US" sz="1200" b="0" i="0" u="none" strike="noStrike" kern="1200" cap="none" spc="0" normalizeH="0" baseline="0" noProof="0" dirty="0">
              <a:ln>
                <a:noFill/>
              </a:ln>
              <a:solidFill>
                <a:srgbClr val="002060"/>
              </a:solidFill>
              <a:effectLst/>
              <a:uLnTx/>
              <a:uFillTx/>
              <a:latin typeface="Candara" panose="020E0502030303020204" pitchFamily="34" charset="0"/>
              <a:ea typeface="+mn-ea"/>
              <a:cs typeface="+mn-cs"/>
            </a:endParaRPr>
          </a:p>
        </p:txBody>
      </p:sp>
      <p:sp>
        <p:nvSpPr>
          <p:cNvPr id="6" name="Freeform 6">
            <a:extLst>
              <a:ext uri="{FF2B5EF4-FFF2-40B4-BE49-F238E27FC236}">
                <a16:creationId xmlns:a16="http://schemas.microsoft.com/office/drawing/2014/main" id="{7B84D84F-198B-4683-BBDF-D716E10CFCDD}"/>
              </a:ext>
            </a:extLst>
          </p:cNvPr>
          <p:cNvSpPr>
            <a:spLocks noChangeAspect="1" noEditPoints="1"/>
          </p:cNvSpPr>
          <p:nvPr/>
        </p:nvSpPr>
        <p:spPr bwMode="auto">
          <a:xfrm>
            <a:off x="10058401" y="1210282"/>
            <a:ext cx="1524000" cy="4965234"/>
          </a:xfrm>
          <a:custGeom>
            <a:avLst/>
            <a:gdLst>
              <a:gd name="T0" fmla="*/ 752 w 796"/>
              <a:gd name="T1" fmla="*/ 568 h 1642"/>
              <a:gd name="T2" fmla="*/ 679 w 796"/>
              <a:gd name="T3" fmla="*/ 472 h 1642"/>
              <a:gd name="T4" fmla="*/ 666 w 796"/>
              <a:gd name="T5" fmla="*/ 407 h 1642"/>
              <a:gd name="T6" fmla="*/ 725 w 796"/>
              <a:gd name="T7" fmla="*/ 235 h 1642"/>
              <a:gd name="T8" fmla="*/ 735 w 796"/>
              <a:gd name="T9" fmla="*/ 232 h 1642"/>
              <a:gd name="T10" fmla="*/ 715 w 796"/>
              <a:gd name="T11" fmla="*/ 158 h 1642"/>
              <a:gd name="T12" fmla="*/ 715 w 796"/>
              <a:gd name="T13" fmla="*/ 159 h 1642"/>
              <a:gd name="T14" fmla="*/ 704 w 796"/>
              <a:gd name="T15" fmla="*/ 107 h 1642"/>
              <a:gd name="T16" fmla="*/ 676 w 796"/>
              <a:gd name="T17" fmla="*/ 77 h 1642"/>
              <a:gd name="T18" fmla="*/ 655 w 796"/>
              <a:gd name="T19" fmla="*/ 60 h 1642"/>
              <a:gd name="T20" fmla="*/ 461 w 796"/>
              <a:gd name="T21" fmla="*/ 8 h 1642"/>
              <a:gd name="T22" fmla="*/ 402 w 796"/>
              <a:gd name="T23" fmla="*/ 32 h 1642"/>
              <a:gd name="T24" fmla="*/ 400 w 796"/>
              <a:gd name="T25" fmla="*/ 66 h 1642"/>
              <a:gd name="T26" fmla="*/ 362 w 796"/>
              <a:gd name="T27" fmla="*/ 104 h 1642"/>
              <a:gd name="T28" fmla="*/ 310 w 796"/>
              <a:gd name="T29" fmla="*/ 152 h 1642"/>
              <a:gd name="T30" fmla="*/ 306 w 796"/>
              <a:gd name="T31" fmla="*/ 204 h 1642"/>
              <a:gd name="T32" fmla="*/ 279 w 796"/>
              <a:gd name="T33" fmla="*/ 248 h 1642"/>
              <a:gd name="T34" fmla="*/ 183 w 796"/>
              <a:gd name="T35" fmla="*/ 391 h 1642"/>
              <a:gd name="T36" fmla="*/ 151 w 796"/>
              <a:gd name="T37" fmla="*/ 433 h 1642"/>
              <a:gd name="T38" fmla="*/ 99 w 796"/>
              <a:gd name="T39" fmla="*/ 478 h 1642"/>
              <a:gd name="T40" fmla="*/ 63 w 796"/>
              <a:gd name="T41" fmla="*/ 621 h 1642"/>
              <a:gd name="T42" fmla="*/ 71 w 796"/>
              <a:gd name="T43" fmla="*/ 714 h 1642"/>
              <a:gd name="T44" fmla="*/ 89 w 796"/>
              <a:gd name="T45" fmla="*/ 859 h 1642"/>
              <a:gd name="T46" fmla="*/ 27 w 796"/>
              <a:gd name="T47" fmla="*/ 987 h 1642"/>
              <a:gd name="T48" fmla="*/ 107 w 796"/>
              <a:gd name="T49" fmla="*/ 1179 h 1642"/>
              <a:gd name="T50" fmla="*/ 64 w 796"/>
              <a:gd name="T51" fmla="*/ 1341 h 1642"/>
              <a:gd name="T52" fmla="*/ 0 w 796"/>
              <a:gd name="T53" fmla="*/ 1642 h 1642"/>
              <a:gd name="T54" fmla="*/ 635 w 796"/>
              <a:gd name="T55" fmla="*/ 1308 h 1642"/>
              <a:gd name="T56" fmla="*/ 653 w 796"/>
              <a:gd name="T57" fmla="*/ 1154 h 1642"/>
              <a:gd name="T58" fmla="*/ 763 w 796"/>
              <a:gd name="T59" fmla="*/ 874 h 1642"/>
              <a:gd name="T60" fmla="*/ 361 w 796"/>
              <a:gd name="T61" fmla="*/ 517 h 1642"/>
              <a:gd name="T62" fmla="*/ 357 w 796"/>
              <a:gd name="T63" fmla="*/ 566 h 1642"/>
              <a:gd name="T64" fmla="*/ 233 w 796"/>
              <a:gd name="T65" fmla="*/ 730 h 1642"/>
              <a:gd name="T66" fmla="*/ 235 w 796"/>
              <a:gd name="T67" fmla="*/ 519 h 1642"/>
              <a:gd name="T68" fmla="*/ 225 w 796"/>
              <a:gd name="T69" fmla="*/ 443 h 1642"/>
              <a:gd name="T70" fmla="*/ 215 w 796"/>
              <a:gd name="T71" fmla="*/ 408 h 1642"/>
              <a:gd name="T72" fmla="*/ 299 w 796"/>
              <a:gd name="T73" fmla="*/ 273 h 1642"/>
              <a:gd name="T74" fmla="*/ 347 w 796"/>
              <a:gd name="T75" fmla="*/ 362 h 1642"/>
              <a:gd name="T76" fmla="*/ 405 w 796"/>
              <a:gd name="T77" fmla="*/ 478 h 1642"/>
              <a:gd name="T78" fmla="*/ 361 w 796"/>
              <a:gd name="T79" fmla="*/ 517 h 16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96" h="1642">
                <a:moveTo>
                  <a:pt x="791" y="712"/>
                </a:moveTo>
                <a:cubicBezTo>
                  <a:pt x="790" y="664"/>
                  <a:pt x="776" y="594"/>
                  <a:pt x="752" y="568"/>
                </a:cubicBezTo>
                <a:cubicBezTo>
                  <a:pt x="735" y="553"/>
                  <a:pt x="719" y="530"/>
                  <a:pt x="708" y="517"/>
                </a:cubicBezTo>
                <a:cubicBezTo>
                  <a:pt x="704" y="507"/>
                  <a:pt x="679" y="475"/>
                  <a:pt x="679" y="472"/>
                </a:cubicBezTo>
                <a:cubicBezTo>
                  <a:pt x="684" y="470"/>
                  <a:pt x="688" y="464"/>
                  <a:pt x="688" y="464"/>
                </a:cubicBezTo>
                <a:cubicBezTo>
                  <a:pt x="688" y="464"/>
                  <a:pt x="668" y="421"/>
                  <a:pt x="666" y="407"/>
                </a:cubicBezTo>
                <a:cubicBezTo>
                  <a:pt x="663" y="403"/>
                  <a:pt x="650" y="398"/>
                  <a:pt x="645" y="398"/>
                </a:cubicBezTo>
                <a:cubicBezTo>
                  <a:pt x="655" y="386"/>
                  <a:pt x="710" y="292"/>
                  <a:pt x="725" y="235"/>
                </a:cubicBezTo>
                <a:cubicBezTo>
                  <a:pt x="725" y="241"/>
                  <a:pt x="725" y="247"/>
                  <a:pt x="725" y="251"/>
                </a:cubicBezTo>
                <a:cubicBezTo>
                  <a:pt x="723" y="261"/>
                  <a:pt x="728" y="249"/>
                  <a:pt x="735" y="232"/>
                </a:cubicBezTo>
                <a:cubicBezTo>
                  <a:pt x="743" y="212"/>
                  <a:pt x="716" y="158"/>
                  <a:pt x="716" y="158"/>
                </a:cubicBezTo>
                <a:cubicBezTo>
                  <a:pt x="715" y="158"/>
                  <a:pt x="715" y="158"/>
                  <a:pt x="715" y="158"/>
                </a:cubicBezTo>
                <a:cubicBezTo>
                  <a:pt x="716" y="160"/>
                  <a:pt x="716" y="161"/>
                  <a:pt x="716" y="162"/>
                </a:cubicBezTo>
                <a:cubicBezTo>
                  <a:pt x="716" y="161"/>
                  <a:pt x="715" y="160"/>
                  <a:pt x="715" y="159"/>
                </a:cubicBezTo>
                <a:cubicBezTo>
                  <a:pt x="715" y="158"/>
                  <a:pt x="715" y="158"/>
                  <a:pt x="715" y="158"/>
                </a:cubicBezTo>
                <a:cubicBezTo>
                  <a:pt x="711" y="133"/>
                  <a:pt x="706" y="112"/>
                  <a:pt x="704" y="107"/>
                </a:cubicBezTo>
                <a:cubicBezTo>
                  <a:pt x="697" y="94"/>
                  <a:pt x="678" y="64"/>
                  <a:pt x="678" y="64"/>
                </a:cubicBezTo>
                <a:cubicBezTo>
                  <a:pt x="676" y="77"/>
                  <a:pt x="676" y="77"/>
                  <a:pt x="676" y="77"/>
                </a:cubicBezTo>
                <a:cubicBezTo>
                  <a:pt x="649" y="40"/>
                  <a:pt x="649" y="40"/>
                  <a:pt x="649" y="40"/>
                </a:cubicBezTo>
                <a:cubicBezTo>
                  <a:pt x="655" y="60"/>
                  <a:pt x="655" y="60"/>
                  <a:pt x="655" y="60"/>
                </a:cubicBezTo>
                <a:cubicBezTo>
                  <a:pt x="655" y="60"/>
                  <a:pt x="630" y="38"/>
                  <a:pt x="586" y="19"/>
                </a:cubicBezTo>
                <a:cubicBezTo>
                  <a:pt x="541" y="0"/>
                  <a:pt x="461" y="8"/>
                  <a:pt x="461" y="8"/>
                </a:cubicBezTo>
                <a:cubicBezTo>
                  <a:pt x="461" y="8"/>
                  <a:pt x="472" y="11"/>
                  <a:pt x="487" y="16"/>
                </a:cubicBezTo>
                <a:cubicBezTo>
                  <a:pt x="441" y="20"/>
                  <a:pt x="402" y="32"/>
                  <a:pt x="402" y="32"/>
                </a:cubicBezTo>
                <a:cubicBezTo>
                  <a:pt x="409" y="53"/>
                  <a:pt x="409" y="53"/>
                  <a:pt x="409" y="53"/>
                </a:cubicBezTo>
                <a:cubicBezTo>
                  <a:pt x="409" y="53"/>
                  <a:pt x="388" y="64"/>
                  <a:pt x="400" y="66"/>
                </a:cubicBezTo>
                <a:cubicBezTo>
                  <a:pt x="405" y="66"/>
                  <a:pt x="409" y="68"/>
                  <a:pt x="412" y="70"/>
                </a:cubicBezTo>
                <a:cubicBezTo>
                  <a:pt x="390" y="82"/>
                  <a:pt x="367" y="98"/>
                  <a:pt x="362" y="104"/>
                </a:cubicBezTo>
                <a:cubicBezTo>
                  <a:pt x="359" y="107"/>
                  <a:pt x="353" y="130"/>
                  <a:pt x="347" y="134"/>
                </a:cubicBezTo>
                <a:cubicBezTo>
                  <a:pt x="341" y="138"/>
                  <a:pt x="310" y="152"/>
                  <a:pt x="310" y="152"/>
                </a:cubicBezTo>
                <a:cubicBezTo>
                  <a:pt x="310" y="152"/>
                  <a:pt x="294" y="164"/>
                  <a:pt x="295" y="172"/>
                </a:cubicBezTo>
                <a:cubicBezTo>
                  <a:pt x="296" y="180"/>
                  <a:pt x="306" y="204"/>
                  <a:pt x="306" y="204"/>
                </a:cubicBezTo>
                <a:cubicBezTo>
                  <a:pt x="302" y="212"/>
                  <a:pt x="299" y="221"/>
                  <a:pt x="299" y="221"/>
                </a:cubicBezTo>
                <a:cubicBezTo>
                  <a:pt x="299" y="221"/>
                  <a:pt x="291" y="227"/>
                  <a:pt x="279" y="248"/>
                </a:cubicBezTo>
                <a:cubicBezTo>
                  <a:pt x="267" y="269"/>
                  <a:pt x="208" y="378"/>
                  <a:pt x="208" y="378"/>
                </a:cubicBezTo>
                <a:cubicBezTo>
                  <a:pt x="208" y="378"/>
                  <a:pt x="183" y="363"/>
                  <a:pt x="183" y="391"/>
                </a:cubicBezTo>
                <a:cubicBezTo>
                  <a:pt x="181" y="406"/>
                  <a:pt x="178" y="419"/>
                  <a:pt x="178" y="419"/>
                </a:cubicBezTo>
                <a:cubicBezTo>
                  <a:pt x="178" y="419"/>
                  <a:pt x="155" y="416"/>
                  <a:pt x="151" y="433"/>
                </a:cubicBezTo>
                <a:cubicBezTo>
                  <a:pt x="146" y="437"/>
                  <a:pt x="125" y="457"/>
                  <a:pt x="125" y="457"/>
                </a:cubicBezTo>
                <a:cubicBezTo>
                  <a:pt x="117" y="457"/>
                  <a:pt x="102" y="468"/>
                  <a:pt x="99" y="478"/>
                </a:cubicBezTo>
                <a:cubicBezTo>
                  <a:pt x="92" y="482"/>
                  <a:pt x="49" y="528"/>
                  <a:pt x="49" y="560"/>
                </a:cubicBezTo>
                <a:cubicBezTo>
                  <a:pt x="54" y="584"/>
                  <a:pt x="63" y="621"/>
                  <a:pt x="63" y="621"/>
                </a:cubicBezTo>
                <a:cubicBezTo>
                  <a:pt x="63" y="621"/>
                  <a:pt x="59" y="618"/>
                  <a:pt x="59" y="633"/>
                </a:cubicBezTo>
                <a:cubicBezTo>
                  <a:pt x="62" y="651"/>
                  <a:pt x="76" y="702"/>
                  <a:pt x="71" y="714"/>
                </a:cubicBezTo>
                <a:cubicBezTo>
                  <a:pt x="54" y="729"/>
                  <a:pt x="29" y="747"/>
                  <a:pt x="29" y="747"/>
                </a:cubicBezTo>
                <a:cubicBezTo>
                  <a:pt x="29" y="747"/>
                  <a:pt x="84" y="843"/>
                  <a:pt x="89" y="859"/>
                </a:cubicBezTo>
                <a:cubicBezTo>
                  <a:pt x="93" y="873"/>
                  <a:pt x="94" y="890"/>
                  <a:pt x="94" y="890"/>
                </a:cubicBezTo>
                <a:cubicBezTo>
                  <a:pt x="75" y="905"/>
                  <a:pt x="33" y="942"/>
                  <a:pt x="27" y="987"/>
                </a:cubicBezTo>
                <a:cubicBezTo>
                  <a:pt x="28" y="1021"/>
                  <a:pt x="30" y="1060"/>
                  <a:pt x="30" y="1060"/>
                </a:cubicBezTo>
                <a:cubicBezTo>
                  <a:pt x="30" y="1060"/>
                  <a:pt x="111" y="1134"/>
                  <a:pt x="107" y="1179"/>
                </a:cubicBezTo>
                <a:cubicBezTo>
                  <a:pt x="106" y="1192"/>
                  <a:pt x="106" y="1192"/>
                  <a:pt x="106" y="1192"/>
                </a:cubicBezTo>
                <a:cubicBezTo>
                  <a:pt x="106" y="1192"/>
                  <a:pt x="63" y="1296"/>
                  <a:pt x="64" y="1341"/>
                </a:cubicBezTo>
                <a:cubicBezTo>
                  <a:pt x="58" y="1377"/>
                  <a:pt x="33" y="1475"/>
                  <a:pt x="30" y="1487"/>
                </a:cubicBezTo>
                <a:cubicBezTo>
                  <a:pt x="27" y="1499"/>
                  <a:pt x="0" y="1634"/>
                  <a:pt x="0" y="1642"/>
                </a:cubicBezTo>
                <a:cubicBezTo>
                  <a:pt x="660" y="1642"/>
                  <a:pt x="660" y="1642"/>
                  <a:pt x="660" y="1642"/>
                </a:cubicBezTo>
                <a:cubicBezTo>
                  <a:pt x="660" y="1642"/>
                  <a:pt x="668" y="1402"/>
                  <a:pt x="635" y="1308"/>
                </a:cubicBezTo>
                <a:cubicBezTo>
                  <a:pt x="645" y="1275"/>
                  <a:pt x="656" y="1252"/>
                  <a:pt x="647" y="1213"/>
                </a:cubicBezTo>
                <a:cubicBezTo>
                  <a:pt x="654" y="1190"/>
                  <a:pt x="656" y="1173"/>
                  <a:pt x="653" y="1154"/>
                </a:cubicBezTo>
                <a:cubicBezTo>
                  <a:pt x="666" y="1130"/>
                  <a:pt x="677" y="1075"/>
                  <a:pt x="685" y="1062"/>
                </a:cubicBezTo>
                <a:cubicBezTo>
                  <a:pt x="692" y="1040"/>
                  <a:pt x="756" y="885"/>
                  <a:pt x="763" y="874"/>
                </a:cubicBezTo>
                <a:cubicBezTo>
                  <a:pt x="770" y="863"/>
                  <a:pt x="796" y="788"/>
                  <a:pt x="791" y="712"/>
                </a:cubicBezTo>
                <a:close/>
                <a:moveTo>
                  <a:pt x="361" y="517"/>
                </a:moveTo>
                <a:cubicBezTo>
                  <a:pt x="362" y="523"/>
                  <a:pt x="373" y="547"/>
                  <a:pt x="373" y="547"/>
                </a:cubicBezTo>
                <a:cubicBezTo>
                  <a:pt x="373" y="547"/>
                  <a:pt x="380" y="562"/>
                  <a:pt x="357" y="566"/>
                </a:cubicBezTo>
                <a:cubicBezTo>
                  <a:pt x="334" y="576"/>
                  <a:pt x="278" y="645"/>
                  <a:pt x="263" y="675"/>
                </a:cubicBezTo>
                <a:cubicBezTo>
                  <a:pt x="248" y="705"/>
                  <a:pt x="233" y="730"/>
                  <a:pt x="233" y="730"/>
                </a:cubicBezTo>
                <a:cubicBezTo>
                  <a:pt x="233" y="730"/>
                  <a:pt x="208" y="616"/>
                  <a:pt x="209" y="597"/>
                </a:cubicBezTo>
                <a:cubicBezTo>
                  <a:pt x="215" y="583"/>
                  <a:pt x="235" y="519"/>
                  <a:pt x="235" y="519"/>
                </a:cubicBezTo>
                <a:cubicBezTo>
                  <a:pt x="235" y="519"/>
                  <a:pt x="239" y="513"/>
                  <a:pt x="229" y="492"/>
                </a:cubicBezTo>
                <a:cubicBezTo>
                  <a:pt x="225" y="482"/>
                  <a:pt x="222" y="451"/>
                  <a:pt x="225" y="443"/>
                </a:cubicBezTo>
                <a:cubicBezTo>
                  <a:pt x="228" y="435"/>
                  <a:pt x="236" y="424"/>
                  <a:pt x="218" y="419"/>
                </a:cubicBezTo>
                <a:cubicBezTo>
                  <a:pt x="216" y="414"/>
                  <a:pt x="215" y="408"/>
                  <a:pt x="215" y="408"/>
                </a:cubicBezTo>
                <a:cubicBezTo>
                  <a:pt x="292" y="262"/>
                  <a:pt x="292" y="262"/>
                  <a:pt x="292" y="262"/>
                </a:cubicBezTo>
                <a:cubicBezTo>
                  <a:pt x="299" y="273"/>
                  <a:pt x="299" y="273"/>
                  <a:pt x="299" y="273"/>
                </a:cubicBezTo>
                <a:cubicBezTo>
                  <a:pt x="299" y="273"/>
                  <a:pt x="272" y="300"/>
                  <a:pt x="287" y="328"/>
                </a:cubicBezTo>
                <a:cubicBezTo>
                  <a:pt x="298" y="340"/>
                  <a:pt x="333" y="346"/>
                  <a:pt x="347" y="362"/>
                </a:cubicBezTo>
                <a:cubicBezTo>
                  <a:pt x="358" y="372"/>
                  <a:pt x="393" y="393"/>
                  <a:pt x="393" y="428"/>
                </a:cubicBezTo>
                <a:cubicBezTo>
                  <a:pt x="399" y="452"/>
                  <a:pt x="405" y="478"/>
                  <a:pt x="405" y="478"/>
                </a:cubicBezTo>
                <a:cubicBezTo>
                  <a:pt x="367" y="501"/>
                  <a:pt x="367" y="501"/>
                  <a:pt x="367" y="501"/>
                </a:cubicBezTo>
                <a:cubicBezTo>
                  <a:pt x="367" y="501"/>
                  <a:pt x="360" y="511"/>
                  <a:pt x="361" y="517"/>
                </a:cubicBezTo>
                <a:close/>
              </a:path>
            </a:pathLst>
          </a:custGeom>
          <a:solidFill>
            <a:schemeClr val="bg1">
              <a:lumMod val="65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Title 1">
            <a:extLst>
              <a:ext uri="{FF2B5EF4-FFF2-40B4-BE49-F238E27FC236}">
                <a16:creationId xmlns:a16="http://schemas.microsoft.com/office/drawing/2014/main" id="{D6D20D5E-405B-E5F4-1104-CFC23279A3AE}"/>
              </a:ext>
            </a:extLst>
          </p:cNvPr>
          <p:cNvSpPr txBox="1">
            <a:spLocks/>
          </p:cNvSpPr>
          <p:nvPr/>
        </p:nvSpPr>
        <p:spPr>
          <a:xfrm>
            <a:off x="3079787" y="2181325"/>
            <a:ext cx="5410200" cy="1247675"/>
          </a:xfrm>
          <a:prstGeom prst="rect">
            <a:avLst/>
          </a:prstGeom>
          <a:solidFill>
            <a:schemeClr val="tx1">
              <a:lumMod val="95000"/>
              <a:lumOff val="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normAutofit fontScale="70000" lnSpcReduction="20000"/>
          </a:bodyPr>
          <a:lstStyle>
            <a:lvl1pPr algn="l" defTabSz="914400" rtl="0" eaLnBrk="1" latinLnBrk="0" hangingPunct="1">
              <a:spcBef>
                <a:spcPct val="0"/>
              </a:spcBef>
              <a:buNone/>
              <a:defRPr sz="3200" kern="1200">
                <a:solidFill>
                  <a:schemeClr val="tx1"/>
                </a:solidFill>
                <a:latin typeface="Candara" panose="020E0502030303020204" pitchFamily="34" charset="0"/>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4800" b="1" i="0" u="none" strike="noStrike" kern="1200" cap="none" spc="0" normalizeH="0" baseline="0" noProof="0" dirty="0">
                <a:ln>
                  <a:noFill/>
                </a:ln>
                <a:solidFill>
                  <a:prstClr val="white"/>
                </a:solidFill>
                <a:effectLst/>
                <a:uLnTx/>
                <a:uFillTx/>
                <a:latin typeface="Candara" panose="020E0502030303020204" pitchFamily="34" charset="0"/>
                <a:ea typeface="+mj-ea"/>
                <a:cs typeface="+mj-cs"/>
              </a:rPr>
              <a:t>RBI Identified Evergreening Methodologies</a:t>
            </a:r>
          </a:p>
        </p:txBody>
      </p:sp>
      <p:pic>
        <p:nvPicPr>
          <p:cNvPr id="2054" name="Picture 6" descr="Banking provisions: Definition and types | BBVA">
            <a:extLst>
              <a:ext uri="{FF2B5EF4-FFF2-40B4-BE49-F238E27FC236}">
                <a16:creationId xmlns:a16="http://schemas.microsoft.com/office/drawing/2014/main" id="{51F28664-C0F6-72A8-D255-EF28AAD40AE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05199" y="3781114"/>
            <a:ext cx="4413287" cy="17928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2054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randombar(horizontal)">
                                      <p:cBhvr>
                                        <p:cTn id="10" dur="500"/>
                                        <p:tgtEl>
                                          <p:spTgt spid="6"/>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randombar(horizontal)">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animBg="1"/>
      <p:bldP spid="5"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srgbClr val="002060"/>
                </a:solidFill>
                <a:effectLst/>
                <a:uLnTx/>
                <a:uFillTx/>
                <a:latin typeface="Candara" panose="020E0502030303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US" sz="1200" b="0" i="0" u="none" strike="noStrike" kern="1200" cap="none" spc="0" normalizeH="0" baseline="0" noProof="0" dirty="0">
              <a:ln>
                <a:noFill/>
              </a:ln>
              <a:solidFill>
                <a:srgbClr val="002060"/>
              </a:solidFill>
              <a:effectLst/>
              <a:uLnTx/>
              <a:uFillTx/>
              <a:latin typeface="Candara" panose="020E0502030303020204" pitchFamily="34" charset="0"/>
              <a:ea typeface="+mn-ea"/>
              <a:cs typeface="+mn-cs"/>
            </a:endParaRPr>
          </a:p>
        </p:txBody>
      </p:sp>
      <p:sp>
        <p:nvSpPr>
          <p:cNvPr id="7" name="Rectangle 6"/>
          <p:cNvSpPr/>
          <p:nvPr/>
        </p:nvSpPr>
        <p:spPr>
          <a:xfrm>
            <a:off x="457200" y="1121851"/>
            <a:ext cx="8610600" cy="804898"/>
          </a:xfrm>
          <a:prstGeom prst="rect">
            <a:avLst/>
          </a:prstGeom>
          <a:solidFill>
            <a:schemeClr val="accent3">
              <a:lumMod val="20000"/>
              <a:lumOff val="80000"/>
            </a:schemeClr>
          </a:solidFill>
          <a:ln>
            <a:noFill/>
          </a:ln>
          <a:effectLst>
            <a:outerShdw blurRad="50800" dist="38100" dir="2700000" algn="tl" rotWithShape="0">
              <a:prstClr val="black">
                <a:alpha val="40000"/>
              </a:prstClr>
            </a:outerShdw>
          </a:effectLst>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black"/>
                </a:solidFill>
                <a:effectLst/>
                <a:uLnTx/>
                <a:uFillTx/>
                <a:latin typeface="Candara" pitchFamily="34" charset="0"/>
                <a:ea typeface="+mn-ea"/>
                <a:cs typeface="+mn-cs"/>
              </a:rPr>
              <a:t>Accounts closed to open new accounts to camouflage rollover of accounts- mainly in cases of STL which are not permitted beyond two times rollover</a:t>
            </a:r>
          </a:p>
        </p:txBody>
      </p:sp>
      <p:sp>
        <p:nvSpPr>
          <p:cNvPr id="10" name="Rectangle 9"/>
          <p:cNvSpPr/>
          <p:nvPr/>
        </p:nvSpPr>
        <p:spPr>
          <a:xfrm>
            <a:off x="457200" y="3132551"/>
            <a:ext cx="8610600" cy="804898"/>
          </a:xfrm>
          <a:prstGeom prst="rect">
            <a:avLst/>
          </a:prstGeom>
          <a:solidFill>
            <a:schemeClr val="accent3">
              <a:lumMod val="20000"/>
              <a:lumOff val="80000"/>
            </a:schemeClr>
          </a:solidFill>
          <a:ln>
            <a:noFill/>
          </a:ln>
          <a:effectLst>
            <a:outerShdw blurRad="50800" dist="38100" dir="2700000" algn="tl" rotWithShape="0">
              <a:prstClr val="black">
                <a:alpha val="40000"/>
              </a:prstClr>
            </a:outerShdw>
          </a:effectLst>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600" b="1" i="0" u="none" strike="noStrike" kern="1200" cap="none" spc="0" normalizeH="0" baseline="0" noProof="0" dirty="0">
                <a:ln>
                  <a:noFill/>
                </a:ln>
                <a:solidFill>
                  <a:prstClr val="black"/>
                </a:solidFill>
                <a:effectLst/>
                <a:uLnTx/>
                <a:uFillTx/>
                <a:latin typeface="Candara" pitchFamily="34" charset="0"/>
                <a:ea typeface="+mn-ea"/>
                <a:cs typeface="+mn-cs"/>
              </a:rPr>
              <a:t>Round tripping of funds from other banks </a:t>
            </a:r>
          </a:p>
        </p:txBody>
      </p:sp>
      <p:sp>
        <p:nvSpPr>
          <p:cNvPr id="13" name="Rectangle 12"/>
          <p:cNvSpPr/>
          <p:nvPr/>
        </p:nvSpPr>
        <p:spPr>
          <a:xfrm>
            <a:off x="3105190" y="2081402"/>
            <a:ext cx="8610600" cy="804898"/>
          </a:xfrm>
          <a:prstGeom prst="rect">
            <a:avLst/>
          </a:prstGeom>
          <a:solidFill>
            <a:schemeClr val="accent5">
              <a:lumMod val="20000"/>
              <a:lumOff val="80000"/>
            </a:schemeClr>
          </a:solidFill>
          <a:ln>
            <a:noFill/>
          </a:ln>
          <a:effectLst>
            <a:outerShdw blurRad="50800" dist="38100" dir="2700000" algn="tl" rotWithShape="0">
              <a:prstClr val="black">
                <a:alpha val="40000"/>
              </a:prstClr>
            </a:outerShdw>
          </a:effectLst>
        </p:spPr>
        <p:style>
          <a:lnRef idx="1">
            <a:schemeClr val="dk1"/>
          </a:lnRef>
          <a:fillRef idx="2">
            <a:schemeClr val="dk1"/>
          </a:fillRef>
          <a:effectRef idx="1">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black"/>
                </a:solidFill>
                <a:effectLst/>
                <a:uLnTx/>
                <a:uFillTx/>
                <a:latin typeface="Candara" pitchFamily="34" charset="0"/>
                <a:ea typeface="+mn-ea"/>
                <a:cs typeface="+mn-cs"/>
              </a:rPr>
              <a:t>Accounts which were already NPA but camouflaged through ever greening before date of reference for restructuring</a:t>
            </a:r>
          </a:p>
        </p:txBody>
      </p:sp>
      <p:sp>
        <p:nvSpPr>
          <p:cNvPr id="16" name="Rectangle 15"/>
          <p:cNvSpPr/>
          <p:nvPr/>
        </p:nvSpPr>
        <p:spPr>
          <a:xfrm>
            <a:off x="3135994" y="4215725"/>
            <a:ext cx="8610600" cy="804898"/>
          </a:xfrm>
          <a:prstGeom prst="rect">
            <a:avLst/>
          </a:prstGeom>
          <a:solidFill>
            <a:schemeClr val="accent5">
              <a:lumMod val="20000"/>
              <a:lumOff val="80000"/>
            </a:schemeClr>
          </a:solidFill>
          <a:ln>
            <a:noFill/>
          </a:ln>
          <a:effectLst>
            <a:outerShdw blurRad="50800" dist="38100" dir="2700000" algn="tl" rotWithShape="0">
              <a:prstClr val="black">
                <a:alpha val="40000"/>
              </a:prstClr>
            </a:outerShdw>
          </a:effectLst>
        </p:spPr>
        <p:style>
          <a:lnRef idx="1">
            <a:schemeClr val="dk1"/>
          </a:lnRef>
          <a:fillRef idx="2">
            <a:schemeClr val="dk1"/>
          </a:fillRef>
          <a:effectRef idx="1">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600" b="1" i="0" u="none" strike="noStrike" kern="1200" cap="none" spc="0" normalizeH="0" baseline="0" noProof="0" dirty="0">
                <a:ln>
                  <a:noFill/>
                </a:ln>
                <a:solidFill>
                  <a:prstClr val="black"/>
                </a:solidFill>
                <a:effectLst/>
                <a:uLnTx/>
                <a:uFillTx/>
                <a:latin typeface="Candara" pitchFamily="34" charset="0"/>
                <a:ea typeface="+mn-ea"/>
                <a:cs typeface="+mn-cs"/>
              </a:rPr>
              <a:t>Funds given to parent coming back to SPV to regularize the account </a:t>
            </a:r>
          </a:p>
        </p:txBody>
      </p:sp>
      <p:sp>
        <p:nvSpPr>
          <p:cNvPr id="4" name="Title 1">
            <a:extLst>
              <a:ext uri="{FF2B5EF4-FFF2-40B4-BE49-F238E27FC236}">
                <a16:creationId xmlns:a16="http://schemas.microsoft.com/office/drawing/2014/main" id="{DECFEC1F-814A-244C-0218-EF166D5E1044}"/>
              </a:ext>
            </a:extLst>
          </p:cNvPr>
          <p:cNvSpPr txBox="1">
            <a:spLocks/>
          </p:cNvSpPr>
          <p:nvPr/>
        </p:nvSpPr>
        <p:spPr>
          <a:xfrm>
            <a:off x="609600" y="228600"/>
            <a:ext cx="10972800" cy="835700"/>
          </a:xfrm>
          <a:prstGeom prst="rect">
            <a:avLst/>
          </a:prstGeom>
        </p:spPr>
        <p:txBody>
          <a:bodyPr>
            <a:normAutofit fontScale="77500" lnSpcReduction="20000"/>
          </a:bodyPr>
          <a:lstStyle>
            <a:lvl1pPr algn="l" defTabSz="914400" rtl="0" eaLnBrk="1" latinLnBrk="0" hangingPunct="1">
              <a:spcBef>
                <a:spcPct val="0"/>
              </a:spcBef>
              <a:buNone/>
              <a:defRPr sz="3200" kern="1200">
                <a:solidFill>
                  <a:schemeClr val="tx1"/>
                </a:solidFill>
                <a:latin typeface="Candara" panose="020E0502030303020204" pitchFamily="34" charset="0"/>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C00000"/>
                </a:solidFill>
                <a:effectLst/>
                <a:uLnTx/>
                <a:uFillTx/>
                <a:latin typeface="Candara" panose="020E0502030303020204" pitchFamily="34" charset="0"/>
                <a:ea typeface="+mj-ea"/>
                <a:cs typeface="+mj-cs"/>
              </a:rPr>
              <a:t>Smart Execution : </a:t>
            </a:r>
            <a:r>
              <a:rPr kumimoji="0" lang="en-US" sz="3600" b="1" i="0" u="none" strike="noStrike" kern="1200" cap="none" spc="0" normalizeH="0" baseline="0" noProof="0" dirty="0">
                <a:ln>
                  <a:noFill/>
                </a:ln>
                <a:solidFill>
                  <a:srgbClr val="0070C0"/>
                </a:solidFill>
                <a:effectLst/>
                <a:uLnTx/>
                <a:uFillTx/>
                <a:latin typeface="Candara" panose="020E0502030303020204" pitchFamily="34" charset="0"/>
                <a:ea typeface="+mj-ea"/>
                <a:cs typeface="+mj-cs"/>
              </a:rPr>
              <a:t>RBI Identified reasons for </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0070C0"/>
                </a:solidFill>
                <a:effectLst/>
                <a:uLnTx/>
                <a:uFillTx/>
                <a:latin typeface="Candara" panose="020E0502030303020204" pitchFamily="34" charset="0"/>
                <a:ea typeface="+mj-ea"/>
                <a:cs typeface="+mj-cs"/>
              </a:rPr>
              <a:t>IRAC divergence - Evergreening</a:t>
            </a:r>
          </a:p>
        </p:txBody>
      </p:sp>
      <p:sp>
        <p:nvSpPr>
          <p:cNvPr id="5" name="Rectangle 4">
            <a:extLst>
              <a:ext uri="{FF2B5EF4-FFF2-40B4-BE49-F238E27FC236}">
                <a16:creationId xmlns:a16="http://schemas.microsoft.com/office/drawing/2014/main" id="{DD508B62-5B31-F0FD-BE6A-2B6B6D1BEB01}"/>
              </a:ext>
            </a:extLst>
          </p:cNvPr>
          <p:cNvSpPr/>
          <p:nvPr/>
        </p:nvSpPr>
        <p:spPr>
          <a:xfrm>
            <a:off x="457200" y="5205916"/>
            <a:ext cx="8610600" cy="804898"/>
          </a:xfrm>
          <a:prstGeom prst="rect">
            <a:avLst/>
          </a:prstGeom>
          <a:solidFill>
            <a:schemeClr val="accent3">
              <a:lumMod val="20000"/>
              <a:lumOff val="80000"/>
            </a:schemeClr>
          </a:solidFill>
          <a:ln>
            <a:noFill/>
          </a:ln>
          <a:effectLst>
            <a:outerShdw blurRad="50800" dist="38100" dir="2700000" algn="tl" rotWithShape="0">
              <a:prstClr val="black">
                <a:alpha val="40000"/>
              </a:prstClr>
            </a:outerShdw>
          </a:effectLst>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600" b="1" i="0" u="none" strike="noStrike" kern="1200" cap="none" spc="0" normalizeH="0" baseline="0" noProof="0" dirty="0">
                <a:ln>
                  <a:noFill/>
                </a:ln>
                <a:solidFill>
                  <a:prstClr val="black"/>
                </a:solidFill>
                <a:effectLst/>
                <a:uLnTx/>
                <a:uFillTx/>
                <a:latin typeface="Candara" pitchFamily="34" charset="0"/>
                <a:ea typeface="+mn-ea"/>
                <a:cs typeface="+mn-cs"/>
              </a:rPr>
              <a:t>Funds under devolved BG/LC not considered together with CC </a:t>
            </a:r>
            <a:r>
              <a:rPr kumimoji="0" lang="en-GB" sz="2600" b="1" i="0" u="none" strike="noStrike" kern="1200" cap="none" spc="0" normalizeH="0" baseline="0" noProof="0" dirty="0" err="1">
                <a:ln>
                  <a:noFill/>
                </a:ln>
                <a:solidFill>
                  <a:prstClr val="black"/>
                </a:solidFill>
                <a:effectLst/>
                <a:uLnTx/>
                <a:uFillTx/>
                <a:latin typeface="Candara" pitchFamily="34" charset="0"/>
                <a:ea typeface="+mn-ea"/>
                <a:cs typeface="+mn-cs"/>
              </a:rPr>
              <a:t>overdrawings</a:t>
            </a:r>
            <a:endParaRPr kumimoji="0" lang="en-GB" sz="2600" b="1" i="0" u="none" strike="noStrike" kern="1200" cap="none" spc="0" normalizeH="0" baseline="0" noProof="0" dirty="0">
              <a:ln>
                <a:noFill/>
              </a:ln>
              <a:solidFill>
                <a:prstClr val="black"/>
              </a:solidFill>
              <a:effectLst/>
              <a:uLnTx/>
              <a:uFillTx/>
              <a:latin typeface="Candara" pitchFamily="34" charset="0"/>
              <a:ea typeface="+mn-ea"/>
              <a:cs typeface="+mn-cs"/>
            </a:endParaRPr>
          </a:p>
        </p:txBody>
      </p:sp>
    </p:spTree>
    <p:extLst>
      <p:ext uri="{BB962C8B-B14F-4D97-AF65-F5344CB8AC3E}">
        <p14:creationId xmlns:p14="http://schemas.microsoft.com/office/powerpoint/2010/main" val="35389368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500"/>
                                        <p:tgtEl>
                                          <p:spTgt spid="2"/>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heel(1)">
                                      <p:cBhvr>
                                        <p:cTn id="10" dur="500"/>
                                        <p:tgtEl>
                                          <p:spTgt spid="7"/>
                                        </p:tgtEl>
                                      </p:cBhvr>
                                    </p:animEffect>
                                  </p:childTnLst>
                                </p:cTn>
                              </p:par>
                              <p:par>
                                <p:cTn id="11" presetID="21" presetClass="entr" presetSubtype="1"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wheel(1)">
                                      <p:cBhvr>
                                        <p:cTn id="13" dur="500"/>
                                        <p:tgtEl>
                                          <p:spTgt spid="10"/>
                                        </p:tgtEl>
                                      </p:cBhvr>
                                    </p:animEffect>
                                  </p:childTnLst>
                                </p:cTn>
                              </p:par>
                              <p:par>
                                <p:cTn id="14" presetID="21" presetClass="entr" presetSubtype="1" fill="hold" grpId="0"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wheel(1)">
                                      <p:cBhvr>
                                        <p:cTn id="16" dur="500"/>
                                        <p:tgtEl>
                                          <p:spTgt spid="13"/>
                                        </p:tgtEl>
                                      </p:cBhvr>
                                    </p:animEffect>
                                  </p:childTnLst>
                                </p:cTn>
                              </p:par>
                              <p:par>
                                <p:cTn id="17" presetID="21" presetClass="entr" presetSubtype="1" fill="hold" grpId="0" nodeType="with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wheel(1)">
                                      <p:cBhvr>
                                        <p:cTn id="19" dur="500"/>
                                        <p:tgtEl>
                                          <p:spTgt spid="16"/>
                                        </p:tgtEl>
                                      </p:cBhvr>
                                    </p:animEffect>
                                  </p:childTnLst>
                                </p:cTn>
                              </p:par>
                              <p:par>
                                <p:cTn id="20" presetID="21" presetClass="entr" presetSubtype="1" fill="hold" grpId="0" nodeType="with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wheel(1)">
                                      <p:cBhvr>
                                        <p:cTn id="22" dur="500"/>
                                        <p:tgtEl>
                                          <p:spTgt spid="4"/>
                                        </p:tgtEl>
                                      </p:cBhvr>
                                    </p:animEffect>
                                  </p:childTnLst>
                                </p:cTn>
                              </p:par>
                              <p:par>
                                <p:cTn id="23" presetID="21" presetClass="entr" presetSubtype="1" fill="hold" grpId="0" nodeType="with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heel(1)">
                                      <p:cBhvr>
                                        <p:cTn id="2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animBg="1"/>
      <p:bldP spid="10" grpId="0" animBg="1"/>
      <p:bldP spid="13" grpId="0" animBg="1"/>
      <p:bldP spid="16" grpId="0" animBg="1"/>
      <p:bldP spid="4" grpId="0"/>
      <p:bldP spid="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srgbClr val="002060"/>
                </a:solidFill>
                <a:effectLst/>
                <a:uLnTx/>
                <a:uFillTx/>
                <a:latin typeface="Candara" panose="020E0502030303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srgbClr val="002060"/>
              </a:solidFill>
              <a:effectLst/>
              <a:uLnTx/>
              <a:uFillTx/>
              <a:latin typeface="Candara" panose="020E0502030303020204" pitchFamily="34" charset="0"/>
              <a:ea typeface="+mn-ea"/>
              <a:cs typeface="+mn-cs"/>
            </a:endParaRPr>
          </a:p>
        </p:txBody>
      </p:sp>
      <p:sp>
        <p:nvSpPr>
          <p:cNvPr id="47" name="Rectangle 46"/>
          <p:cNvSpPr/>
          <p:nvPr/>
        </p:nvSpPr>
        <p:spPr>
          <a:xfrm>
            <a:off x="6477000" y="1905000"/>
            <a:ext cx="4500594" cy="2954655"/>
          </a:xfrm>
          <a:prstGeom prst="rect">
            <a:avLst/>
          </a:prstGeom>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3200" b="0" i="0" u="none" strike="noStrike" kern="1200" cap="none" spc="0" normalizeH="0" baseline="0" noProof="0" dirty="0">
                <a:ln>
                  <a:noFill/>
                </a:ln>
                <a:solidFill>
                  <a:prstClr val="black"/>
                </a:solidFill>
                <a:effectLst/>
                <a:uLnTx/>
                <a:uFillTx/>
                <a:latin typeface="Candara" pitchFamily="34" charset="0"/>
                <a:ea typeface="+mn-ea"/>
                <a:cs typeface="+mn-cs"/>
              </a:rPr>
              <a:t>RBI issued MC on 02</a:t>
            </a:r>
            <a:r>
              <a:rPr kumimoji="0" lang="en-IN" sz="3200" b="0" i="0" u="none" strike="noStrike" kern="1200" cap="none" spc="0" normalizeH="0" baseline="30000" noProof="0" dirty="0">
                <a:ln>
                  <a:noFill/>
                </a:ln>
                <a:solidFill>
                  <a:prstClr val="black"/>
                </a:solidFill>
                <a:effectLst/>
                <a:uLnTx/>
                <a:uFillTx/>
                <a:latin typeface="Candara" pitchFamily="34" charset="0"/>
                <a:ea typeface="+mn-ea"/>
                <a:cs typeface="+mn-cs"/>
              </a:rPr>
              <a:t>nd</a:t>
            </a:r>
            <a:r>
              <a:rPr kumimoji="0" lang="en-IN" sz="3200" b="0" i="0" u="none" strike="noStrike" kern="1200" cap="none" spc="0" normalizeH="0" baseline="0" noProof="0" dirty="0">
                <a:ln>
                  <a:noFill/>
                </a:ln>
                <a:solidFill>
                  <a:prstClr val="black"/>
                </a:solidFill>
                <a:effectLst/>
                <a:uLnTx/>
                <a:uFillTx/>
                <a:latin typeface="Candara" pitchFamily="34" charset="0"/>
                <a:ea typeface="+mn-ea"/>
                <a:cs typeface="+mn-cs"/>
              </a:rPr>
              <a:t> April 2024 again, however, there were no important changes compared to the MC issued on 01</a:t>
            </a:r>
            <a:r>
              <a:rPr kumimoji="0" lang="en-IN" sz="3200" b="0" i="0" u="none" strike="noStrike" kern="1200" cap="none" spc="0" normalizeH="0" baseline="30000" noProof="0" dirty="0">
                <a:ln>
                  <a:noFill/>
                </a:ln>
                <a:solidFill>
                  <a:prstClr val="black"/>
                </a:solidFill>
                <a:effectLst/>
                <a:uLnTx/>
                <a:uFillTx/>
                <a:latin typeface="Candara" pitchFamily="34" charset="0"/>
                <a:ea typeface="+mn-ea"/>
                <a:cs typeface="+mn-cs"/>
              </a:rPr>
              <a:t>st</a:t>
            </a:r>
            <a:r>
              <a:rPr kumimoji="0" lang="en-IN" sz="3200" b="0" i="0" u="none" strike="noStrike" kern="1200" cap="none" spc="0" normalizeH="0" baseline="0" noProof="0" dirty="0">
                <a:ln>
                  <a:noFill/>
                </a:ln>
                <a:solidFill>
                  <a:prstClr val="black"/>
                </a:solidFill>
                <a:effectLst/>
                <a:uLnTx/>
                <a:uFillTx/>
                <a:latin typeface="Candara" pitchFamily="34" charset="0"/>
                <a:ea typeface="+mn-ea"/>
                <a:cs typeface="+mn-cs"/>
              </a:rPr>
              <a:t> April 2023.</a:t>
            </a:r>
            <a:endParaRPr kumimoji="0" lang="en-US" sz="3200" b="0" i="0" u="none" strike="noStrike" kern="1200" cap="none" spc="0" normalizeH="0" baseline="0" noProof="0" dirty="0">
              <a:ln>
                <a:noFill/>
              </a:ln>
              <a:solidFill>
                <a:prstClr val="white"/>
              </a:solidFill>
              <a:effectLst/>
              <a:uLnTx/>
              <a:uFillTx/>
              <a:latin typeface="Candara" pitchFamily="34" charset="0"/>
              <a:ea typeface="+mn-ea"/>
              <a:cs typeface="+mn-cs"/>
            </a:endParaRPr>
          </a:p>
        </p:txBody>
      </p:sp>
      <p:sp>
        <p:nvSpPr>
          <p:cNvPr id="5" name="Title 1">
            <a:extLst>
              <a:ext uri="{FF2B5EF4-FFF2-40B4-BE49-F238E27FC236}">
                <a16:creationId xmlns:a16="http://schemas.microsoft.com/office/drawing/2014/main" id="{E337A12C-71A6-4D34-A7D0-408D7926D94F}"/>
              </a:ext>
            </a:extLst>
          </p:cNvPr>
          <p:cNvSpPr txBox="1">
            <a:spLocks/>
          </p:cNvSpPr>
          <p:nvPr/>
        </p:nvSpPr>
        <p:spPr>
          <a:xfrm>
            <a:off x="481810" y="203590"/>
            <a:ext cx="11100590" cy="868362"/>
          </a:xfrm>
          <a:prstGeom prst="rect">
            <a:avLst/>
          </a:prstGeom>
        </p:spPr>
        <p:txBody>
          <a:bodyPr>
            <a:normAutofit fontScale="92500"/>
          </a:bodyPr>
          <a:lstStyle>
            <a:lvl1pPr algn="l" defTabSz="914400" rtl="0" eaLnBrk="1" latinLnBrk="0" hangingPunct="1">
              <a:spcBef>
                <a:spcPct val="0"/>
              </a:spcBef>
              <a:buNone/>
              <a:defRPr sz="3200" kern="1200">
                <a:solidFill>
                  <a:schemeClr val="tx1"/>
                </a:solidFill>
                <a:latin typeface="Candara" panose="020E0502030303020204" pitchFamily="34" charset="0"/>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4000" b="1" i="0" u="none" strike="noStrike" kern="1200" cap="none" spc="0" normalizeH="0" baseline="0" noProof="0" dirty="0">
                <a:ln>
                  <a:noFill/>
                </a:ln>
                <a:solidFill>
                  <a:srgbClr val="0070C0"/>
                </a:solidFill>
                <a:effectLst/>
                <a:uLnTx/>
                <a:uFillTx/>
                <a:latin typeface="Candara" panose="020E0502030303020204" pitchFamily="34" charset="0"/>
                <a:ea typeface="+mj-ea"/>
                <a:cs typeface="+mj-cs"/>
              </a:rPr>
              <a:t>RBI Master Circular of 02</a:t>
            </a:r>
            <a:r>
              <a:rPr kumimoji="0" lang="en-GB" sz="4000" b="1" i="0" u="none" strike="noStrike" kern="1200" cap="none" spc="0" normalizeH="0" baseline="30000" noProof="0" dirty="0">
                <a:ln>
                  <a:noFill/>
                </a:ln>
                <a:solidFill>
                  <a:srgbClr val="0070C0"/>
                </a:solidFill>
                <a:effectLst/>
                <a:uLnTx/>
                <a:uFillTx/>
                <a:latin typeface="Candara" panose="020E0502030303020204" pitchFamily="34" charset="0"/>
                <a:ea typeface="+mj-ea"/>
                <a:cs typeface="+mj-cs"/>
              </a:rPr>
              <a:t>nd</a:t>
            </a:r>
            <a:r>
              <a:rPr kumimoji="0" lang="en-GB" sz="4000" b="1" i="0" u="none" strike="noStrike" kern="1200" cap="none" spc="0" normalizeH="0" baseline="0" noProof="0" dirty="0">
                <a:ln>
                  <a:noFill/>
                </a:ln>
                <a:solidFill>
                  <a:srgbClr val="0070C0"/>
                </a:solidFill>
                <a:effectLst/>
                <a:uLnTx/>
                <a:uFillTx/>
                <a:latin typeface="Candara" panose="020E0502030303020204" pitchFamily="34" charset="0"/>
                <a:ea typeface="+mj-ea"/>
                <a:cs typeface="+mj-cs"/>
              </a:rPr>
              <a:t> April 2024 on IRAC norms </a:t>
            </a:r>
            <a:endParaRPr kumimoji="0" lang="en-US" sz="4000" b="1" i="0" u="none" strike="noStrike" kern="1200" cap="none" spc="0" normalizeH="0" baseline="0" noProof="0" dirty="0">
              <a:ln>
                <a:noFill/>
              </a:ln>
              <a:solidFill>
                <a:srgbClr val="0070C0"/>
              </a:solidFill>
              <a:effectLst/>
              <a:uLnTx/>
              <a:uFillTx/>
              <a:latin typeface="Candara" panose="020E0502030303020204" pitchFamily="34" charset="0"/>
              <a:ea typeface="+mj-ea"/>
              <a:cs typeface="+mj-cs"/>
            </a:endParaRPr>
          </a:p>
        </p:txBody>
      </p:sp>
      <p:pic>
        <p:nvPicPr>
          <p:cNvPr id="11" name="Picture 7" descr="C:\Users\jsauvageau\Desktop\1.png">
            <a:extLst>
              <a:ext uri="{FF2B5EF4-FFF2-40B4-BE49-F238E27FC236}">
                <a16:creationId xmlns:a16="http://schemas.microsoft.com/office/drawing/2014/main" id="{03047E86-3757-4F7A-8050-E3C587A3EC1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14400" y="1633012"/>
            <a:ext cx="4648200" cy="3591976"/>
          </a:xfrm>
          <a:prstGeom prst="rect">
            <a:avLst/>
          </a:prstGeom>
          <a:noFill/>
          <a:extLst>
            <a:ext uri="{909E8E84-426E-40DD-AFC4-6F175D3DCCD1}">
              <a14:hiddenFill xmlns:a14="http://schemas.microsoft.com/office/drawing/2010/main">
                <a:solidFill>
                  <a:srgbClr val="FFFFFF"/>
                </a:solidFill>
              </a14:hiddenFill>
            </a:ext>
          </a:extLst>
        </p:spPr>
      </p:pic>
      <p:sp>
        <p:nvSpPr>
          <p:cNvPr id="3" name="Title 1">
            <a:extLst>
              <a:ext uri="{FF2B5EF4-FFF2-40B4-BE49-F238E27FC236}">
                <a16:creationId xmlns:a16="http://schemas.microsoft.com/office/drawing/2014/main" id="{5562C192-53CE-A5E1-8080-E1D5876036FB}"/>
              </a:ext>
            </a:extLst>
          </p:cNvPr>
          <p:cNvSpPr txBox="1">
            <a:spLocks/>
          </p:cNvSpPr>
          <p:nvPr/>
        </p:nvSpPr>
        <p:spPr>
          <a:xfrm>
            <a:off x="6019800" y="1219200"/>
            <a:ext cx="5562601" cy="4947848"/>
          </a:xfrm>
          <a:prstGeom prst="rect">
            <a:avLst/>
          </a:prstGeom>
        </p:spPr>
        <p:txBody>
          <a:bodyPr>
            <a:noAutofit/>
          </a:bodyPr>
          <a:lstStyle>
            <a:lvl1pPr algn="l" defTabSz="914400" rtl="0" eaLnBrk="1" latinLnBrk="0" hangingPunct="1">
              <a:spcBef>
                <a:spcPct val="0"/>
              </a:spcBef>
              <a:buNone/>
              <a:defRPr sz="3200" kern="1200">
                <a:solidFill>
                  <a:schemeClr val="tx1"/>
                </a:solidFill>
                <a:latin typeface="Candara" panose="020E0502030303020204" pitchFamily="34" charset="0"/>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sz="2400" b="1" i="1" u="none" strike="noStrike" kern="1200" cap="none" spc="0" normalizeH="0" baseline="0" noProof="0" dirty="0">
              <a:ln>
                <a:noFill/>
              </a:ln>
              <a:solidFill>
                <a:srgbClr val="FF0000"/>
              </a:solidFill>
              <a:effectLst/>
              <a:uLnTx/>
              <a:uFillTx/>
              <a:latin typeface="Candara" panose="020E0502030303020204" pitchFamily="34" charset="0"/>
              <a:ea typeface="+mj-ea"/>
              <a:cs typeface="+mj-cs"/>
            </a:endParaRPr>
          </a:p>
        </p:txBody>
      </p:sp>
    </p:spTree>
    <p:extLst>
      <p:ext uri="{BB962C8B-B14F-4D97-AF65-F5344CB8AC3E}">
        <p14:creationId xmlns:p14="http://schemas.microsoft.com/office/powerpoint/2010/main" val="333295217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srgbClr val="002060"/>
                </a:solidFill>
                <a:effectLst/>
                <a:uLnTx/>
                <a:uFillTx/>
                <a:latin typeface="Candara" panose="020E0502030303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US" sz="1200" b="0" i="0" u="none" strike="noStrike" kern="1200" cap="none" spc="0" normalizeH="0" baseline="0" noProof="0" dirty="0">
              <a:ln>
                <a:noFill/>
              </a:ln>
              <a:solidFill>
                <a:srgbClr val="002060"/>
              </a:solidFill>
              <a:effectLst/>
              <a:uLnTx/>
              <a:uFillTx/>
              <a:latin typeface="Candara" panose="020E0502030303020204" pitchFamily="34" charset="0"/>
              <a:ea typeface="+mn-ea"/>
              <a:cs typeface="+mn-cs"/>
            </a:endParaRPr>
          </a:p>
        </p:txBody>
      </p:sp>
      <p:sp>
        <p:nvSpPr>
          <p:cNvPr id="7" name="Rectangle 6"/>
          <p:cNvSpPr/>
          <p:nvPr/>
        </p:nvSpPr>
        <p:spPr>
          <a:xfrm>
            <a:off x="457200" y="1121851"/>
            <a:ext cx="8610600" cy="804898"/>
          </a:xfrm>
          <a:prstGeom prst="rect">
            <a:avLst/>
          </a:prstGeom>
          <a:solidFill>
            <a:schemeClr val="accent2">
              <a:lumMod val="20000"/>
              <a:lumOff val="80000"/>
            </a:schemeClr>
          </a:solidFill>
          <a:ln>
            <a:noFill/>
          </a:ln>
          <a:effectLst>
            <a:outerShdw blurRad="50800" dist="38100" dir="2700000" algn="tl" rotWithShape="0">
              <a:prstClr val="black">
                <a:alpha val="40000"/>
              </a:prstClr>
            </a:outerShdw>
          </a:effectLst>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prstClr val="black"/>
                </a:solidFill>
                <a:effectLst/>
                <a:uLnTx/>
                <a:uFillTx/>
                <a:latin typeface="Candara" pitchFamily="34" charset="0"/>
                <a:ea typeface="+mn-ea"/>
                <a:cs typeface="+mn-cs"/>
              </a:rPr>
              <a:t>Enhancing FB limit repeatedly without assessment </a:t>
            </a:r>
          </a:p>
        </p:txBody>
      </p:sp>
      <p:sp>
        <p:nvSpPr>
          <p:cNvPr id="10" name="Rectangle 9"/>
          <p:cNvSpPr/>
          <p:nvPr/>
        </p:nvSpPr>
        <p:spPr>
          <a:xfrm>
            <a:off x="457200" y="3132551"/>
            <a:ext cx="8610600" cy="804898"/>
          </a:xfrm>
          <a:prstGeom prst="rect">
            <a:avLst/>
          </a:prstGeom>
          <a:solidFill>
            <a:schemeClr val="accent2">
              <a:lumMod val="20000"/>
              <a:lumOff val="80000"/>
            </a:schemeClr>
          </a:solidFill>
          <a:ln>
            <a:noFill/>
          </a:ln>
          <a:effectLst>
            <a:outerShdw blurRad="50800" dist="38100" dir="2700000" algn="tl" rotWithShape="0">
              <a:prstClr val="black">
                <a:alpha val="40000"/>
              </a:prstClr>
            </a:outerShdw>
          </a:effectLst>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600" b="1" i="0" u="none" strike="noStrike" kern="1200" cap="none" spc="0" normalizeH="0" baseline="0" noProof="0" dirty="0">
                <a:ln>
                  <a:noFill/>
                </a:ln>
                <a:solidFill>
                  <a:prstClr val="black"/>
                </a:solidFill>
                <a:effectLst/>
                <a:uLnTx/>
                <a:uFillTx/>
                <a:latin typeface="Candara" pitchFamily="34" charset="0"/>
                <a:ea typeface="+mn-ea"/>
                <a:cs typeface="+mn-cs"/>
              </a:rPr>
              <a:t>Converting NFB limit into FB limit without justification</a:t>
            </a:r>
          </a:p>
        </p:txBody>
      </p:sp>
      <p:sp>
        <p:nvSpPr>
          <p:cNvPr id="13" name="Rectangle 12"/>
          <p:cNvSpPr/>
          <p:nvPr/>
        </p:nvSpPr>
        <p:spPr>
          <a:xfrm>
            <a:off x="3105190" y="2081402"/>
            <a:ext cx="8610600" cy="804898"/>
          </a:xfrm>
          <a:prstGeom prst="rect">
            <a:avLst/>
          </a:prstGeom>
          <a:solidFill>
            <a:schemeClr val="accent1">
              <a:lumMod val="20000"/>
              <a:lumOff val="80000"/>
            </a:schemeClr>
          </a:solidFill>
          <a:ln>
            <a:noFill/>
          </a:ln>
          <a:effectLst>
            <a:outerShdw blurRad="50800" dist="38100" dir="2700000" algn="tl" rotWithShape="0">
              <a:prstClr val="black">
                <a:alpha val="40000"/>
              </a:prstClr>
            </a:outerShdw>
          </a:effectLst>
        </p:spPr>
        <p:style>
          <a:lnRef idx="1">
            <a:schemeClr val="dk1"/>
          </a:lnRef>
          <a:fillRef idx="2">
            <a:schemeClr val="dk1"/>
          </a:fillRef>
          <a:effectRef idx="1">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600" b="1" i="0" u="none" strike="noStrike" kern="1200" cap="none" spc="0" normalizeH="0" baseline="0" noProof="0" dirty="0">
                <a:ln>
                  <a:noFill/>
                </a:ln>
                <a:solidFill>
                  <a:prstClr val="black"/>
                </a:solidFill>
                <a:effectLst/>
                <a:uLnTx/>
                <a:uFillTx/>
                <a:latin typeface="Candara" pitchFamily="34" charset="0"/>
                <a:ea typeface="+mn-ea"/>
                <a:cs typeface="+mn-cs"/>
              </a:rPr>
              <a:t>Change of DP multiple times in a month </a:t>
            </a:r>
          </a:p>
        </p:txBody>
      </p:sp>
      <p:sp>
        <p:nvSpPr>
          <p:cNvPr id="16" name="Rectangle 15"/>
          <p:cNvSpPr/>
          <p:nvPr/>
        </p:nvSpPr>
        <p:spPr>
          <a:xfrm>
            <a:off x="3135994" y="4215725"/>
            <a:ext cx="8610600" cy="804898"/>
          </a:xfrm>
          <a:prstGeom prst="rect">
            <a:avLst/>
          </a:prstGeom>
          <a:solidFill>
            <a:schemeClr val="accent1">
              <a:lumMod val="20000"/>
              <a:lumOff val="80000"/>
            </a:schemeClr>
          </a:solidFill>
          <a:ln>
            <a:noFill/>
          </a:ln>
          <a:effectLst>
            <a:outerShdw blurRad="50800" dist="38100" dir="2700000" algn="tl" rotWithShape="0">
              <a:prstClr val="black">
                <a:alpha val="40000"/>
              </a:prstClr>
            </a:outerShdw>
          </a:effectLst>
        </p:spPr>
        <p:style>
          <a:lnRef idx="1">
            <a:schemeClr val="dk1"/>
          </a:lnRef>
          <a:fillRef idx="2">
            <a:schemeClr val="dk1"/>
          </a:fillRef>
          <a:effectRef idx="1">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600" b="1" i="0" u="none" strike="noStrike" kern="1200" cap="none" spc="0" normalizeH="0" baseline="0" noProof="0" dirty="0">
                <a:ln>
                  <a:noFill/>
                </a:ln>
                <a:solidFill>
                  <a:prstClr val="black"/>
                </a:solidFill>
                <a:effectLst/>
                <a:uLnTx/>
                <a:uFillTx/>
                <a:latin typeface="Candara" pitchFamily="34" charset="0"/>
                <a:ea typeface="+mn-ea"/>
                <a:cs typeface="+mn-cs"/>
              </a:rPr>
              <a:t>Sanction of ad-hoc limit to regularize an account </a:t>
            </a:r>
          </a:p>
        </p:txBody>
      </p:sp>
      <p:sp>
        <p:nvSpPr>
          <p:cNvPr id="4" name="Title 1">
            <a:extLst>
              <a:ext uri="{FF2B5EF4-FFF2-40B4-BE49-F238E27FC236}">
                <a16:creationId xmlns:a16="http://schemas.microsoft.com/office/drawing/2014/main" id="{DECFEC1F-814A-244C-0218-EF166D5E1044}"/>
              </a:ext>
            </a:extLst>
          </p:cNvPr>
          <p:cNvSpPr txBox="1">
            <a:spLocks/>
          </p:cNvSpPr>
          <p:nvPr/>
        </p:nvSpPr>
        <p:spPr>
          <a:xfrm>
            <a:off x="609600" y="228600"/>
            <a:ext cx="10972800" cy="835700"/>
          </a:xfrm>
          <a:prstGeom prst="rect">
            <a:avLst/>
          </a:prstGeom>
        </p:spPr>
        <p:txBody>
          <a:bodyPr>
            <a:normAutofit fontScale="77500" lnSpcReduction="20000"/>
          </a:bodyPr>
          <a:lstStyle>
            <a:lvl1pPr algn="l" defTabSz="914400" rtl="0" eaLnBrk="1" latinLnBrk="0" hangingPunct="1">
              <a:spcBef>
                <a:spcPct val="0"/>
              </a:spcBef>
              <a:buNone/>
              <a:defRPr sz="3200" kern="1200">
                <a:solidFill>
                  <a:schemeClr val="tx1"/>
                </a:solidFill>
                <a:latin typeface="Candara" panose="020E0502030303020204" pitchFamily="34" charset="0"/>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C00000"/>
                </a:solidFill>
                <a:effectLst/>
                <a:uLnTx/>
                <a:uFillTx/>
                <a:latin typeface="Candara" panose="020E0502030303020204" pitchFamily="34" charset="0"/>
                <a:ea typeface="+mj-ea"/>
                <a:cs typeface="+mj-cs"/>
              </a:rPr>
              <a:t>Smart Execution : </a:t>
            </a:r>
            <a:r>
              <a:rPr kumimoji="0" lang="en-US" sz="3600" b="1" i="0" u="none" strike="noStrike" kern="1200" cap="none" spc="0" normalizeH="0" baseline="0" noProof="0" dirty="0">
                <a:ln>
                  <a:noFill/>
                </a:ln>
                <a:solidFill>
                  <a:srgbClr val="0070C0"/>
                </a:solidFill>
                <a:effectLst/>
                <a:uLnTx/>
                <a:uFillTx/>
                <a:latin typeface="Candara" panose="020E0502030303020204" pitchFamily="34" charset="0"/>
                <a:ea typeface="+mj-ea"/>
                <a:cs typeface="+mj-cs"/>
              </a:rPr>
              <a:t>RBI Identified reasons for</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0070C0"/>
                </a:solidFill>
                <a:effectLst/>
                <a:uLnTx/>
                <a:uFillTx/>
                <a:latin typeface="Candara" panose="020E0502030303020204" pitchFamily="34" charset="0"/>
                <a:ea typeface="+mj-ea"/>
                <a:cs typeface="+mj-cs"/>
              </a:rPr>
              <a:t> IRAC divergence - Evergreening</a:t>
            </a:r>
          </a:p>
        </p:txBody>
      </p:sp>
      <p:sp>
        <p:nvSpPr>
          <p:cNvPr id="5" name="Rectangle 4">
            <a:extLst>
              <a:ext uri="{FF2B5EF4-FFF2-40B4-BE49-F238E27FC236}">
                <a16:creationId xmlns:a16="http://schemas.microsoft.com/office/drawing/2014/main" id="{DD508B62-5B31-F0FD-BE6A-2B6B6D1BEB01}"/>
              </a:ext>
            </a:extLst>
          </p:cNvPr>
          <p:cNvSpPr/>
          <p:nvPr/>
        </p:nvSpPr>
        <p:spPr>
          <a:xfrm>
            <a:off x="457200" y="5205916"/>
            <a:ext cx="8610600" cy="804898"/>
          </a:xfrm>
          <a:prstGeom prst="rect">
            <a:avLst/>
          </a:prstGeom>
          <a:solidFill>
            <a:schemeClr val="accent2">
              <a:lumMod val="20000"/>
              <a:lumOff val="80000"/>
            </a:schemeClr>
          </a:solidFill>
          <a:ln>
            <a:noFill/>
          </a:ln>
          <a:effectLst>
            <a:outerShdw blurRad="50800" dist="38100" dir="2700000" algn="tl" rotWithShape="0">
              <a:prstClr val="black">
                <a:alpha val="40000"/>
              </a:prstClr>
            </a:outerShdw>
          </a:effectLst>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600" b="1" i="0" u="none" strike="noStrike" kern="1200" cap="none" spc="0" normalizeH="0" baseline="0" noProof="0" dirty="0">
                <a:ln>
                  <a:noFill/>
                </a:ln>
                <a:solidFill>
                  <a:prstClr val="black"/>
                </a:solidFill>
                <a:effectLst/>
                <a:uLnTx/>
                <a:uFillTx/>
                <a:latin typeface="Candara" pitchFamily="34" charset="0"/>
                <a:ea typeface="+mn-ea"/>
                <a:cs typeface="+mn-cs"/>
              </a:rPr>
              <a:t>Transfer of funds between intra-group companies</a:t>
            </a:r>
          </a:p>
        </p:txBody>
      </p:sp>
    </p:spTree>
    <p:extLst>
      <p:ext uri="{BB962C8B-B14F-4D97-AF65-F5344CB8AC3E}">
        <p14:creationId xmlns:p14="http://schemas.microsoft.com/office/powerpoint/2010/main" val="3330914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inVertical)">
                                      <p:cBhvr>
                                        <p:cTn id="10" dur="500"/>
                                        <p:tgtEl>
                                          <p:spTgt spid="7"/>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barn(inVertical)">
                                      <p:cBhvr>
                                        <p:cTn id="13" dur="500"/>
                                        <p:tgtEl>
                                          <p:spTgt spid="10"/>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barn(inVertical)">
                                      <p:cBhvr>
                                        <p:cTn id="16" dur="500"/>
                                        <p:tgtEl>
                                          <p:spTgt spid="13"/>
                                        </p:tgtEl>
                                      </p:cBhvr>
                                    </p:animEffect>
                                  </p:childTnLst>
                                </p:cTn>
                              </p:par>
                              <p:par>
                                <p:cTn id="17" presetID="16" presetClass="entr" presetSubtype="21" fill="hold" grpId="0" nodeType="with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barn(inVertical)">
                                      <p:cBhvr>
                                        <p:cTn id="19" dur="500"/>
                                        <p:tgtEl>
                                          <p:spTgt spid="16"/>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barn(inVertical)">
                                      <p:cBhvr>
                                        <p:cTn id="22" dur="500"/>
                                        <p:tgtEl>
                                          <p:spTgt spid="4"/>
                                        </p:tgtEl>
                                      </p:cBhvr>
                                    </p:animEffect>
                                  </p:childTnLst>
                                </p:cTn>
                              </p:par>
                              <p:par>
                                <p:cTn id="23" presetID="16" presetClass="entr" presetSubtype="21" fill="hold" grpId="0" nodeType="with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barn(inVertical)">
                                      <p:cBhvr>
                                        <p:cTn id="2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animBg="1"/>
      <p:bldP spid="10" grpId="0" animBg="1"/>
      <p:bldP spid="13" grpId="0" animBg="1"/>
      <p:bldP spid="16" grpId="0" animBg="1"/>
      <p:bldP spid="4" grpId="0"/>
      <p:bldP spid="5"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srgbClr val="002060"/>
                </a:solidFill>
                <a:effectLst/>
                <a:uLnTx/>
                <a:uFillTx/>
                <a:latin typeface="Candara" panose="020E0502030303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US" sz="1200" b="0" i="0" u="none" strike="noStrike" kern="1200" cap="none" spc="0" normalizeH="0" baseline="0" noProof="0" dirty="0">
              <a:ln>
                <a:noFill/>
              </a:ln>
              <a:solidFill>
                <a:srgbClr val="002060"/>
              </a:solidFill>
              <a:effectLst/>
              <a:uLnTx/>
              <a:uFillTx/>
              <a:latin typeface="Candara" panose="020E0502030303020204" pitchFamily="34" charset="0"/>
              <a:ea typeface="+mn-ea"/>
              <a:cs typeface="+mn-cs"/>
            </a:endParaRPr>
          </a:p>
        </p:txBody>
      </p:sp>
      <p:sp>
        <p:nvSpPr>
          <p:cNvPr id="6" name="Freeform 6">
            <a:extLst>
              <a:ext uri="{FF2B5EF4-FFF2-40B4-BE49-F238E27FC236}">
                <a16:creationId xmlns:a16="http://schemas.microsoft.com/office/drawing/2014/main" id="{7B84D84F-198B-4683-BBDF-D716E10CFCDD}"/>
              </a:ext>
            </a:extLst>
          </p:cNvPr>
          <p:cNvSpPr>
            <a:spLocks noChangeAspect="1" noEditPoints="1"/>
          </p:cNvSpPr>
          <p:nvPr/>
        </p:nvSpPr>
        <p:spPr bwMode="auto">
          <a:xfrm>
            <a:off x="10058401" y="1210282"/>
            <a:ext cx="1524000" cy="4965234"/>
          </a:xfrm>
          <a:custGeom>
            <a:avLst/>
            <a:gdLst>
              <a:gd name="T0" fmla="*/ 752 w 796"/>
              <a:gd name="T1" fmla="*/ 568 h 1642"/>
              <a:gd name="T2" fmla="*/ 679 w 796"/>
              <a:gd name="T3" fmla="*/ 472 h 1642"/>
              <a:gd name="T4" fmla="*/ 666 w 796"/>
              <a:gd name="T5" fmla="*/ 407 h 1642"/>
              <a:gd name="T6" fmla="*/ 725 w 796"/>
              <a:gd name="T7" fmla="*/ 235 h 1642"/>
              <a:gd name="T8" fmla="*/ 735 w 796"/>
              <a:gd name="T9" fmla="*/ 232 h 1642"/>
              <a:gd name="T10" fmla="*/ 715 w 796"/>
              <a:gd name="T11" fmla="*/ 158 h 1642"/>
              <a:gd name="T12" fmla="*/ 715 w 796"/>
              <a:gd name="T13" fmla="*/ 159 h 1642"/>
              <a:gd name="T14" fmla="*/ 704 w 796"/>
              <a:gd name="T15" fmla="*/ 107 h 1642"/>
              <a:gd name="T16" fmla="*/ 676 w 796"/>
              <a:gd name="T17" fmla="*/ 77 h 1642"/>
              <a:gd name="T18" fmla="*/ 655 w 796"/>
              <a:gd name="T19" fmla="*/ 60 h 1642"/>
              <a:gd name="T20" fmla="*/ 461 w 796"/>
              <a:gd name="T21" fmla="*/ 8 h 1642"/>
              <a:gd name="T22" fmla="*/ 402 w 796"/>
              <a:gd name="T23" fmla="*/ 32 h 1642"/>
              <a:gd name="T24" fmla="*/ 400 w 796"/>
              <a:gd name="T25" fmla="*/ 66 h 1642"/>
              <a:gd name="T26" fmla="*/ 362 w 796"/>
              <a:gd name="T27" fmla="*/ 104 h 1642"/>
              <a:gd name="T28" fmla="*/ 310 w 796"/>
              <a:gd name="T29" fmla="*/ 152 h 1642"/>
              <a:gd name="T30" fmla="*/ 306 w 796"/>
              <a:gd name="T31" fmla="*/ 204 h 1642"/>
              <a:gd name="T32" fmla="*/ 279 w 796"/>
              <a:gd name="T33" fmla="*/ 248 h 1642"/>
              <a:gd name="T34" fmla="*/ 183 w 796"/>
              <a:gd name="T35" fmla="*/ 391 h 1642"/>
              <a:gd name="T36" fmla="*/ 151 w 796"/>
              <a:gd name="T37" fmla="*/ 433 h 1642"/>
              <a:gd name="T38" fmla="*/ 99 w 796"/>
              <a:gd name="T39" fmla="*/ 478 h 1642"/>
              <a:gd name="T40" fmla="*/ 63 w 796"/>
              <a:gd name="T41" fmla="*/ 621 h 1642"/>
              <a:gd name="T42" fmla="*/ 71 w 796"/>
              <a:gd name="T43" fmla="*/ 714 h 1642"/>
              <a:gd name="T44" fmla="*/ 89 w 796"/>
              <a:gd name="T45" fmla="*/ 859 h 1642"/>
              <a:gd name="T46" fmla="*/ 27 w 796"/>
              <a:gd name="T47" fmla="*/ 987 h 1642"/>
              <a:gd name="T48" fmla="*/ 107 w 796"/>
              <a:gd name="T49" fmla="*/ 1179 h 1642"/>
              <a:gd name="T50" fmla="*/ 64 w 796"/>
              <a:gd name="T51" fmla="*/ 1341 h 1642"/>
              <a:gd name="T52" fmla="*/ 0 w 796"/>
              <a:gd name="T53" fmla="*/ 1642 h 1642"/>
              <a:gd name="T54" fmla="*/ 635 w 796"/>
              <a:gd name="T55" fmla="*/ 1308 h 1642"/>
              <a:gd name="T56" fmla="*/ 653 w 796"/>
              <a:gd name="T57" fmla="*/ 1154 h 1642"/>
              <a:gd name="T58" fmla="*/ 763 w 796"/>
              <a:gd name="T59" fmla="*/ 874 h 1642"/>
              <a:gd name="T60" fmla="*/ 361 w 796"/>
              <a:gd name="T61" fmla="*/ 517 h 1642"/>
              <a:gd name="T62" fmla="*/ 357 w 796"/>
              <a:gd name="T63" fmla="*/ 566 h 1642"/>
              <a:gd name="T64" fmla="*/ 233 w 796"/>
              <a:gd name="T65" fmla="*/ 730 h 1642"/>
              <a:gd name="T66" fmla="*/ 235 w 796"/>
              <a:gd name="T67" fmla="*/ 519 h 1642"/>
              <a:gd name="T68" fmla="*/ 225 w 796"/>
              <a:gd name="T69" fmla="*/ 443 h 1642"/>
              <a:gd name="T70" fmla="*/ 215 w 796"/>
              <a:gd name="T71" fmla="*/ 408 h 1642"/>
              <a:gd name="T72" fmla="*/ 299 w 796"/>
              <a:gd name="T73" fmla="*/ 273 h 1642"/>
              <a:gd name="T74" fmla="*/ 347 w 796"/>
              <a:gd name="T75" fmla="*/ 362 h 1642"/>
              <a:gd name="T76" fmla="*/ 405 w 796"/>
              <a:gd name="T77" fmla="*/ 478 h 1642"/>
              <a:gd name="T78" fmla="*/ 361 w 796"/>
              <a:gd name="T79" fmla="*/ 517 h 16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96" h="1642">
                <a:moveTo>
                  <a:pt x="791" y="712"/>
                </a:moveTo>
                <a:cubicBezTo>
                  <a:pt x="790" y="664"/>
                  <a:pt x="776" y="594"/>
                  <a:pt x="752" y="568"/>
                </a:cubicBezTo>
                <a:cubicBezTo>
                  <a:pt x="735" y="553"/>
                  <a:pt x="719" y="530"/>
                  <a:pt x="708" y="517"/>
                </a:cubicBezTo>
                <a:cubicBezTo>
                  <a:pt x="704" y="507"/>
                  <a:pt x="679" y="475"/>
                  <a:pt x="679" y="472"/>
                </a:cubicBezTo>
                <a:cubicBezTo>
                  <a:pt x="684" y="470"/>
                  <a:pt x="688" y="464"/>
                  <a:pt x="688" y="464"/>
                </a:cubicBezTo>
                <a:cubicBezTo>
                  <a:pt x="688" y="464"/>
                  <a:pt x="668" y="421"/>
                  <a:pt x="666" y="407"/>
                </a:cubicBezTo>
                <a:cubicBezTo>
                  <a:pt x="663" y="403"/>
                  <a:pt x="650" y="398"/>
                  <a:pt x="645" y="398"/>
                </a:cubicBezTo>
                <a:cubicBezTo>
                  <a:pt x="655" y="386"/>
                  <a:pt x="710" y="292"/>
                  <a:pt x="725" y="235"/>
                </a:cubicBezTo>
                <a:cubicBezTo>
                  <a:pt x="725" y="241"/>
                  <a:pt x="725" y="247"/>
                  <a:pt x="725" y="251"/>
                </a:cubicBezTo>
                <a:cubicBezTo>
                  <a:pt x="723" y="261"/>
                  <a:pt x="728" y="249"/>
                  <a:pt x="735" y="232"/>
                </a:cubicBezTo>
                <a:cubicBezTo>
                  <a:pt x="743" y="212"/>
                  <a:pt x="716" y="158"/>
                  <a:pt x="716" y="158"/>
                </a:cubicBezTo>
                <a:cubicBezTo>
                  <a:pt x="715" y="158"/>
                  <a:pt x="715" y="158"/>
                  <a:pt x="715" y="158"/>
                </a:cubicBezTo>
                <a:cubicBezTo>
                  <a:pt x="716" y="160"/>
                  <a:pt x="716" y="161"/>
                  <a:pt x="716" y="162"/>
                </a:cubicBezTo>
                <a:cubicBezTo>
                  <a:pt x="716" y="161"/>
                  <a:pt x="715" y="160"/>
                  <a:pt x="715" y="159"/>
                </a:cubicBezTo>
                <a:cubicBezTo>
                  <a:pt x="715" y="158"/>
                  <a:pt x="715" y="158"/>
                  <a:pt x="715" y="158"/>
                </a:cubicBezTo>
                <a:cubicBezTo>
                  <a:pt x="711" y="133"/>
                  <a:pt x="706" y="112"/>
                  <a:pt x="704" y="107"/>
                </a:cubicBezTo>
                <a:cubicBezTo>
                  <a:pt x="697" y="94"/>
                  <a:pt x="678" y="64"/>
                  <a:pt x="678" y="64"/>
                </a:cubicBezTo>
                <a:cubicBezTo>
                  <a:pt x="676" y="77"/>
                  <a:pt x="676" y="77"/>
                  <a:pt x="676" y="77"/>
                </a:cubicBezTo>
                <a:cubicBezTo>
                  <a:pt x="649" y="40"/>
                  <a:pt x="649" y="40"/>
                  <a:pt x="649" y="40"/>
                </a:cubicBezTo>
                <a:cubicBezTo>
                  <a:pt x="655" y="60"/>
                  <a:pt x="655" y="60"/>
                  <a:pt x="655" y="60"/>
                </a:cubicBezTo>
                <a:cubicBezTo>
                  <a:pt x="655" y="60"/>
                  <a:pt x="630" y="38"/>
                  <a:pt x="586" y="19"/>
                </a:cubicBezTo>
                <a:cubicBezTo>
                  <a:pt x="541" y="0"/>
                  <a:pt x="461" y="8"/>
                  <a:pt x="461" y="8"/>
                </a:cubicBezTo>
                <a:cubicBezTo>
                  <a:pt x="461" y="8"/>
                  <a:pt x="472" y="11"/>
                  <a:pt x="487" y="16"/>
                </a:cubicBezTo>
                <a:cubicBezTo>
                  <a:pt x="441" y="20"/>
                  <a:pt x="402" y="32"/>
                  <a:pt x="402" y="32"/>
                </a:cubicBezTo>
                <a:cubicBezTo>
                  <a:pt x="409" y="53"/>
                  <a:pt x="409" y="53"/>
                  <a:pt x="409" y="53"/>
                </a:cubicBezTo>
                <a:cubicBezTo>
                  <a:pt x="409" y="53"/>
                  <a:pt x="388" y="64"/>
                  <a:pt x="400" y="66"/>
                </a:cubicBezTo>
                <a:cubicBezTo>
                  <a:pt x="405" y="66"/>
                  <a:pt x="409" y="68"/>
                  <a:pt x="412" y="70"/>
                </a:cubicBezTo>
                <a:cubicBezTo>
                  <a:pt x="390" y="82"/>
                  <a:pt x="367" y="98"/>
                  <a:pt x="362" y="104"/>
                </a:cubicBezTo>
                <a:cubicBezTo>
                  <a:pt x="359" y="107"/>
                  <a:pt x="353" y="130"/>
                  <a:pt x="347" y="134"/>
                </a:cubicBezTo>
                <a:cubicBezTo>
                  <a:pt x="341" y="138"/>
                  <a:pt x="310" y="152"/>
                  <a:pt x="310" y="152"/>
                </a:cubicBezTo>
                <a:cubicBezTo>
                  <a:pt x="310" y="152"/>
                  <a:pt x="294" y="164"/>
                  <a:pt x="295" y="172"/>
                </a:cubicBezTo>
                <a:cubicBezTo>
                  <a:pt x="296" y="180"/>
                  <a:pt x="306" y="204"/>
                  <a:pt x="306" y="204"/>
                </a:cubicBezTo>
                <a:cubicBezTo>
                  <a:pt x="302" y="212"/>
                  <a:pt x="299" y="221"/>
                  <a:pt x="299" y="221"/>
                </a:cubicBezTo>
                <a:cubicBezTo>
                  <a:pt x="299" y="221"/>
                  <a:pt x="291" y="227"/>
                  <a:pt x="279" y="248"/>
                </a:cubicBezTo>
                <a:cubicBezTo>
                  <a:pt x="267" y="269"/>
                  <a:pt x="208" y="378"/>
                  <a:pt x="208" y="378"/>
                </a:cubicBezTo>
                <a:cubicBezTo>
                  <a:pt x="208" y="378"/>
                  <a:pt x="183" y="363"/>
                  <a:pt x="183" y="391"/>
                </a:cubicBezTo>
                <a:cubicBezTo>
                  <a:pt x="181" y="406"/>
                  <a:pt x="178" y="419"/>
                  <a:pt x="178" y="419"/>
                </a:cubicBezTo>
                <a:cubicBezTo>
                  <a:pt x="178" y="419"/>
                  <a:pt x="155" y="416"/>
                  <a:pt x="151" y="433"/>
                </a:cubicBezTo>
                <a:cubicBezTo>
                  <a:pt x="146" y="437"/>
                  <a:pt x="125" y="457"/>
                  <a:pt x="125" y="457"/>
                </a:cubicBezTo>
                <a:cubicBezTo>
                  <a:pt x="117" y="457"/>
                  <a:pt x="102" y="468"/>
                  <a:pt x="99" y="478"/>
                </a:cubicBezTo>
                <a:cubicBezTo>
                  <a:pt x="92" y="482"/>
                  <a:pt x="49" y="528"/>
                  <a:pt x="49" y="560"/>
                </a:cubicBezTo>
                <a:cubicBezTo>
                  <a:pt x="54" y="584"/>
                  <a:pt x="63" y="621"/>
                  <a:pt x="63" y="621"/>
                </a:cubicBezTo>
                <a:cubicBezTo>
                  <a:pt x="63" y="621"/>
                  <a:pt x="59" y="618"/>
                  <a:pt x="59" y="633"/>
                </a:cubicBezTo>
                <a:cubicBezTo>
                  <a:pt x="62" y="651"/>
                  <a:pt x="76" y="702"/>
                  <a:pt x="71" y="714"/>
                </a:cubicBezTo>
                <a:cubicBezTo>
                  <a:pt x="54" y="729"/>
                  <a:pt x="29" y="747"/>
                  <a:pt x="29" y="747"/>
                </a:cubicBezTo>
                <a:cubicBezTo>
                  <a:pt x="29" y="747"/>
                  <a:pt x="84" y="843"/>
                  <a:pt x="89" y="859"/>
                </a:cubicBezTo>
                <a:cubicBezTo>
                  <a:pt x="93" y="873"/>
                  <a:pt x="94" y="890"/>
                  <a:pt x="94" y="890"/>
                </a:cubicBezTo>
                <a:cubicBezTo>
                  <a:pt x="75" y="905"/>
                  <a:pt x="33" y="942"/>
                  <a:pt x="27" y="987"/>
                </a:cubicBezTo>
                <a:cubicBezTo>
                  <a:pt x="28" y="1021"/>
                  <a:pt x="30" y="1060"/>
                  <a:pt x="30" y="1060"/>
                </a:cubicBezTo>
                <a:cubicBezTo>
                  <a:pt x="30" y="1060"/>
                  <a:pt x="111" y="1134"/>
                  <a:pt x="107" y="1179"/>
                </a:cubicBezTo>
                <a:cubicBezTo>
                  <a:pt x="106" y="1192"/>
                  <a:pt x="106" y="1192"/>
                  <a:pt x="106" y="1192"/>
                </a:cubicBezTo>
                <a:cubicBezTo>
                  <a:pt x="106" y="1192"/>
                  <a:pt x="63" y="1296"/>
                  <a:pt x="64" y="1341"/>
                </a:cubicBezTo>
                <a:cubicBezTo>
                  <a:pt x="58" y="1377"/>
                  <a:pt x="33" y="1475"/>
                  <a:pt x="30" y="1487"/>
                </a:cubicBezTo>
                <a:cubicBezTo>
                  <a:pt x="27" y="1499"/>
                  <a:pt x="0" y="1634"/>
                  <a:pt x="0" y="1642"/>
                </a:cubicBezTo>
                <a:cubicBezTo>
                  <a:pt x="660" y="1642"/>
                  <a:pt x="660" y="1642"/>
                  <a:pt x="660" y="1642"/>
                </a:cubicBezTo>
                <a:cubicBezTo>
                  <a:pt x="660" y="1642"/>
                  <a:pt x="668" y="1402"/>
                  <a:pt x="635" y="1308"/>
                </a:cubicBezTo>
                <a:cubicBezTo>
                  <a:pt x="645" y="1275"/>
                  <a:pt x="656" y="1252"/>
                  <a:pt x="647" y="1213"/>
                </a:cubicBezTo>
                <a:cubicBezTo>
                  <a:pt x="654" y="1190"/>
                  <a:pt x="656" y="1173"/>
                  <a:pt x="653" y="1154"/>
                </a:cubicBezTo>
                <a:cubicBezTo>
                  <a:pt x="666" y="1130"/>
                  <a:pt x="677" y="1075"/>
                  <a:pt x="685" y="1062"/>
                </a:cubicBezTo>
                <a:cubicBezTo>
                  <a:pt x="692" y="1040"/>
                  <a:pt x="756" y="885"/>
                  <a:pt x="763" y="874"/>
                </a:cubicBezTo>
                <a:cubicBezTo>
                  <a:pt x="770" y="863"/>
                  <a:pt x="796" y="788"/>
                  <a:pt x="791" y="712"/>
                </a:cubicBezTo>
                <a:close/>
                <a:moveTo>
                  <a:pt x="361" y="517"/>
                </a:moveTo>
                <a:cubicBezTo>
                  <a:pt x="362" y="523"/>
                  <a:pt x="373" y="547"/>
                  <a:pt x="373" y="547"/>
                </a:cubicBezTo>
                <a:cubicBezTo>
                  <a:pt x="373" y="547"/>
                  <a:pt x="380" y="562"/>
                  <a:pt x="357" y="566"/>
                </a:cubicBezTo>
                <a:cubicBezTo>
                  <a:pt x="334" y="576"/>
                  <a:pt x="278" y="645"/>
                  <a:pt x="263" y="675"/>
                </a:cubicBezTo>
                <a:cubicBezTo>
                  <a:pt x="248" y="705"/>
                  <a:pt x="233" y="730"/>
                  <a:pt x="233" y="730"/>
                </a:cubicBezTo>
                <a:cubicBezTo>
                  <a:pt x="233" y="730"/>
                  <a:pt x="208" y="616"/>
                  <a:pt x="209" y="597"/>
                </a:cubicBezTo>
                <a:cubicBezTo>
                  <a:pt x="215" y="583"/>
                  <a:pt x="235" y="519"/>
                  <a:pt x="235" y="519"/>
                </a:cubicBezTo>
                <a:cubicBezTo>
                  <a:pt x="235" y="519"/>
                  <a:pt x="239" y="513"/>
                  <a:pt x="229" y="492"/>
                </a:cubicBezTo>
                <a:cubicBezTo>
                  <a:pt x="225" y="482"/>
                  <a:pt x="222" y="451"/>
                  <a:pt x="225" y="443"/>
                </a:cubicBezTo>
                <a:cubicBezTo>
                  <a:pt x="228" y="435"/>
                  <a:pt x="236" y="424"/>
                  <a:pt x="218" y="419"/>
                </a:cubicBezTo>
                <a:cubicBezTo>
                  <a:pt x="216" y="414"/>
                  <a:pt x="215" y="408"/>
                  <a:pt x="215" y="408"/>
                </a:cubicBezTo>
                <a:cubicBezTo>
                  <a:pt x="292" y="262"/>
                  <a:pt x="292" y="262"/>
                  <a:pt x="292" y="262"/>
                </a:cubicBezTo>
                <a:cubicBezTo>
                  <a:pt x="299" y="273"/>
                  <a:pt x="299" y="273"/>
                  <a:pt x="299" y="273"/>
                </a:cubicBezTo>
                <a:cubicBezTo>
                  <a:pt x="299" y="273"/>
                  <a:pt x="272" y="300"/>
                  <a:pt x="287" y="328"/>
                </a:cubicBezTo>
                <a:cubicBezTo>
                  <a:pt x="298" y="340"/>
                  <a:pt x="333" y="346"/>
                  <a:pt x="347" y="362"/>
                </a:cubicBezTo>
                <a:cubicBezTo>
                  <a:pt x="358" y="372"/>
                  <a:pt x="393" y="393"/>
                  <a:pt x="393" y="428"/>
                </a:cubicBezTo>
                <a:cubicBezTo>
                  <a:pt x="399" y="452"/>
                  <a:pt x="405" y="478"/>
                  <a:pt x="405" y="478"/>
                </a:cubicBezTo>
                <a:cubicBezTo>
                  <a:pt x="367" y="501"/>
                  <a:pt x="367" y="501"/>
                  <a:pt x="367" y="501"/>
                </a:cubicBezTo>
                <a:cubicBezTo>
                  <a:pt x="367" y="501"/>
                  <a:pt x="360" y="511"/>
                  <a:pt x="361" y="517"/>
                </a:cubicBezTo>
                <a:close/>
              </a:path>
            </a:pathLst>
          </a:custGeom>
          <a:solidFill>
            <a:schemeClr val="bg1">
              <a:lumMod val="65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Title 1">
            <a:extLst>
              <a:ext uri="{FF2B5EF4-FFF2-40B4-BE49-F238E27FC236}">
                <a16:creationId xmlns:a16="http://schemas.microsoft.com/office/drawing/2014/main" id="{8AAB32CB-A235-2319-C5BF-6AEF844A8F77}"/>
              </a:ext>
            </a:extLst>
          </p:cNvPr>
          <p:cNvSpPr txBox="1">
            <a:spLocks/>
          </p:cNvSpPr>
          <p:nvPr/>
        </p:nvSpPr>
        <p:spPr>
          <a:xfrm>
            <a:off x="3276600" y="3124200"/>
            <a:ext cx="5410200" cy="880897"/>
          </a:xfrm>
          <a:prstGeom prst="rect">
            <a:avLst/>
          </a:prstGeom>
          <a:solidFill>
            <a:schemeClr val="tx1">
              <a:lumMod val="95000"/>
              <a:lumOff val="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normAutofit fontScale="62500" lnSpcReduction="20000"/>
          </a:bodyPr>
          <a:lstStyle>
            <a:lvl1pPr algn="l" defTabSz="914400" rtl="0" eaLnBrk="1" latinLnBrk="0" hangingPunct="1">
              <a:spcBef>
                <a:spcPct val="0"/>
              </a:spcBef>
              <a:buNone/>
              <a:defRPr sz="3200" kern="1200">
                <a:solidFill>
                  <a:schemeClr val="tx1"/>
                </a:solidFill>
                <a:latin typeface="Candara" panose="020E0502030303020204" pitchFamily="34" charset="0"/>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4800" b="1" i="0" u="none" strike="noStrike" kern="1200" cap="none" spc="0" normalizeH="0" baseline="0" noProof="0" dirty="0">
                <a:ln>
                  <a:noFill/>
                </a:ln>
                <a:solidFill>
                  <a:prstClr val="white"/>
                </a:solidFill>
                <a:effectLst/>
                <a:uLnTx/>
                <a:uFillTx/>
                <a:latin typeface="Candara" panose="020E0502030303020204" pitchFamily="34" charset="0"/>
                <a:ea typeface="+mj-ea"/>
                <a:cs typeface="+mj-cs"/>
              </a:rPr>
              <a:t>Frauds and Early Warning Signals</a:t>
            </a:r>
          </a:p>
        </p:txBody>
      </p:sp>
    </p:spTree>
    <p:extLst>
      <p:ext uri="{BB962C8B-B14F-4D97-AF65-F5344CB8AC3E}">
        <p14:creationId xmlns:p14="http://schemas.microsoft.com/office/powerpoint/2010/main" val="1776838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randombar(horizontal)">
                                      <p:cBhvr>
                                        <p:cTn id="10" dur="500"/>
                                        <p:tgtEl>
                                          <p:spTgt spid="6"/>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randombar(horizontal)">
                                      <p:cBhvr>
                                        <p:cTn id="1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animBg="1"/>
      <p:bldP spid="4"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37480F-7C28-C9F8-583D-0B4F900204FC}"/>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BF8A0F0-5BB7-87C9-1196-679F166D50B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srgbClr val="002060"/>
                </a:solidFill>
                <a:effectLst/>
                <a:uLnTx/>
                <a:uFillTx/>
                <a:latin typeface="Candara" panose="020E0502030303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US" sz="1200" b="0" i="0" u="none" strike="noStrike" kern="1200" cap="none" spc="0" normalizeH="0" baseline="0" noProof="0" dirty="0">
              <a:ln>
                <a:noFill/>
              </a:ln>
              <a:solidFill>
                <a:srgbClr val="002060"/>
              </a:solidFill>
              <a:effectLst/>
              <a:uLnTx/>
              <a:uFillTx/>
              <a:latin typeface="Candara" panose="020E0502030303020204" pitchFamily="34" charset="0"/>
              <a:ea typeface="+mn-ea"/>
              <a:cs typeface="+mn-cs"/>
            </a:endParaRPr>
          </a:p>
        </p:txBody>
      </p:sp>
      <p:sp>
        <p:nvSpPr>
          <p:cNvPr id="3" name="Title 1">
            <a:extLst>
              <a:ext uri="{FF2B5EF4-FFF2-40B4-BE49-F238E27FC236}">
                <a16:creationId xmlns:a16="http://schemas.microsoft.com/office/drawing/2014/main" id="{EF884C2D-53EA-2814-5400-C2C9A7A287DE}"/>
              </a:ext>
            </a:extLst>
          </p:cNvPr>
          <p:cNvSpPr txBox="1">
            <a:spLocks/>
          </p:cNvSpPr>
          <p:nvPr/>
        </p:nvSpPr>
        <p:spPr>
          <a:xfrm>
            <a:off x="742990" y="71414"/>
            <a:ext cx="10972800" cy="901788"/>
          </a:xfrm>
          <a:prstGeom prst="rect">
            <a:avLst/>
          </a:prstGeom>
        </p:spPr>
        <p:txBody>
          <a:bodyPr>
            <a:normAutofit fontScale="92500" lnSpcReduction="20000"/>
          </a:bodyPr>
          <a:lstStyle>
            <a:lvl1pPr algn="l" defTabSz="914400" rtl="0" eaLnBrk="1" latinLnBrk="0" hangingPunct="1">
              <a:spcBef>
                <a:spcPct val="0"/>
              </a:spcBef>
              <a:buNone/>
              <a:defRPr sz="3200" kern="1200">
                <a:solidFill>
                  <a:schemeClr val="tx1"/>
                </a:solidFill>
                <a:latin typeface="Candara" panose="020E0502030303020204" pitchFamily="34" charset="0"/>
                <a:ea typeface="+mj-ea"/>
                <a:cs typeface="+mj-cs"/>
              </a:defRPr>
            </a:lvl1pPr>
          </a:lstStyle>
          <a:p>
            <a:pPr lvl="0" algn="ctr">
              <a:defRPr/>
            </a:pPr>
            <a:r>
              <a:rPr lang="en-GB" b="1" dirty="0">
                <a:solidFill>
                  <a:srgbClr val="FF0000"/>
                </a:solidFill>
              </a:rPr>
              <a:t>Gold loans </a:t>
            </a:r>
            <a:r>
              <a:rPr lang="en-GB" b="1" dirty="0">
                <a:solidFill>
                  <a:srgbClr val="0070C0"/>
                </a:solidFill>
              </a:rPr>
              <a:t>- RBI identified - Irregular practices observed in grant of loans against pledge of gold ornaments and jewellery</a:t>
            </a:r>
            <a:endParaRPr kumimoji="0" lang="en-US" sz="3600" b="1" i="0" u="none" strike="noStrike" kern="1200" cap="none" spc="0" normalizeH="0" baseline="0" noProof="0" dirty="0">
              <a:ln>
                <a:noFill/>
              </a:ln>
              <a:solidFill>
                <a:srgbClr val="0070C0"/>
              </a:solidFill>
              <a:effectLst/>
              <a:uLnTx/>
              <a:uFillTx/>
            </a:endParaRPr>
          </a:p>
        </p:txBody>
      </p:sp>
      <p:sp>
        <p:nvSpPr>
          <p:cNvPr id="4" name="Rectangle 3">
            <a:extLst>
              <a:ext uri="{FF2B5EF4-FFF2-40B4-BE49-F238E27FC236}">
                <a16:creationId xmlns:a16="http://schemas.microsoft.com/office/drawing/2014/main" id="{5DA8F101-499A-8B99-6F8C-903E782FD0C0}"/>
              </a:ext>
            </a:extLst>
          </p:cNvPr>
          <p:cNvSpPr/>
          <p:nvPr/>
        </p:nvSpPr>
        <p:spPr>
          <a:xfrm>
            <a:off x="609600" y="1143000"/>
            <a:ext cx="11106190" cy="5105400"/>
          </a:xfrm>
          <a:prstGeom prst="rect">
            <a:avLst/>
          </a:prstGeom>
          <a:noFill/>
          <a:ln>
            <a:noFill/>
          </a:ln>
          <a:effectLst/>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1" i="0" u="sng" strike="noStrike" kern="1200" cap="none" spc="0" normalizeH="0" baseline="0" noProof="0" dirty="0">
                <a:ln>
                  <a:noFill/>
                </a:ln>
                <a:solidFill>
                  <a:srgbClr val="FF0000"/>
                </a:solidFill>
                <a:highlight>
                  <a:srgbClr val="00FFFF"/>
                </a:highlight>
                <a:uLnTx/>
                <a:uFillTx/>
                <a:latin typeface="Cambria" panose="02040503050406030204" pitchFamily="18" charset="0"/>
                <a:ea typeface="Cambria" panose="02040503050406030204" pitchFamily="18" charset="0"/>
              </a:rPr>
              <a:t>Major</a:t>
            </a:r>
            <a:r>
              <a:rPr kumimoji="0" lang="en-US" sz="2800" b="1" i="0" u="sng" strike="noStrike" kern="1200" cap="none" spc="0" normalizeH="0" noProof="0" dirty="0">
                <a:ln>
                  <a:noFill/>
                </a:ln>
                <a:solidFill>
                  <a:srgbClr val="FF0000"/>
                </a:solidFill>
                <a:highlight>
                  <a:srgbClr val="00FFFF"/>
                </a:highlight>
                <a:uLnTx/>
                <a:uFillTx/>
                <a:latin typeface="Cambria" panose="02040503050406030204" pitchFamily="18" charset="0"/>
                <a:ea typeface="Cambria" panose="02040503050406030204" pitchFamily="18" charset="0"/>
              </a:rPr>
              <a:t> Deficiencies as per RBI Circular of 30.09.2024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noProof="0" dirty="0">
              <a:ln>
                <a:noFill/>
              </a:ln>
              <a:solidFill>
                <a:srgbClr val="FF0000"/>
              </a:solidFill>
              <a:uLnTx/>
              <a:uFillTx/>
              <a:latin typeface="Cambria" panose="02040503050406030204" pitchFamily="18" charset="0"/>
              <a:ea typeface="Cambria" panose="02040503050406030204" pitchFamily="18" charset="0"/>
            </a:endParaRPr>
          </a:p>
          <a:p>
            <a:pPr algn="just"/>
            <a:r>
              <a:rPr lang="en-GB" sz="2400" b="1" dirty="0">
                <a:solidFill>
                  <a:schemeClr val="tx1"/>
                </a:solidFill>
                <a:latin typeface="Candara" panose="020E0502030303020204" pitchFamily="34" charset="0"/>
                <a:ea typeface="Cambria" panose="02040503050406030204" pitchFamily="18" charset="0"/>
              </a:rPr>
              <a:t>(</a:t>
            </a:r>
            <a:r>
              <a:rPr lang="en-GB" sz="2400" b="1" i="1" dirty="0" err="1">
                <a:solidFill>
                  <a:schemeClr val="tx1"/>
                </a:solidFill>
                <a:latin typeface="Candara" panose="020E0502030303020204" pitchFamily="34" charset="0"/>
                <a:ea typeface="Cambria" panose="02040503050406030204" pitchFamily="18" charset="0"/>
              </a:rPr>
              <a:t>i</a:t>
            </a:r>
            <a:r>
              <a:rPr lang="en-GB" sz="2400" b="1" dirty="0">
                <a:solidFill>
                  <a:schemeClr val="tx1"/>
                </a:solidFill>
                <a:latin typeface="Candara" panose="020E0502030303020204" pitchFamily="34" charset="0"/>
                <a:ea typeface="Cambria" panose="02040503050406030204" pitchFamily="18" charset="0"/>
              </a:rPr>
              <a:t>) </a:t>
            </a:r>
            <a:r>
              <a:rPr lang="en-GB" sz="2400" b="1" dirty="0">
                <a:solidFill>
                  <a:srgbClr val="0070C0"/>
                </a:solidFill>
                <a:effectLst>
                  <a:outerShdw blurRad="38100" dist="38100" dir="2700000" algn="tl">
                    <a:srgbClr val="000000">
                      <a:alpha val="43137"/>
                    </a:srgbClr>
                  </a:outerShdw>
                </a:effectLst>
                <a:latin typeface="Candara" panose="020E0502030303020204" pitchFamily="34" charset="0"/>
                <a:ea typeface="Cambria" panose="02040503050406030204" pitchFamily="18" charset="0"/>
              </a:rPr>
              <a:t>shortcomings in use of third parties</a:t>
            </a:r>
            <a:r>
              <a:rPr lang="en-GB" sz="2400" b="1" dirty="0">
                <a:solidFill>
                  <a:schemeClr val="tx1"/>
                </a:solidFill>
                <a:latin typeface="Candara" panose="020E0502030303020204" pitchFamily="34" charset="0"/>
                <a:ea typeface="Cambria" panose="02040503050406030204" pitchFamily="18" charset="0"/>
              </a:rPr>
              <a:t> for sourcing and appraisal of loans; </a:t>
            </a:r>
          </a:p>
          <a:p>
            <a:pPr algn="just"/>
            <a:endParaRPr lang="en-GB" sz="2400" b="1" dirty="0">
              <a:solidFill>
                <a:schemeClr val="tx1"/>
              </a:solidFill>
              <a:latin typeface="Candara" panose="020E0502030303020204" pitchFamily="34" charset="0"/>
              <a:ea typeface="Cambria" panose="02040503050406030204" pitchFamily="18" charset="0"/>
            </a:endParaRPr>
          </a:p>
          <a:p>
            <a:pPr algn="just"/>
            <a:r>
              <a:rPr lang="en-GB" sz="2400" b="1" dirty="0">
                <a:solidFill>
                  <a:schemeClr val="tx1"/>
                </a:solidFill>
                <a:latin typeface="Candara" panose="020E0502030303020204" pitchFamily="34" charset="0"/>
                <a:ea typeface="Cambria" panose="02040503050406030204" pitchFamily="18" charset="0"/>
              </a:rPr>
              <a:t>(</a:t>
            </a:r>
            <a:r>
              <a:rPr lang="en-GB" sz="2400" b="1" i="1" dirty="0">
                <a:solidFill>
                  <a:schemeClr val="tx1"/>
                </a:solidFill>
                <a:latin typeface="Candara" panose="020E0502030303020204" pitchFamily="34" charset="0"/>
                <a:ea typeface="Cambria" panose="02040503050406030204" pitchFamily="18" charset="0"/>
              </a:rPr>
              <a:t>ii</a:t>
            </a:r>
            <a:r>
              <a:rPr lang="en-GB" sz="2400" b="1" dirty="0">
                <a:solidFill>
                  <a:schemeClr val="tx1"/>
                </a:solidFill>
                <a:latin typeface="Candara" panose="020E0502030303020204" pitchFamily="34" charset="0"/>
                <a:ea typeface="Cambria" panose="02040503050406030204" pitchFamily="18" charset="0"/>
              </a:rPr>
              <a:t>) </a:t>
            </a:r>
            <a:r>
              <a:rPr lang="en-GB" sz="2400" b="1" dirty="0">
                <a:solidFill>
                  <a:srgbClr val="FF0000"/>
                </a:solidFill>
                <a:effectLst>
                  <a:outerShdw blurRad="38100" dist="38100" dir="2700000" algn="tl">
                    <a:srgbClr val="000000">
                      <a:alpha val="43137"/>
                    </a:srgbClr>
                  </a:outerShdw>
                </a:effectLst>
                <a:latin typeface="Candara" panose="020E0502030303020204" pitchFamily="34" charset="0"/>
                <a:ea typeface="Cambria" panose="02040503050406030204" pitchFamily="18" charset="0"/>
              </a:rPr>
              <a:t>valuation of gold</a:t>
            </a:r>
            <a:r>
              <a:rPr lang="en-GB" sz="2400" b="1" dirty="0">
                <a:solidFill>
                  <a:schemeClr val="tx1"/>
                </a:solidFill>
                <a:latin typeface="Candara" panose="020E0502030303020204" pitchFamily="34" charset="0"/>
                <a:ea typeface="Cambria" panose="02040503050406030204" pitchFamily="18" charset="0"/>
              </a:rPr>
              <a:t> without the presence of the customer; </a:t>
            </a:r>
          </a:p>
          <a:p>
            <a:pPr algn="just"/>
            <a:endParaRPr lang="en-GB" sz="2400" b="1" dirty="0">
              <a:solidFill>
                <a:schemeClr val="tx1"/>
              </a:solidFill>
              <a:latin typeface="Candara" panose="020E0502030303020204" pitchFamily="34" charset="0"/>
              <a:ea typeface="Cambria" panose="02040503050406030204" pitchFamily="18" charset="0"/>
            </a:endParaRPr>
          </a:p>
          <a:p>
            <a:pPr algn="just"/>
            <a:r>
              <a:rPr lang="en-GB" sz="2400" b="1" dirty="0">
                <a:solidFill>
                  <a:schemeClr val="tx1"/>
                </a:solidFill>
                <a:latin typeface="Candara" panose="020E0502030303020204" pitchFamily="34" charset="0"/>
                <a:ea typeface="Cambria" panose="02040503050406030204" pitchFamily="18" charset="0"/>
              </a:rPr>
              <a:t>(</a:t>
            </a:r>
            <a:r>
              <a:rPr lang="en-GB" sz="2400" b="1" i="1" dirty="0">
                <a:solidFill>
                  <a:schemeClr val="tx1"/>
                </a:solidFill>
                <a:latin typeface="Candara" panose="020E0502030303020204" pitchFamily="34" charset="0"/>
                <a:ea typeface="Cambria" panose="02040503050406030204" pitchFamily="18" charset="0"/>
              </a:rPr>
              <a:t>iii</a:t>
            </a:r>
            <a:r>
              <a:rPr lang="en-GB" sz="2400" b="1" dirty="0">
                <a:solidFill>
                  <a:schemeClr val="tx1"/>
                </a:solidFill>
                <a:latin typeface="Candara" panose="020E0502030303020204" pitchFamily="34" charset="0"/>
                <a:ea typeface="Cambria" panose="02040503050406030204" pitchFamily="18" charset="0"/>
              </a:rPr>
              <a:t>) </a:t>
            </a:r>
            <a:r>
              <a:rPr lang="en-GB" sz="2400" b="1" dirty="0">
                <a:solidFill>
                  <a:srgbClr val="0070C0"/>
                </a:solidFill>
                <a:latin typeface="Candara" panose="020E0502030303020204" pitchFamily="34" charset="0"/>
                <a:ea typeface="Cambria" panose="02040503050406030204" pitchFamily="18" charset="0"/>
              </a:rPr>
              <a:t>inadequate due diligence and lack of end use</a:t>
            </a:r>
            <a:r>
              <a:rPr lang="en-GB" sz="2400" b="1" dirty="0">
                <a:solidFill>
                  <a:schemeClr val="tx1"/>
                </a:solidFill>
                <a:latin typeface="Candara" panose="020E0502030303020204" pitchFamily="34" charset="0"/>
                <a:ea typeface="Cambria" panose="02040503050406030204" pitchFamily="18" charset="0"/>
              </a:rPr>
              <a:t> monitoring of gold loans; </a:t>
            </a:r>
          </a:p>
          <a:p>
            <a:pPr algn="just"/>
            <a:endParaRPr lang="en-GB" sz="2400" b="1" dirty="0">
              <a:solidFill>
                <a:schemeClr val="tx1"/>
              </a:solidFill>
              <a:latin typeface="Candara" panose="020E0502030303020204" pitchFamily="34" charset="0"/>
              <a:ea typeface="Cambria" panose="02040503050406030204" pitchFamily="18" charset="0"/>
            </a:endParaRPr>
          </a:p>
          <a:p>
            <a:pPr algn="just"/>
            <a:r>
              <a:rPr lang="en-GB" sz="2400" b="1" dirty="0">
                <a:solidFill>
                  <a:schemeClr val="tx1"/>
                </a:solidFill>
                <a:latin typeface="Candara" panose="020E0502030303020204" pitchFamily="34" charset="0"/>
                <a:ea typeface="Cambria" panose="02040503050406030204" pitchFamily="18" charset="0"/>
              </a:rPr>
              <a:t>(</a:t>
            </a:r>
            <a:r>
              <a:rPr lang="en-GB" sz="2400" b="1" i="1" dirty="0">
                <a:solidFill>
                  <a:schemeClr val="tx1"/>
                </a:solidFill>
                <a:latin typeface="Candara" panose="020E0502030303020204" pitchFamily="34" charset="0"/>
                <a:ea typeface="Cambria" panose="02040503050406030204" pitchFamily="18" charset="0"/>
              </a:rPr>
              <a:t>iv</a:t>
            </a:r>
            <a:r>
              <a:rPr lang="en-GB" sz="2400" b="1" dirty="0">
                <a:solidFill>
                  <a:schemeClr val="tx1"/>
                </a:solidFill>
                <a:latin typeface="Candara" panose="020E0502030303020204" pitchFamily="34" charset="0"/>
                <a:ea typeface="Cambria" panose="02040503050406030204" pitchFamily="18" charset="0"/>
              </a:rPr>
              <a:t>) lack of transparency during auction of gold ornaments and jewellery on default by the customer; </a:t>
            </a:r>
          </a:p>
          <a:p>
            <a:pPr algn="just"/>
            <a:endParaRPr lang="en-GB" sz="2400" b="1" dirty="0">
              <a:solidFill>
                <a:schemeClr val="tx1"/>
              </a:solidFill>
              <a:latin typeface="Candara" panose="020E0502030303020204" pitchFamily="34" charset="0"/>
              <a:ea typeface="Cambria" panose="02040503050406030204" pitchFamily="18" charset="0"/>
            </a:endParaRPr>
          </a:p>
          <a:p>
            <a:pPr algn="just"/>
            <a:r>
              <a:rPr lang="en-GB" sz="2400" b="1" dirty="0">
                <a:solidFill>
                  <a:schemeClr val="tx1"/>
                </a:solidFill>
                <a:latin typeface="Candara" panose="020E0502030303020204" pitchFamily="34" charset="0"/>
                <a:ea typeface="Cambria" panose="02040503050406030204" pitchFamily="18" charset="0"/>
              </a:rPr>
              <a:t>(</a:t>
            </a:r>
            <a:r>
              <a:rPr lang="en-GB" sz="2400" b="1" i="1" dirty="0">
                <a:solidFill>
                  <a:schemeClr val="tx1"/>
                </a:solidFill>
                <a:latin typeface="Candara" panose="020E0502030303020204" pitchFamily="34" charset="0"/>
                <a:ea typeface="Cambria" panose="02040503050406030204" pitchFamily="18" charset="0"/>
              </a:rPr>
              <a:t>v</a:t>
            </a:r>
            <a:r>
              <a:rPr lang="en-GB" sz="2400" b="1" dirty="0">
                <a:solidFill>
                  <a:schemeClr val="tx1"/>
                </a:solidFill>
                <a:latin typeface="Candara" panose="020E0502030303020204" pitchFamily="34" charset="0"/>
                <a:ea typeface="Cambria" panose="02040503050406030204" pitchFamily="18" charset="0"/>
              </a:rPr>
              <a:t>) </a:t>
            </a:r>
            <a:r>
              <a:rPr lang="en-GB" sz="2400" b="1" dirty="0">
                <a:solidFill>
                  <a:srgbClr val="FF0000"/>
                </a:solidFill>
                <a:latin typeface="Candara" panose="020E0502030303020204" pitchFamily="34" charset="0"/>
                <a:ea typeface="Cambria" panose="02040503050406030204" pitchFamily="18" charset="0"/>
              </a:rPr>
              <a:t>weaknesses in monitoring of LTV</a:t>
            </a:r>
            <a:r>
              <a:rPr lang="en-GB" sz="2400" b="1" dirty="0">
                <a:solidFill>
                  <a:schemeClr val="tx1"/>
                </a:solidFill>
                <a:latin typeface="Candara" panose="020E0502030303020204" pitchFamily="34" charset="0"/>
                <a:ea typeface="Cambria" panose="02040503050406030204" pitchFamily="18" charset="0"/>
              </a:rPr>
              <a:t>; and </a:t>
            </a:r>
          </a:p>
          <a:p>
            <a:pPr algn="just"/>
            <a:endParaRPr lang="en-GB" sz="2400" b="1" dirty="0">
              <a:solidFill>
                <a:schemeClr val="tx1"/>
              </a:solidFill>
              <a:latin typeface="Candara" panose="020E0502030303020204" pitchFamily="34" charset="0"/>
              <a:ea typeface="Cambria" panose="02040503050406030204" pitchFamily="18" charset="0"/>
            </a:endParaRPr>
          </a:p>
          <a:p>
            <a:pPr algn="just"/>
            <a:r>
              <a:rPr lang="en-GB" sz="2400" b="1" dirty="0">
                <a:solidFill>
                  <a:schemeClr val="tx1"/>
                </a:solidFill>
                <a:latin typeface="Candara" panose="020E0502030303020204" pitchFamily="34" charset="0"/>
                <a:ea typeface="Cambria" panose="02040503050406030204" pitchFamily="18" charset="0"/>
              </a:rPr>
              <a:t>(</a:t>
            </a:r>
            <a:r>
              <a:rPr lang="en-GB" sz="2400" b="1" i="1" dirty="0">
                <a:solidFill>
                  <a:schemeClr val="tx1"/>
                </a:solidFill>
                <a:latin typeface="Candara" panose="020E0502030303020204" pitchFamily="34" charset="0"/>
                <a:ea typeface="Cambria" panose="02040503050406030204" pitchFamily="18" charset="0"/>
              </a:rPr>
              <a:t>vi</a:t>
            </a:r>
            <a:r>
              <a:rPr lang="en-GB" sz="2400" b="1" dirty="0">
                <a:solidFill>
                  <a:schemeClr val="tx1"/>
                </a:solidFill>
                <a:latin typeface="Candara" panose="020E0502030303020204" pitchFamily="34" charset="0"/>
                <a:ea typeface="Cambria" panose="02040503050406030204" pitchFamily="18" charset="0"/>
              </a:rPr>
              <a:t>) incorrect application of risk-weights, etc. </a:t>
            </a:r>
            <a:endParaRPr kumimoji="0" lang="en-US" sz="2400" b="1" i="0" u="none" strike="noStrike" kern="1200" cap="none" spc="0" normalizeH="0" baseline="0" noProof="0" dirty="0">
              <a:ln>
                <a:noFill/>
              </a:ln>
              <a:solidFill>
                <a:schemeClr val="tx1"/>
              </a:solidFill>
              <a:uLnTx/>
              <a:uFillTx/>
              <a:latin typeface="Candara" panose="020E0502030303020204" pitchFamily="34" charset="0"/>
              <a:ea typeface="Cambria" panose="02040503050406030204" pitchFamily="18" charset="0"/>
            </a:endParaRPr>
          </a:p>
        </p:txBody>
      </p:sp>
    </p:spTree>
    <p:extLst>
      <p:ext uri="{BB962C8B-B14F-4D97-AF65-F5344CB8AC3E}">
        <p14:creationId xmlns:p14="http://schemas.microsoft.com/office/powerpoint/2010/main" val="1452740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500"/>
                                        <p:tgtEl>
                                          <p:spTgt spid="2"/>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circle(in)">
                                      <p:cBhvr>
                                        <p:cTn id="10" dur="500"/>
                                        <p:tgtEl>
                                          <p:spTgt spid="3"/>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randombar(horizontal)">
                                      <p:cBhvr>
                                        <p:cTn id="1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CF9003-CB34-ADE8-35C6-7F9C7FD5AD9A}"/>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A6D8544-E370-3198-9199-DA78BD17587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srgbClr val="002060"/>
                </a:solidFill>
                <a:effectLst/>
                <a:uLnTx/>
                <a:uFillTx/>
                <a:latin typeface="Candara" panose="020E0502030303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US" sz="1200" b="0" i="0" u="none" strike="noStrike" kern="1200" cap="none" spc="0" normalizeH="0" baseline="0" noProof="0" dirty="0">
              <a:ln>
                <a:noFill/>
              </a:ln>
              <a:solidFill>
                <a:srgbClr val="002060"/>
              </a:solidFill>
              <a:effectLst/>
              <a:uLnTx/>
              <a:uFillTx/>
              <a:latin typeface="Candara" panose="020E0502030303020204" pitchFamily="34" charset="0"/>
              <a:ea typeface="+mn-ea"/>
              <a:cs typeface="+mn-cs"/>
            </a:endParaRPr>
          </a:p>
        </p:txBody>
      </p:sp>
      <p:sp>
        <p:nvSpPr>
          <p:cNvPr id="3" name="Title 1">
            <a:extLst>
              <a:ext uri="{FF2B5EF4-FFF2-40B4-BE49-F238E27FC236}">
                <a16:creationId xmlns:a16="http://schemas.microsoft.com/office/drawing/2014/main" id="{27D0E7C5-A68E-3594-8DEC-81D88A63ED93}"/>
              </a:ext>
            </a:extLst>
          </p:cNvPr>
          <p:cNvSpPr txBox="1">
            <a:spLocks/>
          </p:cNvSpPr>
          <p:nvPr/>
        </p:nvSpPr>
        <p:spPr>
          <a:xfrm>
            <a:off x="742990" y="71414"/>
            <a:ext cx="10972800" cy="901788"/>
          </a:xfrm>
          <a:prstGeom prst="rect">
            <a:avLst/>
          </a:prstGeom>
        </p:spPr>
        <p:txBody>
          <a:bodyPr>
            <a:normAutofit fontScale="92500" lnSpcReduction="20000"/>
          </a:bodyPr>
          <a:lstStyle>
            <a:lvl1pPr algn="l" defTabSz="914400" rtl="0" eaLnBrk="1" latinLnBrk="0" hangingPunct="1">
              <a:spcBef>
                <a:spcPct val="0"/>
              </a:spcBef>
              <a:buNone/>
              <a:defRPr sz="3200" kern="1200">
                <a:solidFill>
                  <a:schemeClr val="tx1"/>
                </a:solidFill>
                <a:latin typeface="Candara" panose="020E0502030303020204" pitchFamily="34" charset="0"/>
                <a:ea typeface="+mj-ea"/>
                <a:cs typeface="+mj-cs"/>
              </a:defRPr>
            </a:lvl1pPr>
          </a:lstStyle>
          <a:p>
            <a:pPr lvl="0" algn="ctr">
              <a:defRPr/>
            </a:pPr>
            <a:r>
              <a:rPr lang="en-GB" b="1" dirty="0">
                <a:solidFill>
                  <a:srgbClr val="FF0000"/>
                </a:solidFill>
              </a:rPr>
              <a:t>Gold loans </a:t>
            </a:r>
            <a:r>
              <a:rPr lang="en-GB" b="1" dirty="0">
                <a:solidFill>
                  <a:srgbClr val="0070C0"/>
                </a:solidFill>
              </a:rPr>
              <a:t>– RBI identified - Irregular practices observed in grant of loans against pledge of gold ornaments and jewellery</a:t>
            </a:r>
            <a:endParaRPr lang="en-US" sz="5400" b="1" dirty="0">
              <a:solidFill>
                <a:srgbClr val="0070C0"/>
              </a:solidFill>
            </a:endParaRPr>
          </a:p>
        </p:txBody>
      </p:sp>
      <p:sp>
        <p:nvSpPr>
          <p:cNvPr id="4" name="Rectangle 3">
            <a:extLst>
              <a:ext uri="{FF2B5EF4-FFF2-40B4-BE49-F238E27FC236}">
                <a16:creationId xmlns:a16="http://schemas.microsoft.com/office/drawing/2014/main" id="{6C00353A-32C6-868D-28E0-9BDBE556B8B9}"/>
              </a:ext>
            </a:extLst>
          </p:cNvPr>
          <p:cNvSpPr/>
          <p:nvPr/>
        </p:nvSpPr>
        <p:spPr>
          <a:xfrm>
            <a:off x="609600" y="1219200"/>
            <a:ext cx="11106190" cy="5029200"/>
          </a:xfrm>
          <a:prstGeom prst="rect">
            <a:avLst/>
          </a:prstGeom>
          <a:noFill/>
          <a:ln>
            <a:noFill/>
          </a:ln>
          <a:effectLst/>
        </p:spPr>
        <p:style>
          <a:lnRef idx="1">
            <a:schemeClr val="accent1"/>
          </a:lnRef>
          <a:fillRef idx="2">
            <a:schemeClr val="accent1"/>
          </a:fillRef>
          <a:effectRef idx="1">
            <a:schemeClr val="accent1"/>
          </a:effectRef>
          <a:fontRef idx="minor">
            <a:schemeClr val="dk1"/>
          </a:fontRef>
        </p:style>
        <p:txBody>
          <a:bodyPr rtlCol="0" anchor="ctr"/>
          <a:lstStyle/>
          <a:p>
            <a:pPr marL="342900" indent="-342900" algn="just">
              <a:buFont typeface="Arial" panose="020B0604020202020204" pitchFamily="34" charset="0"/>
              <a:buChar char="•"/>
            </a:pPr>
            <a:r>
              <a:rPr lang="en-GB" sz="2400" b="1" dirty="0">
                <a:latin typeface="Candara" panose="020E0502030303020204" pitchFamily="34" charset="0"/>
                <a:ea typeface="Cambria" panose="02040503050406030204" pitchFamily="18" charset="0"/>
              </a:rPr>
              <a:t>In loans granted through partnership with Fintech entities/ business correspondents (BC), practices such as </a:t>
            </a:r>
            <a:r>
              <a:rPr lang="en-GB" sz="2400" b="1" dirty="0">
                <a:solidFill>
                  <a:srgbClr val="FF0000"/>
                </a:solidFill>
                <a:latin typeface="Candara" panose="020E0502030303020204" pitchFamily="34" charset="0"/>
                <a:ea typeface="Cambria" panose="02040503050406030204" pitchFamily="18" charset="0"/>
              </a:rPr>
              <a:t>valuation of gold being carried out in the absence of customer</a:t>
            </a:r>
            <a:r>
              <a:rPr lang="en-GB" sz="2400" b="1" dirty="0">
                <a:latin typeface="Candara" panose="020E0502030303020204" pitchFamily="34" charset="0"/>
                <a:ea typeface="Cambria" panose="02040503050406030204" pitchFamily="18" charset="0"/>
              </a:rPr>
              <a:t>, </a:t>
            </a:r>
            <a:r>
              <a:rPr lang="en-GB" sz="2400" b="1" dirty="0">
                <a:solidFill>
                  <a:srgbClr val="0070C0"/>
                </a:solidFill>
                <a:latin typeface="Candara" panose="020E0502030303020204" pitchFamily="34" charset="0"/>
                <a:ea typeface="Cambria" panose="02040503050406030204" pitchFamily="18" charset="0"/>
              </a:rPr>
              <a:t>credit appraisal and valuation done by the BC itself</a:t>
            </a:r>
            <a:r>
              <a:rPr lang="en-GB" sz="2400" b="1" dirty="0">
                <a:latin typeface="Candara" panose="020E0502030303020204" pitchFamily="34" charset="0"/>
                <a:ea typeface="Cambria" panose="02040503050406030204" pitchFamily="18" charset="0"/>
              </a:rPr>
              <a:t>, </a:t>
            </a:r>
            <a:r>
              <a:rPr lang="en-GB" sz="2400" b="1" dirty="0">
                <a:solidFill>
                  <a:srgbClr val="E33D21"/>
                </a:solidFill>
                <a:latin typeface="Candara" panose="020E0502030303020204" pitchFamily="34" charset="0"/>
                <a:ea typeface="Cambria" panose="02040503050406030204" pitchFamily="18" charset="0"/>
              </a:rPr>
              <a:t>gold stored in the custody of BC</a:t>
            </a:r>
            <a:r>
              <a:rPr lang="en-GB" sz="2400" b="1" dirty="0">
                <a:latin typeface="Candara" panose="020E0502030303020204" pitchFamily="34" charset="0"/>
                <a:ea typeface="Cambria" panose="02040503050406030204" pitchFamily="18" charset="0"/>
              </a:rPr>
              <a:t>, delayed and insecure mode of transportation of gold to the branch, KYC </a:t>
            </a:r>
            <a:r>
              <a:rPr lang="en-GB" sz="2400" b="1" dirty="0">
                <a:solidFill>
                  <a:srgbClr val="0070C0"/>
                </a:solidFill>
                <a:latin typeface="Candara" panose="020E0502030303020204" pitchFamily="34" charset="0"/>
                <a:ea typeface="Cambria" panose="02040503050406030204" pitchFamily="18" charset="0"/>
              </a:rPr>
              <a:t>compliance being done through </a:t>
            </a:r>
            <a:r>
              <a:rPr lang="en-GB" sz="2400" b="1" dirty="0" err="1">
                <a:solidFill>
                  <a:srgbClr val="0070C0"/>
                </a:solidFill>
                <a:latin typeface="Candara" panose="020E0502030303020204" pitchFamily="34" charset="0"/>
                <a:ea typeface="Cambria" panose="02040503050406030204" pitchFamily="18" charset="0"/>
              </a:rPr>
              <a:t>Fintechs</a:t>
            </a:r>
            <a:r>
              <a:rPr lang="en-GB" sz="2400" b="1" dirty="0">
                <a:latin typeface="Candara" panose="020E0502030303020204" pitchFamily="34" charset="0"/>
                <a:ea typeface="Cambria" panose="02040503050406030204" pitchFamily="18" charset="0"/>
              </a:rPr>
              <a:t>, use of internal accounts for disbursement as well as repayment of loans were observed.</a:t>
            </a:r>
          </a:p>
          <a:p>
            <a:pPr marL="342900" indent="-342900" algn="just">
              <a:buFont typeface="Arial" panose="020B0604020202020204" pitchFamily="34" charset="0"/>
              <a:buChar char="•"/>
            </a:pPr>
            <a:endParaRPr lang="en-GB" sz="2400" b="1" dirty="0">
              <a:latin typeface="Candara" panose="020E0502030303020204" pitchFamily="34" charset="0"/>
              <a:ea typeface="Cambria" panose="02040503050406030204" pitchFamily="18" charset="0"/>
            </a:endParaRPr>
          </a:p>
          <a:p>
            <a:pPr marL="342900" indent="-342900" algn="just">
              <a:buFont typeface="Arial" panose="020B0604020202020204" pitchFamily="34" charset="0"/>
              <a:buChar char="•"/>
            </a:pPr>
            <a:r>
              <a:rPr lang="en-GB" sz="2400" b="1" dirty="0">
                <a:solidFill>
                  <a:schemeClr val="tx2"/>
                </a:solidFill>
                <a:latin typeface="Candara" panose="020E0502030303020204" pitchFamily="34" charset="0"/>
                <a:ea typeface="Cambria" panose="02040503050406030204" pitchFamily="18" charset="0"/>
              </a:rPr>
              <a:t>Lack of a robust system for </a:t>
            </a:r>
            <a:r>
              <a:rPr lang="en-GB" sz="2400" b="1" dirty="0">
                <a:solidFill>
                  <a:srgbClr val="FF0000"/>
                </a:solidFill>
                <a:latin typeface="Candara" panose="020E0502030303020204" pitchFamily="34" charset="0"/>
                <a:ea typeface="Cambria" panose="02040503050406030204" pitchFamily="18" charset="0"/>
              </a:rPr>
              <a:t>periodical  LTV monitoring</a:t>
            </a:r>
            <a:r>
              <a:rPr lang="en-GB" sz="2400" b="1" dirty="0">
                <a:solidFill>
                  <a:schemeClr val="tx2"/>
                </a:solidFill>
                <a:latin typeface="Candara" panose="020E0502030303020204" pitchFamily="34" charset="0"/>
                <a:ea typeface="Cambria" panose="02040503050406030204" pitchFamily="18" charset="0"/>
              </a:rPr>
              <a:t> with instances of breach of regulatory LTV ceilings observed in some SEs. System generated alerts, where available, were not pursued actively to address the breach in LTV ceiling. </a:t>
            </a:r>
          </a:p>
          <a:p>
            <a:pPr marL="342900" indent="-342900" algn="just">
              <a:buFont typeface="Arial" panose="020B0604020202020204" pitchFamily="34" charset="0"/>
              <a:buChar char="•"/>
            </a:pPr>
            <a:endParaRPr lang="en-GB" sz="2400" b="1" dirty="0">
              <a:latin typeface="Candara" panose="020E0502030303020204" pitchFamily="34" charset="0"/>
              <a:ea typeface="Cambria" panose="02040503050406030204" pitchFamily="18" charset="0"/>
            </a:endParaRPr>
          </a:p>
          <a:p>
            <a:pPr marL="342900" indent="-342900" algn="just">
              <a:buFont typeface="Arial" panose="020B0604020202020204" pitchFamily="34" charset="0"/>
              <a:buChar char="•"/>
            </a:pPr>
            <a:r>
              <a:rPr lang="en-GB" sz="2400" b="1" dirty="0">
                <a:latin typeface="Candara" panose="020E0502030303020204" pitchFamily="34" charset="0"/>
                <a:ea typeface="Cambria" panose="02040503050406030204" pitchFamily="18" charset="0"/>
              </a:rPr>
              <a:t>Application of risk weights were at variance with the prudential regulations.</a:t>
            </a:r>
            <a:endParaRPr kumimoji="0" lang="en-US" sz="3200" b="1" i="0" u="none" strike="noStrike" kern="1200" cap="none" spc="0" normalizeH="0" baseline="0" noProof="0" dirty="0">
              <a:ln>
                <a:noFill/>
              </a:ln>
              <a:solidFill>
                <a:schemeClr val="tx1"/>
              </a:solidFill>
              <a:uLnTx/>
              <a:uFillTx/>
              <a:latin typeface="Candara" panose="020E0502030303020204" pitchFamily="34" charset="0"/>
              <a:ea typeface="Cambria" panose="02040503050406030204" pitchFamily="18" charset="0"/>
            </a:endParaRPr>
          </a:p>
        </p:txBody>
      </p:sp>
    </p:spTree>
    <p:extLst>
      <p:ext uri="{BB962C8B-B14F-4D97-AF65-F5344CB8AC3E}">
        <p14:creationId xmlns:p14="http://schemas.microsoft.com/office/powerpoint/2010/main" val="26242973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500"/>
                                        <p:tgtEl>
                                          <p:spTgt spid="2"/>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circle(in)">
                                      <p:cBhvr>
                                        <p:cTn id="10" dur="500"/>
                                        <p:tgtEl>
                                          <p:spTgt spid="3"/>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randombar(horizontal)">
                                      <p:cBhvr>
                                        <p:cTn id="1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7B9728-46E0-7C04-2279-53005D41D30B}"/>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D11F1F1-C310-D878-AB4C-3E750C36B1A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srgbClr val="002060"/>
                </a:solidFill>
                <a:effectLst/>
                <a:uLnTx/>
                <a:uFillTx/>
                <a:latin typeface="Candara" panose="020E0502030303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US" sz="1200" b="0" i="0" u="none" strike="noStrike" kern="1200" cap="none" spc="0" normalizeH="0" baseline="0" noProof="0" dirty="0">
              <a:ln>
                <a:noFill/>
              </a:ln>
              <a:solidFill>
                <a:srgbClr val="002060"/>
              </a:solidFill>
              <a:effectLst/>
              <a:uLnTx/>
              <a:uFillTx/>
              <a:latin typeface="Candara" panose="020E0502030303020204" pitchFamily="34" charset="0"/>
              <a:ea typeface="+mn-ea"/>
              <a:cs typeface="+mn-cs"/>
            </a:endParaRPr>
          </a:p>
        </p:txBody>
      </p:sp>
      <p:sp>
        <p:nvSpPr>
          <p:cNvPr id="3" name="Title 1">
            <a:extLst>
              <a:ext uri="{FF2B5EF4-FFF2-40B4-BE49-F238E27FC236}">
                <a16:creationId xmlns:a16="http://schemas.microsoft.com/office/drawing/2014/main" id="{5E2EB52C-8E91-179E-C0FE-5BC45EF27886}"/>
              </a:ext>
            </a:extLst>
          </p:cNvPr>
          <p:cNvSpPr txBox="1">
            <a:spLocks/>
          </p:cNvSpPr>
          <p:nvPr/>
        </p:nvSpPr>
        <p:spPr>
          <a:xfrm>
            <a:off x="742990" y="71414"/>
            <a:ext cx="10972800" cy="901788"/>
          </a:xfrm>
          <a:prstGeom prst="rect">
            <a:avLst/>
          </a:prstGeom>
        </p:spPr>
        <p:txBody>
          <a:bodyPr>
            <a:normAutofit fontScale="92500" lnSpcReduction="20000"/>
          </a:bodyPr>
          <a:lstStyle>
            <a:lvl1pPr algn="l" defTabSz="914400" rtl="0" eaLnBrk="1" latinLnBrk="0" hangingPunct="1">
              <a:spcBef>
                <a:spcPct val="0"/>
              </a:spcBef>
              <a:buNone/>
              <a:defRPr sz="3200" kern="1200">
                <a:solidFill>
                  <a:schemeClr val="tx1"/>
                </a:solidFill>
                <a:latin typeface="Candara" panose="020E0502030303020204" pitchFamily="34" charset="0"/>
                <a:ea typeface="+mj-ea"/>
                <a:cs typeface="+mj-cs"/>
              </a:defRPr>
            </a:lvl1pPr>
          </a:lstStyle>
          <a:p>
            <a:pPr lvl="0" algn="ctr">
              <a:defRPr/>
            </a:pPr>
            <a:r>
              <a:rPr lang="en-GB" b="1" dirty="0">
                <a:solidFill>
                  <a:srgbClr val="FF0000"/>
                </a:solidFill>
              </a:rPr>
              <a:t>Gold loans </a:t>
            </a:r>
            <a:r>
              <a:rPr lang="en-GB" b="1" dirty="0">
                <a:solidFill>
                  <a:srgbClr val="0070C0"/>
                </a:solidFill>
              </a:rPr>
              <a:t>- RBI identified - Irregular practices observed in grant of loans against pledge of gold ornaments and jewellery</a:t>
            </a:r>
            <a:endParaRPr lang="en-US" sz="5400" b="1" dirty="0">
              <a:solidFill>
                <a:srgbClr val="0070C0"/>
              </a:solidFill>
            </a:endParaRPr>
          </a:p>
        </p:txBody>
      </p:sp>
      <p:sp>
        <p:nvSpPr>
          <p:cNvPr id="4" name="Rectangle 3">
            <a:extLst>
              <a:ext uri="{FF2B5EF4-FFF2-40B4-BE49-F238E27FC236}">
                <a16:creationId xmlns:a16="http://schemas.microsoft.com/office/drawing/2014/main" id="{5473D776-8F69-C2B2-EEB2-CE7076CAAD9E}"/>
              </a:ext>
            </a:extLst>
          </p:cNvPr>
          <p:cNvSpPr/>
          <p:nvPr/>
        </p:nvSpPr>
        <p:spPr>
          <a:xfrm>
            <a:off x="609600" y="1143000"/>
            <a:ext cx="11106190" cy="5105400"/>
          </a:xfrm>
          <a:prstGeom prst="rect">
            <a:avLst/>
          </a:prstGeom>
          <a:noFill/>
          <a:ln>
            <a:noFill/>
          </a:ln>
          <a:effectLst/>
        </p:spPr>
        <p:style>
          <a:lnRef idx="1">
            <a:schemeClr val="accent1"/>
          </a:lnRef>
          <a:fillRef idx="2">
            <a:schemeClr val="accent1"/>
          </a:fillRef>
          <a:effectRef idx="1">
            <a:schemeClr val="accent1"/>
          </a:effectRef>
          <a:fontRef idx="minor">
            <a:schemeClr val="dk1"/>
          </a:fontRef>
        </p:style>
        <p:txBody>
          <a:bodyPr rtlCol="0" anchor="ctr"/>
          <a:lstStyle/>
          <a:p>
            <a:pPr marL="342900" indent="-342900" algn="just">
              <a:buFont typeface="Arial" panose="020B0604020202020204" pitchFamily="34" charset="0"/>
              <a:buChar char="•"/>
            </a:pPr>
            <a:r>
              <a:rPr lang="en-GB" sz="2400" b="1" dirty="0">
                <a:solidFill>
                  <a:srgbClr val="FF0000"/>
                </a:solidFill>
                <a:latin typeface="Candara" panose="020E0502030303020204" pitchFamily="34" charset="0"/>
                <a:ea typeface="Cambria" panose="02040503050406030204" pitchFamily="18" charset="0"/>
              </a:rPr>
              <a:t>End use of funds was usually not verified for non-agriculture loans.</a:t>
            </a:r>
            <a:r>
              <a:rPr lang="en-GB" sz="2400" b="1" dirty="0">
                <a:solidFill>
                  <a:schemeClr val="tx2"/>
                </a:solidFill>
                <a:latin typeface="Candara" panose="020E0502030303020204" pitchFamily="34" charset="0"/>
                <a:ea typeface="Cambria" panose="02040503050406030204" pitchFamily="18" charset="0"/>
              </a:rPr>
              <a:t> Lack of proof or proper documentation obtained and retained in respect of agriculture gold loans.</a:t>
            </a:r>
          </a:p>
          <a:p>
            <a:pPr marL="342900" indent="-342900" algn="just">
              <a:buFont typeface="Arial" panose="020B0604020202020204" pitchFamily="34" charset="0"/>
              <a:buChar char="•"/>
            </a:pPr>
            <a:endParaRPr lang="en-GB" sz="2400" b="1" dirty="0">
              <a:latin typeface="Candara" panose="020E0502030303020204" pitchFamily="34" charset="0"/>
              <a:ea typeface="Cambria" panose="02040503050406030204" pitchFamily="18" charset="0"/>
            </a:endParaRPr>
          </a:p>
          <a:p>
            <a:pPr marL="342900" indent="-342900" algn="just">
              <a:buFont typeface="Arial" panose="020B0604020202020204" pitchFamily="34" charset="0"/>
              <a:buChar char="•"/>
            </a:pPr>
            <a:r>
              <a:rPr lang="en-GB" sz="2400" b="1" dirty="0">
                <a:latin typeface="Candara" panose="020E0502030303020204" pitchFamily="34" charset="0"/>
                <a:ea typeface="Cambria" panose="02040503050406030204" pitchFamily="18" charset="0"/>
              </a:rPr>
              <a:t>Lack of a specific identifier for </a:t>
            </a:r>
            <a:r>
              <a:rPr lang="en-GB" sz="2400" b="1" dirty="0">
                <a:solidFill>
                  <a:srgbClr val="0070C0"/>
                </a:solidFill>
                <a:latin typeface="Candara" panose="020E0502030303020204" pitchFamily="34" charset="0"/>
                <a:ea typeface="Cambria" panose="02040503050406030204" pitchFamily="18" charset="0"/>
              </a:rPr>
              <a:t>top up gold loans </a:t>
            </a:r>
            <a:r>
              <a:rPr lang="en-GB" sz="2400" b="1" dirty="0">
                <a:latin typeface="Candara" panose="020E0502030303020204" pitchFamily="34" charset="0"/>
                <a:ea typeface="Cambria" panose="02040503050406030204" pitchFamily="18" charset="0"/>
              </a:rPr>
              <a:t>in the Core Banking System / Loan Processing System with the SEs mostly to </a:t>
            </a:r>
            <a:r>
              <a:rPr lang="en-GB" sz="2400" b="1" dirty="0">
                <a:solidFill>
                  <a:srgbClr val="0070C0"/>
                </a:solidFill>
                <a:latin typeface="Candara" panose="020E0502030303020204" pitchFamily="34" charset="0"/>
                <a:ea typeface="Cambria" panose="02040503050406030204" pitchFamily="18" charset="0"/>
              </a:rPr>
              <a:t>facilitate evergreening of loans</a:t>
            </a:r>
            <a:r>
              <a:rPr lang="en-GB" sz="2400" b="1" dirty="0">
                <a:latin typeface="Candara" panose="020E0502030303020204" pitchFamily="34" charset="0"/>
                <a:ea typeface="Cambria" panose="02040503050406030204" pitchFamily="18" charset="0"/>
              </a:rPr>
              <a:t>. Also, </a:t>
            </a:r>
            <a:r>
              <a:rPr lang="en-GB" sz="2400" b="1" dirty="0">
                <a:solidFill>
                  <a:srgbClr val="0070C0"/>
                </a:solidFill>
                <a:latin typeface="Candara" panose="020E0502030303020204" pitchFamily="34" charset="0"/>
                <a:ea typeface="Cambria" panose="02040503050406030204" pitchFamily="18" charset="0"/>
              </a:rPr>
              <a:t>no fresh appraisal was done at the time of sanctioning these top up loans</a:t>
            </a:r>
            <a:r>
              <a:rPr lang="en-GB" sz="2400" b="1" dirty="0">
                <a:latin typeface="Candara" panose="020E0502030303020204" pitchFamily="34" charset="0"/>
                <a:ea typeface="Cambria" panose="02040503050406030204" pitchFamily="18" charset="0"/>
              </a:rPr>
              <a:t>.</a:t>
            </a:r>
          </a:p>
          <a:p>
            <a:pPr marL="342900" indent="-342900" algn="just">
              <a:buFont typeface="Arial" panose="020B0604020202020204" pitchFamily="34" charset="0"/>
              <a:buChar char="•"/>
            </a:pPr>
            <a:endParaRPr lang="en-GB" sz="2400" b="1" dirty="0">
              <a:latin typeface="Candara" panose="020E0502030303020204" pitchFamily="34" charset="0"/>
              <a:ea typeface="Cambria" panose="02040503050406030204" pitchFamily="18" charset="0"/>
            </a:endParaRPr>
          </a:p>
          <a:p>
            <a:pPr marL="342900" indent="-342900" algn="just">
              <a:buFont typeface="Arial" panose="020B0604020202020204" pitchFamily="34" charset="0"/>
              <a:buChar char="•"/>
            </a:pPr>
            <a:r>
              <a:rPr lang="en-GB" sz="2400" b="1" dirty="0">
                <a:solidFill>
                  <a:srgbClr val="C00000"/>
                </a:solidFill>
                <a:latin typeface="Candara" panose="020E0502030303020204" pitchFamily="34" charset="0"/>
                <a:ea typeface="Cambria" panose="02040503050406030204" pitchFamily="18" charset="0"/>
              </a:rPr>
              <a:t>Many loan accounts were closed within a short time from sanction, i.e. within a few days raising doubts over the economic rationale for such action.</a:t>
            </a:r>
          </a:p>
          <a:p>
            <a:pPr marL="342900" indent="-342900" algn="just">
              <a:buFont typeface="Arial" panose="020B0604020202020204" pitchFamily="34" charset="0"/>
              <a:buChar char="•"/>
            </a:pPr>
            <a:endParaRPr lang="en-GB" sz="2400" b="1" dirty="0">
              <a:latin typeface="Candara" panose="020E0502030303020204" pitchFamily="34" charset="0"/>
              <a:ea typeface="Cambria" panose="02040503050406030204" pitchFamily="18" charset="0"/>
            </a:endParaRPr>
          </a:p>
          <a:p>
            <a:pPr marL="342900" indent="-342900" algn="just">
              <a:buFont typeface="Arial" panose="020B0604020202020204" pitchFamily="34" charset="0"/>
              <a:buChar char="•"/>
            </a:pPr>
            <a:r>
              <a:rPr lang="en-GB" sz="2400" b="1" u="sng" dirty="0">
                <a:solidFill>
                  <a:schemeClr val="tx2"/>
                </a:solidFill>
                <a:latin typeface="Candara" panose="020E0502030303020204" pitchFamily="34" charset="0"/>
                <a:ea typeface="Cambria" panose="02040503050406030204" pitchFamily="18" charset="0"/>
              </a:rPr>
              <a:t>Average realisation from auction of gold on default by the customer was low</a:t>
            </a:r>
            <a:r>
              <a:rPr lang="en-GB" sz="2400" b="1" dirty="0">
                <a:solidFill>
                  <a:schemeClr val="tx2"/>
                </a:solidFill>
                <a:latin typeface="Candara" panose="020E0502030303020204" pitchFamily="34" charset="0"/>
                <a:ea typeface="Cambria" panose="02040503050406030204" pitchFamily="18" charset="0"/>
              </a:rPr>
              <a:t> in certain SEs than the estimated value of gold, reflecting among other things, </a:t>
            </a:r>
            <a:r>
              <a:rPr lang="en-GB" sz="2400" b="1" dirty="0">
                <a:solidFill>
                  <a:srgbClr val="FF0000"/>
                </a:solidFill>
                <a:latin typeface="Candara" panose="020E0502030303020204" pitchFamily="34" charset="0"/>
                <a:ea typeface="Cambria" panose="02040503050406030204" pitchFamily="18" charset="0"/>
              </a:rPr>
              <a:t>gaps in valuation process.</a:t>
            </a:r>
          </a:p>
        </p:txBody>
      </p:sp>
    </p:spTree>
    <p:extLst>
      <p:ext uri="{BB962C8B-B14F-4D97-AF65-F5344CB8AC3E}">
        <p14:creationId xmlns:p14="http://schemas.microsoft.com/office/powerpoint/2010/main" val="1407421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500"/>
                                        <p:tgtEl>
                                          <p:spTgt spid="2"/>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circle(in)">
                                      <p:cBhvr>
                                        <p:cTn id="10" dur="500"/>
                                        <p:tgtEl>
                                          <p:spTgt spid="3"/>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randombar(horizontal)">
                                      <p:cBhvr>
                                        <p:cTn id="1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38DDFB-2A60-E815-7E0A-24945C444DBD}"/>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49C0BF3-3387-2343-16B5-111151C64CE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srgbClr val="002060"/>
                </a:solidFill>
                <a:effectLst/>
                <a:uLnTx/>
                <a:uFillTx/>
                <a:latin typeface="Candara" panose="020E0502030303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US" sz="1200" b="0" i="0" u="none" strike="noStrike" kern="1200" cap="none" spc="0" normalizeH="0" baseline="0" noProof="0" dirty="0">
              <a:ln>
                <a:noFill/>
              </a:ln>
              <a:solidFill>
                <a:srgbClr val="002060"/>
              </a:solidFill>
              <a:effectLst/>
              <a:uLnTx/>
              <a:uFillTx/>
              <a:latin typeface="Candara" panose="020E0502030303020204" pitchFamily="34" charset="0"/>
              <a:ea typeface="+mn-ea"/>
              <a:cs typeface="+mn-cs"/>
            </a:endParaRPr>
          </a:p>
        </p:txBody>
      </p:sp>
      <p:sp>
        <p:nvSpPr>
          <p:cNvPr id="3" name="Title 1">
            <a:extLst>
              <a:ext uri="{FF2B5EF4-FFF2-40B4-BE49-F238E27FC236}">
                <a16:creationId xmlns:a16="http://schemas.microsoft.com/office/drawing/2014/main" id="{FF059F78-ED1B-62C8-D34E-F271ECB7084F}"/>
              </a:ext>
            </a:extLst>
          </p:cNvPr>
          <p:cNvSpPr txBox="1">
            <a:spLocks/>
          </p:cNvSpPr>
          <p:nvPr/>
        </p:nvSpPr>
        <p:spPr>
          <a:xfrm>
            <a:off x="742990" y="71414"/>
            <a:ext cx="10972800" cy="901788"/>
          </a:xfrm>
          <a:prstGeom prst="rect">
            <a:avLst/>
          </a:prstGeom>
        </p:spPr>
        <p:txBody>
          <a:bodyPr>
            <a:normAutofit fontScale="92500" lnSpcReduction="20000"/>
          </a:bodyPr>
          <a:lstStyle>
            <a:lvl1pPr algn="l" defTabSz="914400" rtl="0" eaLnBrk="1" latinLnBrk="0" hangingPunct="1">
              <a:spcBef>
                <a:spcPct val="0"/>
              </a:spcBef>
              <a:buNone/>
              <a:defRPr sz="3200" kern="1200">
                <a:solidFill>
                  <a:schemeClr val="tx1"/>
                </a:solidFill>
                <a:latin typeface="Candara" panose="020E0502030303020204" pitchFamily="34" charset="0"/>
                <a:ea typeface="+mj-ea"/>
                <a:cs typeface="+mj-cs"/>
              </a:defRPr>
            </a:lvl1pPr>
          </a:lstStyle>
          <a:p>
            <a:pPr lvl="0" algn="ctr">
              <a:defRPr/>
            </a:pPr>
            <a:r>
              <a:rPr lang="en-GB" b="1" dirty="0">
                <a:solidFill>
                  <a:srgbClr val="FF0000"/>
                </a:solidFill>
              </a:rPr>
              <a:t>Gold loans </a:t>
            </a:r>
            <a:r>
              <a:rPr lang="en-GB" b="1" dirty="0">
                <a:solidFill>
                  <a:srgbClr val="0070C0"/>
                </a:solidFill>
              </a:rPr>
              <a:t>- RBI identified - Irregular practices observed in grant of loans against pledge of gold ornaments and jewellery</a:t>
            </a:r>
            <a:endParaRPr lang="en-US" sz="5400" b="1" dirty="0">
              <a:solidFill>
                <a:srgbClr val="0070C0"/>
              </a:solidFill>
            </a:endParaRPr>
          </a:p>
        </p:txBody>
      </p:sp>
      <p:sp>
        <p:nvSpPr>
          <p:cNvPr id="4" name="Rectangle 3">
            <a:extLst>
              <a:ext uri="{FF2B5EF4-FFF2-40B4-BE49-F238E27FC236}">
                <a16:creationId xmlns:a16="http://schemas.microsoft.com/office/drawing/2014/main" id="{307A927C-3976-FC41-C187-17291B2C6F16}"/>
              </a:ext>
            </a:extLst>
          </p:cNvPr>
          <p:cNvSpPr/>
          <p:nvPr/>
        </p:nvSpPr>
        <p:spPr>
          <a:xfrm>
            <a:off x="609600" y="1143000"/>
            <a:ext cx="11106190" cy="5105400"/>
          </a:xfrm>
          <a:prstGeom prst="rect">
            <a:avLst/>
          </a:prstGeom>
          <a:noFill/>
          <a:ln>
            <a:noFill/>
          </a:ln>
          <a:effectLst/>
        </p:spPr>
        <p:style>
          <a:lnRef idx="1">
            <a:schemeClr val="accent1"/>
          </a:lnRef>
          <a:fillRef idx="2">
            <a:schemeClr val="accent1"/>
          </a:fillRef>
          <a:effectRef idx="1">
            <a:schemeClr val="accent1"/>
          </a:effectRef>
          <a:fontRef idx="minor">
            <a:schemeClr val="dk1"/>
          </a:fontRef>
        </p:style>
        <p:txBody>
          <a:bodyPr rtlCol="0" anchor="ctr"/>
          <a:lstStyle/>
          <a:p>
            <a:pPr marL="342900" indent="-342900" algn="just">
              <a:buFont typeface="Arial" panose="020B0604020202020204" pitchFamily="34" charset="0"/>
              <a:buChar char="•"/>
            </a:pPr>
            <a:r>
              <a:rPr lang="en-GB" sz="2400" b="1" dirty="0">
                <a:latin typeface="Candara" panose="020E0502030303020204" pitchFamily="34" charset="0"/>
                <a:ea typeface="Cambria" panose="02040503050406030204" pitchFamily="18" charset="0"/>
              </a:rPr>
              <a:t>Share of gold loans disbursed in cash to total gold loans disbursed was high in some entities and the statutory limit specified under the Income Tax Act, 1961 on cash mode of disbursal was not adhered to in many cases.</a:t>
            </a:r>
          </a:p>
          <a:p>
            <a:pPr marL="342900" indent="-342900" algn="just">
              <a:buFont typeface="Arial" panose="020B0604020202020204" pitchFamily="34" charset="0"/>
              <a:buChar char="•"/>
            </a:pPr>
            <a:endParaRPr lang="en-GB" sz="2400" b="1" dirty="0">
              <a:solidFill>
                <a:schemeClr val="tx2"/>
              </a:solidFill>
              <a:latin typeface="Candara" panose="020E0502030303020204" pitchFamily="34" charset="0"/>
              <a:ea typeface="Cambria" panose="02040503050406030204" pitchFamily="18" charset="0"/>
            </a:endParaRPr>
          </a:p>
          <a:p>
            <a:pPr marL="342900" indent="-342900" algn="just">
              <a:buFont typeface="Arial" panose="020B0604020202020204" pitchFamily="34" charset="0"/>
              <a:buChar char="•"/>
            </a:pPr>
            <a:r>
              <a:rPr lang="en-GB" sz="2400" b="1" dirty="0">
                <a:solidFill>
                  <a:schemeClr val="tx2"/>
                </a:solidFill>
                <a:latin typeface="Candara" panose="020E0502030303020204" pitchFamily="34" charset="0"/>
                <a:ea typeface="Cambria" panose="02040503050406030204" pitchFamily="18" charset="0"/>
              </a:rPr>
              <a:t>Weak governance and transaction monitoring as instances of </a:t>
            </a:r>
            <a:r>
              <a:rPr lang="en-GB" sz="2400" b="1" dirty="0">
                <a:solidFill>
                  <a:srgbClr val="FF0000"/>
                </a:solidFill>
                <a:latin typeface="Candara" panose="020E0502030303020204" pitchFamily="34" charset="0"/>
                <a:ea typeface="Cambria" panose="02040503050406030204" pitchFamily="18" charset="0"/>
              </a:rPr>
              <a:t>unusually high number of gold loans being granted to the same individual with the same PAN</a:t>
            </a:r>
            <a:r>
              <a:rPr lang="en-GB" sz="2400" b="1" dirty="0">
                <a:solidFill>
                  <a:schemeClr val="tx2"/>
                </a:solidFill>
                <a:latin typeface="Candara" panose="020E0502030303020204" pitchFamily="34" charset="0"/>
                <a:ea typeface="Cambria" panose="02040503050406030204" pitchFamily="18" charset="0"/>
              </a:rPr>
              <a:t> during a financial year.</a:t>
            </a:r>
          </a:p>
          <a:p>
            <a:pPr marL="342900" indent="-342900" algn="just">
              <a:buFont typeface="Arial" panose="020B0604020202020204" pitchFamily="34" charset="0"/>
              <a:buChar char="•"/>
            </a:pPr>
            <a:endParaRPr lang="en-GB" sz="2400" b="1" dirty="0">
              <a:latin typeface="Candara" panose="020E0502030303020204" pitchFamily="34" charset="0"/>
              <a:ea typeface="Cambria" panose="02040503050406030204" pitchFamily="18" charset="0"/>
            </a:endParaRPr>
          </a:p>
          <a:p>
            <a:pPr marL="342900" indent="-342900" algn="just">
              <a:buFont typeface="Arial" panose="020B0604020202020204" pitchFamily="34" charset="0"/>
              <a:buChar char="•"/>
            </a:pPr>
            <a:r>
              <a:rPr lang="en-GB" sz="2400" b="1" u="sng" dirty="0">
                <a:solidFill>
                  <a:srgbClr val="FF0000"/>
                </a:solidFill>
                <a:latin typeface="Candara" panose="020E0502030303020204" pitchFamily="34" charset="0"/>
                <a:ea typeface="Cambria" panose="02040503050406030204" pitchFamily="18" charset="0"/>
              </a:rPr>
              <a:t>Practice of rolling over loans at the end of tenor, with only part payment.</a:t>
            </a:r>
          </a:p>
          <a:p>
            <a:pPr marL="342900" indent="-342900" algn="just">
              <a:buFont typeface="Arial" panose="020B0604020202020204" pitchFamily="34" charset="0"/>
              <a:buChar char="•"/>
            </a:pPr>
            <a:endParaRPr lang="en-GB" sz="2400" b="1" dirty="0">
              <a:latin typeface="Candara" panose="020E0502030303020204" pitchFamily="34" charset="0"/>
              <a:ea typeface="Cambria" panose="02040503050406030204" pitchFamily="18" charset="0"/>
            </a:endParaRPr>
          </a:p>
          <a:p>
            <a:pPr marL="342900" indent="-342900" algn="just">
              <a:buFont typeface="Arial" panose="020B0604020202020204" pitchFamily="34" charset="0"/>
              <a:buChar char="•"/>
            </a:pPr>
            <a:r>
              <a:rPr lang="en-GB" sz="2400" b="1" dirty="0">
                <a:solidFill>
                  <a:schemeClr val="tx2"/>
                </a:solidFill>
                <a:latin typeface="Candara" panose="020E0502030303020204" pitchFamily="34" charset="0"/>
                <a:ea typeface="Cambria" panose="02040503050406030204" pitchFamily="18" charset="0"/>
              </a:rPr>
              <a:t>Non-categorisation of gold loans as NPA in the system, evergreening by renewing overdue loans/issuing a fresh loan, inadequate monitoring by Senior Management/ Board and inadequate or absence of controls over third-party entities.</a:t>
            </a:r>
          </a:p>
        </p:txBody>
      </p:sp>
    </p:spTree>
    <p:extLst>
      <p:ext uri="{BB962C8B-B14F-4D97-AF65-F5344CB8AC3E}">
        <p14:creationId xmlns:p14="http://schemas.microsoft.com/office/powerpoint/2010/main" val="3182337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500"/>
                                        <p:tgtEl>
                                          <p:spTgt spid="2"/>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circle(in)">
                                      <p:cBhvr>
                                        <p:cTn id="10" dur="500"/>
                                        <p:tgtEl>
                                          <p:spTgt spid="3"/>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randombar(horizontal)">
                                      <p:cBhvr>
                                        <p:cTn id="1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6F15528-21DE-4FAA-801E-634DDDAF4B2B}" type="slidenum">
              <a:rPr lang="en-US" smtClean="0"/>
              <a:pPr/>
              <a:t>56</a:t>
            </a:fld>
            <a:endParaRPr lang="en-US" dirty="0"/>
          </a:p>
        </p:txBody>
      </p:sp>
      <p:sp>
        <p:nvSpPr>
          <p:cNvPr id="6" name="Freeform 6">
            <a:extLst>
              <a:ext uri="{FF2B5EF4-FFF2-40B4-BE49-F238E27FC236}">
                <a16:creationId xmlns:a16="http://schemas.microsoft.com/office/drawing/2014/main" id="{7B84D84F-198B-4683-BBDF-D716E10CFCDD}"/>
              </a:ext>
            </a:extLst>
          </p:cNvPr>
          <p:cNvSpPr>
            <a:spLocks noChangeAspect="1" noEditPoints="1"/>
          </p:cNvSpPr>
          <p:nvPr/>
        </p:nvSpPr>
        <p:spPr bwMode="auto">
          <a:xfrm>
            <a:off x="10058401" y="1210282"/>
            <a:ext cx="1524000" cy="4965234"/>
          </a:xfrm>
          <a:custGeom>
            <a:avLst/>
            <a:gdLst>
              <a:gd name="T0" fmla="*/ 752 w 796"/>
              <a:gd name="T1" fmla="*/ 568 h 1642"/>
              <a:gd name="T2" fmla="*/ 679 w 796"/>
              <a:gd name="T3" fmla="*/ 472 h 1642"/>
              <a:gd name="T4" fmla="*/ 666 w 796"/>
              <a:gd name="T5" fmla="*/ 407 h 1642"/>
              <a:gd name="T6" fmla="*/ 725 w 796"/>
              <a:gd name="T7" fmla="*/ 235 h 1642"/>
              <a:gd name="T8" fmla="*/ 735 w 796"/>
              <a:gd name="T9" fmla="*/ 232 h 1642"/>
              <a:gd name="T10" fmla="*/ 715 w 796"/>
              <a:gd name="T11" fmla="*/ 158 h 1642"/>
              <a:gd name="T12" fmla="*/ 715 w 796"/>
              <a:gd name="T13" fmla="*/ 159 h 1642"/>
              <a:gd name="T14" fmla="*/ 704 w 796"/>
              <a:gd name="T15" fmla="*/ 107 h 1642"/>
              <a:gd name="T16" fmla="*/ 676 w 796"/>
              <a:gd name="T17" fmla="*/ 77 h 1642"/>
              <a:gd name="T18" fmla="*/ 655 w 796"/>
              <a:gd name="T19" fmla="*/ 60 h 1642"/>
              <a:gd name="T20" fmla="*/ 461 w 796"/>
              <a:gd name="T21" fmla="*/ 8 h 1642"/>
              <a:gd name="T22" fmla="*/ 402 w 796"/>
              <a:gd name="T23" fmla="*/ 32 h 1642"/>
              <a:gd name="T24" fmla="*/ 400 w 796"/>
              <a:gd name="T25" fmla="*/ 66 h 1642"/>
              <a:gd name="T26" fmla="*/ 362 w 796"/>
              <a:gd name="T27" fmla="*/ 104 h 1642"/>
              <a:gd name="T28" fmla="*/ 310 w 796"/>
              <a:gd name="T29" fmla="*/ 152 h 1642"/>
              <a:gd name="T30" fmla="*/ 306 w 796"/>
              <a:gd name="T31" fmla="*/ 204 h 1642"/>
              <a:gd name="T32" fmla="*/ 279 w 796"/>
              <a:gd name="T33" fmla="*/ 248 h 1642"/>
              <a:gd name="T34" fmla="*/ 183 w 796"/>
              <a:gd name="T35" fmla="*/ 391 h 1642"/>
              <a:gd name="T36" fmla="*/ 151 w 796"/>
              <a:gd name="T37" fmla="*/ 433 h 1642"/>
              <a:gd name="T38" fmla="*/ 99 w 796"/>
              <a:gd name="T39" fmla="*/ 478 h 1642"/>
              <a:gd name="T40" fmla="*/ 63 w 796"/>
              <a:gd name="T41" fmla="*/ 621 h 1642"/>
              <a:gd name="T42" fmla="*/ 71 w 796"/>
              <a:gd name="T43" fmla="*/ 714 h 1642"/>
              <a:gd name="T44" fmla="*/ 89 w 796"/>
              <a:gd name="T45" fmla="*/ 859 h 1642"/>
              <a:gd name="T46" fmla="*/ 27 w 796"/>
              <a:gd name="T47" fmla="*/ 987 h 1642"/>
              <a:gd name="T48" fmla="*/ 107 w 796"/>
              <a:gd name="T49" fmla="*/ 1179 h 1642"/>
              <a:gd name="T50" fmla="*/ 64 w 796"/>
              <a:gd name="T51" fmla="*/ 1341 h 1642"/>
              <a:gd name="T52" fmla="*/ 0 w 796"/>
              <a:gd name="T53" fmla="*/ 1642 h 1642"/>
              <a:gd name="T54" fmla="*/ 635 w 796"/>
              <a:gd name="T55" fmla="*/ 1308 h 1642"/>
              <a:gd name="T56" fmla="*/ 653 w 796"/>
              <a:gd name="T57" fmla="*/ 1154 h 1642"/>
              <a:gd name="T58" fmla="*/ 763 w 796"/>
              <a:gd name="T59" fmla="*/ 874 h 1642"/>
              <a:gd name="T60" fmla="*/ 361 w 796"/>
              <a:gd name="T61" fmla="*/ 517 h 1642"/>
              <a:gd name="T62" fmla="*/ 357 w 796"/>
              <a:gd name="T63" fmla="*/ 566 h 1642"/>
              <a:gd name="T64" fmla="*/ 233 w 796"/>
              <a:gd name="T65" fmla="*/ 730 h 1642"/>
              <a:gd name="T66" fmla="*/ 235 w 796"/>
              <a:gd name="T67" fmla="*/ 519 h 1642"/>
              <a:gd name="T68" fmla="*/ 225 w 796"/>
              <a:gd name="T69" fmla="*/ 443 h 1642"/>
              <a:gd name="T70" fmla="*/ 215 w 796"/>
              <a:gd name="T71" fmla="*/ 408 h 1642"/>
              <a:gd name="T72" fmla="*/ 299 w 796"/>
              <a:gd name="T73" fmla="*/ 273 h 1642"/>
              <a:gd name="T74" fmla="*/ 347 w 796"/>
              <a:gd name="T75" fmla="*/ 362 h 1642"/>
              <a:gd name="T76" fmla="*/ 405 w 796"/>
              <a:gd name="T77" fmla="*/ 478 h 1642"/>
              <a:gd name="T78" fmla="*/ 361 w 796"/>
              <a:gd name="T79" fmla="*/ 517 h 16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96" h="1642">
                <a:moveTo>
                  <a:pt x="791" y="712"/>
                </a:moveTo>
                <a:cubicBezTo>
                  <a:pt x="790" y="664"/>
                  <a:pt x="776" y="594"/>
                  <a:pt x="752" y="568"/>
                </a:cubicBezTo>
                <a:cubicBezTo>
                  <a:pt x="735" y="553"/>
                  <a:pt x="719" y="530"/>
                  <a:pt x="708" y="517"/>
                </a:cubicBezTo>
                <a:cubicBezTo>
                  <a:pt x="704" y="507"/>
                  <a:pt x="679" y="475"/>
                  <a:pt x="679" y="472"/>
                </a:cubicBezTo>
                <a:cubicBezTo>
                  <a:pt x="684" y="470"/>
                  <a:pt x="688" y="464"/>
                  <a:pt x="688" y="464"/>
                </a:cubicBezTo>
                <a:cubicBezTo>
                  <a:pt x="688" y="464"/>
                  <a:pt x="668" y="421"/>
                  <a:pt x="666" y="407"/>
                </a:cubicBezTo>
                <a:cubicBezTo>
                  <a:pt x="663" y="403"/>
                  <a:pt x="650" y="398"/>
                  <a:pt x="645" y="398"/>
                </a:cubicBezTo>
                <a:cubicBezTo>
                  <a:pt x="655" y="386"/>
                  <a:pt x="710" y="292"/>
                  <a:pt x="725" y="235"/>
                </a:cubicBezTo>
                <a:cubicBezTo>
                  <a:pt x="725" y="241"/>
                  <a:pt x="725" y="247"/>
                  <a:pt x="725" y="251"/>
                </a:cubicBezTo>
                <a:cubicBezTo>
                  <a:pt x="723" y="261"/>
                  <a:pt x="728" y="249"/>
                  <a:pt x="735" y="232"/>
                </a:cubicBezTo>
                <a:cubicBezTo>
                  <a:pt x="743" y="212"/>
                  <a:pt x="716" y="158"/>
                  <a:pt x="716" y="158"/>
                </a:cubicBezTo>
                <a:cubicBezTo>
                  <a:pt x="715" y="158"/>
                  <a:pt x="715" y="158"/>
                  <a:pt x="715" y="158"/>
                </a:cubicBezTo>
                <a:cubicBezTo>
                  <a:pt x="716" y="160"/>
                  <a:pt x="716" y="161"/>
                  <a:pt x="716" y="162"/>
                </a:cubicBezTo>
                <a:cubicBezTo>
                  <a:pt x="716" y="161"/>
                  <a:pt x="715" y="160"/>
                  <a:pt x="715" y="159"/>
                </a:cubicBezTo>
                <a:cubicBezTo>
                  <a:pt x="715" y="158"/>
                  <a:pt x="715" y="158"/>
                  <a:pt x="715" y="158"/>
                </a:cubicBezTo>
                <a:cubicBezTo>
                  <a:pt x="711" y="133"/>
                  <a:pt x="706" y="112"/>
                  <a:pt x="704" y="107"/>
                </a:cubicBezTo>
                <a:cubicBezTo>
                  <a:pt x="697" y="94"/>
                  <a:pt x="678" y="64"/>
                  <a:pt x="678" y="64"/>
                </a:cubicBezTo>
                <a:cubicBezTo>
                  <a:pt x="676" y="77"/>
                  <a:pt x="676" y="77"/>
                  <a:pt x="676" y="77"/>
                </a:cubicBezTo>
                <a:cubicBezTo>
                  <a:pt x="649" y="40"/>
                  <a:pt x="649" y="40"/>
                  <a:pt x="649" y="40"/>
                </a:cubicBezTo>
                <a:cubicBezTo>
                  <a:pt x="655" y="60"/>
                  <a:pt x="655" y="60"/>
                  <a:pt x="655" y="60"/>
                </a:cubicBezTo>
                <a:cubicBezTo>
                  <a:pt x="655" y="60"/>
                  <a:pt x="630" y="38"/>
                  <a:pt x="586" y="19"/>
                </a:cubicBezTo>
                <a:cubicBezTo>
                  <a:pt x="541" y="0"/>
                  <a:pt x="461" y="8"/>
                  <a:pt x="461" y="8"/>
                </a:cubicBezTo>
                <a:cubicBezTo>
                  <a:pt x="461" y="8"/>
                  <a:pt x="472" y="11"/>
                  <a:pt x="487" y="16"/>
                </a:cubicBezTo>
                <a:cubicBezTo>
                  <a:pt x="441" y="20"/>
                  <a:pt x="402" y="32"/>
                  <a:pt x="402" y="32"/>
                </a:cubicBezTo>
                <a:cubicBezTo>
                  <a:pt x="409" y="53"/>
                  <a:pt x="409" y="53"/>
                  <a:pt x="409" y="53"/>
                </a:cubicBezTo>
                <a:cubicBezTo>
                  <a:pt x="409" y="53"/>
                  <a:pt x="388" y="64"/>
                  <a:pt x="400" y="66"/>
                </a:cubicBezTo>
                <a:cubicBezTo>
                  <a:pt x="405" y="66"/>
                  <a:pt x="409" y="68"/>
                  <a:pt x="412" y="70"/>
                </a:cubicBezTo>
                <a:cubicBezTo>
                  <a:pt x="390" y="82"/>
                  <a:pt x="367" y="98"/>
                  <a:pt x="362" y="104"/>
                </a:cubicBezTo>
                <a:cubicBezTo>
                  <a:pt x="359" y="107"/>
                  <a:pt x="353" y="130"/>
                  <a:pt x="347" y="134"/>
                </a:cubicBezTo>
                <a:cubicBezTo>
                  <a:pt x="341" y="138"/>
                  <a:pt x="310" y="152"/>
                  <a:pt x="310" y="152"/>
                </a:cubicBezTo>
                <a:cubicBezTo>
                  <a:pt x="310" y="152"/>
                  <a:pt x="294" y="164"/>
                  <a:pt x="295" y="172"/>
                </a:cubicBezTo>
                <a:cubicBezTo>
                  <a:pt x="296" y="180"/>
                  <a:pt x="306" y="204"/>
                  <a:pt x="306" y="204"/>
                </a:cubicBezTo>
                <a:cubicBezTo>
                  <a:pt x="302" y="212"/>
                  <a:pt x="299" y="221"/>
                  <a:pt x="299" y="221"/>
                </a:cubicBezTo>
                <a:cubicBezTo>
                  <a:pt x="299" y="221"/>
                  <a:pt x="291" y="227"/>
                  <a:pt x="279" y="248"/>
                </a:cubicBezTo>
                <a:cubicBezTo>
                  <a:pt x="267" y="269"/>
                  <a:pt x="208" y="378"/>
                  <a:pt x="208" y="378"/>
                </a:cubicBezTo>
                <a:cubicBezTo>
                  <a:pt x="208" y="378"/>
                  <a:pt x="183" y="363"/>
                  <a:pt x="183" y="391"/>
                </a:cubicBezTo>
                <a:cubicBezTo>
                  <a:pt x="181" y="406"/>
                  <a:pt x="178" y="419"/>
                  <a:pt x="178" y="419"/>
                </a:cubicBezTo>
                <a:cubicBezTo>
                  <a:pt x="178" y="419"/>
                  <a:pt x="155" y="416"/>
                  <a:pt x="151" y="433"/>
                </a:cubicBezTo>
                <a:cubicBezTo>
                  <a:pt x="146" y="437"/>
                  <a:pt x="125" y="457"/>
                  <a:pt x="125" y="457"/>
                </a:cubicBezTo>
                <a:cubicBezTo>
                  <a:pt x="117" y="457"/>
                  <a:pt x="102" y="468"/>
                  <a:pt x="99" y="478"/>
                </a:cubicBezTo>
                <a:cubicBezTo>
                  <a:pt x="92" y="482"/>
                  <a:pt x="49" y="528"/>
                  <a:pt x="49" y="560"/>
                </a:cubicBezTo>
                <a:cubicBezTo>
                  <a:pt x="54" y="584"/>
                  <a:pt x="63" y="621"/>
                  <a:pt x="63" y="621"/>
                </a:cubicBezTo>
                <a:cubicBezTo>
                  <a:pt x="63" y="621"/>
                  <a:pt x="59" y="618"/>
                  <a:pt x="59" y="633"/>
                </a:cubicBezTo>
                <a:cubicBezTo>
                  <a:pt x="62" y="651"/>
                  <a:pt x="76" y="702"/>
                  <a:pt x="71" y="714"/>
                </a:cubicBezTo>
                <a:cubicBezTo>
                  <a:pt x="54" y="729"/>
                  <a:pt x="29" y="747"/>
                  <a:pt x="29" y="747"/>
                </a:cubicBezTo>
                <a:cubicBezTo>
                  <a:pt x="29" y="747"/>
                  <a:pt x="84" y="843"/>
                  <a:pt x="89" y="859"/>
                </a:cubicBezTo>
                <a:cubicBezTo>
                  <a:pt x="93" y="873"/>
                  <a:pt x="94" y="890"/>
                  <a:pt x="94" y="890"/>
                </a:cubicBezTo>
                <a:cubicBezTo>
                  <a:pt x="75" y="905"/>
                  <a:pt x="33" y="942"/>
                  <a:pt x="27" y="987"/>
                </a:cubicBezTo>
                <a:cubicBezTo>
                  <a:pt x="28" y="1021"/>
                  <a:pt x="30" y="1060"/>
                  <a:pt x="30" y="1060"/>
                </a:cubicBezTo>
                <a:cubicBezTo>
                  <a:pt x="30" y="1060"/>
                  <a:pt x="111" y="1134"/>
                  <a:pt x="107" y="1179"/>
                </a:cubicBezTo>
                <a:cubicBezTo>
                  <a:pt x="106" y="1192"/>
                  <a:pt x="106" y="1192"/>
                  <a:pt x="106" y="1192"/>
                </a:cubicBezTo>
                <a:cubicBezTo>
                  <a:pt x="106" y="1192"/>
                  <a:pt x="63" y="1296"/>
                  <a:pt x="64" y="1341"/>
                </a:cubicBezTo>
                <a:cubicBezTo>
                  <a:pt x="58" y="1377"/>
                  <a:pt x="33" y="1475"/>
                  <a:pt x="30" y="1487"/>
                </a:cubicBezTo>
                <a:cubicBezTo>
                  <a:pt x="27" y="1499"/>
                  <a:pt x="0" y="1634"/>
                  <a:pt x="0" y="1642"/>
                </a:cubicBezTo>
                <a:cubicBezTo>
                  <a:pt x="660" y="1642"/>
                  <a:pt x="660" y="1642"/>
                  <a:pt x="660" y="1642"/>
                </a:cubicBezTo>
                <a:cubicBezTo>
                  <a:pt x="660" y="1642"/>
                  <a:pt x="668" y="1402"/>
                  <a:pt x="635" y="1308"/>
                </a:cubicBezTo>
                <a:cubicBezTo>
                  <a:pt x="645" y="1275"/>
                  <a:pt x="656" y="1252"/>
                  <a:pt x="647" y="1213"/>
                </a:cubicBezTo>
                <a:cubicBezTo>
                  <a:pt x="654" y="1190"/>
                  <a:pt x="656" y="1173"/>
                  <a:pt x="653" y="1154"/>
                </a:cubicBezTo>
                <a:cubicBezTo>
                  <a:pt x="666" y="1130"/>
                  <a:pt x="677" y="1075"/>
                  <a:pt x="685" y="1062"/>
                </a:cubicBezTo>
                <a:cubicBezTo>
                  <a:pt x="692" y="1040"/>
                  <a:pt x="756" y="885"/>
                  <a:pt x="763" y="874"/>
                </a:cubicBezTo>
                <a:cubicBezTo>
                  <a:pt x="770" y="863"/>
                  <a:pt x="796" y="788"/>
                  <a:pt x="791" y="712"/>
                </a:cubicBezTo>
                <a:close/>
                <a:moveTo>
                  <a:pt x="361" y="517"/>
                </a:moveTo>
                <a:cubicBezTo>
                  <a:pt x="362" y="523"/>
                  <a:pt x="373" y="547"/>
                  <a:pt x="373" y="547"/>
                </a:cubicBezTo>
                <a:cubicBezTo>
                  <a:pt x="373" y="547"/>
                  <a:pt x="380" y="562"/>
                  <a:pt x="357" y="566"/>
                </a:cubicBezTo>
                <a:cubicBezTo>
                  <a:pt x="334" y="576"/>
                  <a:pt x="278" y="645"/>
                  <a:pt x="263" y="675"/>
                </a:cubicBezTo>
                <a:cubicBezTo>
                  <a:pt x="248" y="705"/>
                  <a:pt x="233" y="730"/>
                  <a:pt x="233" y="730"/>
                </a:cubicBezTo>
                <a:cubicBezTo>
                  <a:pt x="233" y="730"/>
                  <a:pt x="208" y="616"/>
                  <a:pt x="209" y="597"/>
                </a:cubicBezTo>
                <a:cubicBezTo>
                  <a:pt x="215" y="583"/>
                  <a:pt x="235" y="519"/>
                  <a:pt x="235" y="519"/>
                </a:cubicBezTo>
                <a:cubicBezTo>
                  <a:pt x="235" y="519"/>
                  <a:pt x="239" y="513"/>
                  <a:pt x="229" y="492"/>
                </a:cubicBezTo>
                <a:cubicBezTo>
                  <a:pt x="225" y="482"/>
                  <a:pt x="222" y="451"/>
                  <a:pt x="225" y="443"/>
                </a:cubicBezTo>
                <a:cubicBezTo>
                  <a:pt x="228" y="435"/>
                  <a:pt x="236" y="424"/>
                  <a:pt x="218" y="419"/>
                </a:cubicBezTo>
                <a:cubicBezTo>
                  <a:pt x="216" y="414"/>
                  <a:pt x="215" y="408"/>
                  <a:pt x="215" y="408"/>
                </a:cubicBezTo>
                <a:cubicBezTo>
                  <a:pt x="292" y="262"/>
                  <a:pt x="292" y="262"/>
                  <a:pt x="292" y="262"/>
                </a:cubicBezTo>
                <a:cubicBezTo>
                  <a:pt x="299" y="273"/>
                  <a:pt x="299" y="273"/>
                  <a:pt x="299" y="273"/>
                </a:cubicBezTo>
                <a:cubicBezTo>
                  <a:pt x="299" y="273"/>
                  <a:pt x="272" y="300"/>
                  <a:pt x="287" y="328"/>
                </a:cubicBezTo>
                <a:cubicBezTo>
                  <a:pt x="298" y="340"/>
                  <a:pt x="333" y="346"/>
                  <a:pt x="347" y="362"/>
                </a:cubicBezTo>
                <a:cubicBezTo>
                  <a:pt x="358" y="372"/>
                  <a:pt x="393" y="393"/>
                  <a:pt x="393" y="428"/>
                </a:cubicBezTo>
                <a:cubicBezTo>
                  <a:pt x="399" y="452"/>
                  <a:pt x="405" y="478"/>
                  <a:pt x="405" y="478"/>
                </a:cubicBezTo>
                <a:cubicBezTo>
                  <a:pt x="367" y="501"/>
                  <a:pt x="367" y="501"/>
                  <a:pt x="367" y="501"/>
                </a:cubicBezTo>
                <a:cubicBezTo>
                  <a:pt x="367" y="501"/>
                  <a:pt x="360" y="511"/>
                  <a:pt x="361" y="517"/>
                </a:cubicBezTo>
                <a:close/>
              </a:path>
            </a:pathLst>
          </a:custGeom>
          <a:solidFill>
            <a:schemeClr val="bg1">
              <a:lumMod val="6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 name="Title 1">
            <a:extLst>
              <a:ext uri="{FF2B5EF4-FFF2-40B4-BE49-F238E27FC236}">
                <a16:creationId xmlns:a16="http://schemas.microsoft.com/office/drawing/2014/main" id="{A83A4F12-9F9E-18DD-D86C-831862F33AE4}"/>
              </a:ext>
            </a:extLst>
          </p:cNvPr>
          <p:cNvSpPr txBox="1">
            <a:spLocks/>
          </p:cNvSpPr>
          <p:nvPr/>
        </p:nvSpPr>
        <p:spPr>
          <a:xfrm>
            <a:off x="3200400" y="2057400"/>
            <a:ext cx="5410200" cy="1247675"/>
          </a:xfrm>
          <a:prstGeom prst="rect">
            <a:avLst/>
          </a:prstGeom>
          <a:solidFill>
            <a:schemeClr val="tx1">
              <a:lumMod val="95000"/>
              <a:lumOff val="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normAutofit fontScale="92500" lnSpcReduction="20000"/>
          </a:bodyPr>
          <a:lstStyle>
            <a:lvl1pPr algn="l" defTabSz="914400" rtl="0" eaLnBrk="1" latinLnBrk="0" hangingPunct="1">
              <a:spcBef>
                <a:spcPct val="0"/>
              </a:spcBef>
              <a:buNone/>
              <a:defRPr sz="3200" kern="1200">
                <a:solidFill>
                  <a:schemeClr val="tx1"/>
                </a:solidFill>
                <a:latin typeface="Candara" panose="020E0502030303020204" pitchFamily="34" charset="0"/>
                <a:ea typeface="+mj-ea"/>
                <a:cs typeface="+mj-cs"/>
              </a:defRPr>
            </a:lvl1pPr>
          </a:lstStyle>
          <a:p>
            <a:pPr algn="ctr"/>
            <a:r>
              <a:rPr lang="en-GB" sz="4800" b="1" dirty="0">
                <a:solidFill>
                  <a:schemeClr val="bg1"/>
                </a:solidFill>
              </a:rPr>
              <a:t>Agricultural Advances</a:t>
            </a:r>
          </a:p>
        </p:txBody>
      </p:sp>
      <p:pic>
        <p:nvPicPr>
          <p:cNvPr id="4098" name="Picture 2" descr="How is tech revolutionising the agricultural sector? – EURACTIV.com">
            <a:extLst>
              <a:ext uri="{FF2B5EF4-FFF2-40B4-BE49-F238E27FC236}">
                <a16:creationId xmlns:a16="http://schemas.microsoft.com/office/drawing/2014/main" id="{AD6178AB-9C20-0185-D812-C8DA2195CCD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62400" y="3700462"/>
            <a:ext cx="3581400" cy="20145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81769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randombar(horizontal)">
                                      <p:cBhvr>
                                        <p:cTn id="10" dur="500"/>
                                        <p:tgtEl>
                                          <p:spTgt spid="6"/>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randombar(horizontal)">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animBg="1"/>
      <p:bldP spid="3"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Slide Number Placeholder 17"/>
          <p:cNvSpPr txBox="1">
            <a:spLocks/>
          </p:cNvSpPr>
          <p:nvPr/>
        </p:nvSpPr>
        <p:spPr>
          <a:xfrm>
            <a:off x="11049000" y="6422711"/>
            <a:ext cx="609600" cy="304800"/>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0176C1F2-587E-42C9-B506-53C0D6E30F46}" type="slidenum">
              <a:rPr kumimoji="0" lang="en-US" sz="1600" b="1"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l" defTabSz="914400" rtl="0" eaLnBrk="1" fontAlgn="base" latinLnBrk="0" hangingPunct="1">
                <a:lnSpc>
                  <a:spcPct val="100000"/>
                </a:lnSpc>
                <a:spcBef>
                  <a:spcPct val="0"/>
                </a:spcBef>
                <a:spcAft>
                  <a:spcPct val="0"/>
                </a:spcAft>
                <a:buClrTx/>
                <a:buSzTx/>
                <a:buFontTx/>
                <a:buNone/>
                <a:tabLst/>
                <a:defRPr/>
              </a:pPr>
              <a:t>57</a:t>
            </a:fld>
            <a:endParaRPr kumimoji="0" lang="en-US" sz="1600" b="1" i="0" u="none" strike="noStrike" kern="1200" cap="none" spc="0" normalizeH="0" baseline="0" noProof="0" dirty="0">
              <a:ln>
                <a:noFill/>
              </a:ln>
              <a:solidFill>
                <a:srgbClr val="000000"/>
              </a:solidFill>
              <a:effectLst/>
              <a:uLnTx/>
              <a:uFillTx/>
              <a:latin typeface="Arial" pitchFamily="34" charset="0"/>
              <a:ea typeface="+mn-ea"/>
              <a:cs typeface="Arial" pitchFamily="34" charset="0"/>
            </a:endParaRPr>
          </a:p>
        </p:txBody>
      </p:sp>
      <p:sp>
        <p:nvSpPr>
          <p:cNvPr id="19" name="Title 1">
            <a:extLst>
              <a:ext uri="{FF2B5EF4-FFF2-40B4-BE49-F238E27FC236}">
                <a16:creationId xmlns:a16="http://schemas.microsoft.com/office/drawing/2014/main" id="{59EB56F8-5FF9-4B3A-B7FB-67832463507B}"/>
              </a:ext>
            </a:extLst>
          </p:cNvPr>
          <p:cNvSpPr txBox="1">
            <a:spLocks/>
          </p:cNvSpPr>
          <p:nvPr/>
        </p:nvSpPr>
        <p:spPr>
          <a:xfrm>
            <a:off x="609600" y="264138"/>
            <a:ext cx="10972800" cy="674723"/>
          </a:xfrm>
          <a:prstGeom prst="rect">
            <a:avLst/>
          </a:prstGeom>
        </p:spPr>
        <p:txBody>
          <a:bodyPr>
            <a:normAutofit fontScale="85000" lnSpcReduction="10000"/>
          </a:bodyPr>
          <a:lstStyle>
            <a:lvl1pPr algn="l" defTabSz="914400" rtl="0" eaLnBrk="1" latinLnBrk="0" hangingPunct="1">
              <a:spcBef>
                <a:spcPct val="0"/>
              </a:spcBef>
              <a:buNone/>
              <a:defRPr sz="3200" kern="1200">
                <a:solidFill>
                  <a:schemeClr val="tx1"/>
                </a:solidFill>
                <a:latin typeface="Candara" panose="020E0502030303020204" pitchFamily="34" charset="0"/>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0070C0"/>
                </a:solidFill>
                <a:effectLst/>
                <a:uLnTx/>
                <a:uFillTx/>
                <a:latin typeface="Candara" panose="020E0502030303020204" pitchFamily="34" charset="0"/>
                <a:ea typeface="+mj-ea"/>
                <a:cs typeface="+mj-cs"/>
              </a:rPr>
              <a:t>Smart Execution : Agricultural Advances – Clear all confusions!</a:t>
            </a:r>
          </a:p>
        </p:txBody>
      </p:sp>
      <p:sp>
        <p:nvSpPr>
          <p:cNvPr id="2" name="Cloud 1">
            <a:extLst>
              <a:ext uri="{FF2B5EF4-FFF2-40B4-BE49-F238E27FC236}">
                <a16:creationId xmlns:a16="http://schemas.microsoft.com/office/drawing/2014/main" id="{25BCBE6C-51E8-5C98-AA99-D5D79349A7F1}"/>
              </a:ext>
            </a:extLst>
          </p:cNvPr>
          <p:cNvSpPr/>
          <p:nvPr/>
        </p:nvSpPr>
        <p:spPr>
          <a:xfrm>
            <a:off x="759459" y="4611509"/>
            <a:ext cx="2821941" cy="1408291"/>
          </a:xfrm>
          <a:prstGeom prst="cloud">
            <a:avLst/>
          </a:prstGeom>
          <a:solidFill>
            <a:schemeClr val="accent5">
              <a:lumMod val="20000"/>
              <a:lumOff val="80000"/>
            </a:schemeClr>
          </a:solidFill>
          <a:ln w="3175">
            <a:solidFill>
              <a:schemeClr val="accent5">
                <a:lumMod val="50000"/>
              </a:schemeClr>
            </a:solid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2000" b="1" i="0" u="none" strike="noStrike" kern="1200" cap="none" spc="0" normalizeH="0" baseline="0" noProof="0" dirty="0">
                <a:ln>
                  <a:noFill/>
                </a:ln>
                <a:solidFill>
                  <a:prstClr val="black"/>
                </a:solidFill>
                <a:effectLst/>
                <a:uLnTx/>
                <a:uFillTx/>
                <a:latin typeface="Candara" panose="020E0502030303020204" pitchFamily="34" charset="0"/>
                <a:ea typeface="+mn-ea"/>
                <a:cs typeface="+mn-cs"/>
              </a:rPr>
              <a:t>Mono Cropping Farmers/ Loans</a:t>
            </a:r>
          </a:p>
        </p:txBody>
      </p:sp>
      <p:sp>
        <p:nvSpPr>
          <p:cNvPr id="3" name="Cloud 2">
            <a:extLst>
              <a:ext uri="{FF2B5EF4-FFF2-40B4-BE49-F238E27FC236}">
                <a16:creationId xmlns:a16="http://schemas.microsoft.com/office/drawing/2014/main" id="{366611A0-91D7-D4D0-8B5D-031A08138EF9}"/>
              </a:ext>
            </a:extLst>
          </p:cNvPr>
          <p:cNvSpPr/>
          <p:nvPr/>
        </p:nvSpPr>
        <p:spPr>
          <a:xfrm>
            <a:off x="596899" y="2975381"/>
            <a:ext cx="2517141" cy="1461911"/>
          </a:xfrm>
          <a:prstGeom prst="cloud">
            <a:avLst/>
          </a:prstGeom>
          <a:solidFill>
            <a:srgbClr val="F1F896"/>
          </a:solidFill>
          <a:ln w="3175">
            <a:solidFill>
              <a:srgbClr val="FFC000"/>
            </a:solidFill>
          </a:ln>
          <a:effectLst>
            <a:innerShdw blurRad="63500" dist="508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2000" b="1" i="0" u="none" strike="noStrike" kern="1200" cap="none" spc="0" normalizeH="0" baseline="0" noProof="0" dirty="0">
                <a:ln>
                  <a:noFill/>
                </a:ln>
                <a:solidFill>
                  <a:prstClr val="black"/>
                </a:solidFill>
                <a:effectLst/>
                <a:uLnTx/>
                <a:uFillTx/>
                <a:latin typeface="Candara" panose="020E0502030303020204" pitchFamily="34" charset="0"/>
                <a:ea typeface="+mn-ea"/>
                <a:cs typeface="+mn-cs"/>
              </a:rPr>
              <a:t>Kharif Crop/ Kharif Season</a:t>
            </a:r>
          </a:p>
        </p:txBody>
      </p:sp>
      <p:sp>
        <p:nvSpPr>
          <p:cNvPr id="7" name="Cloud 6">
            <a:extLst>
              <a:ext uri="{FF2B5EF4-FFF2-40B4-BE49-F238E27FC236}">
                <a16:creationId xmlns:a16="http://schemas.microsoft.com/office/drawing/2014/main" id="{C7B92DEC-F7D0-9094-2F2A-F3D05CE73962}"/>
              </a:ext>
            </a:extLst>
          </p:cNvPr>
          <p:cNvSpPr/>
          <p:nvPr/>
        </p:nvSpPr>
        <p:spPr>
          <a:xfrm>
            <a:off x="4024878" y="1295400"/>
            <a:ext cx="2362201" cy="1143000"/>
          </a:xfrm>
          <a:prstGeom prst="cloud">
            <a:avLst/>
          </a:prstGeom>
          <a:solidFill>
            <a:srgbClr val="F1F896"/>
          </a:solidFill>
          <a:ln w="3175">
            <a:solidFill>
              <a:srgbClr val="FFC000"/>
            </a:solidFill>
          </a:ln>
          <a:effectLst>
            <a:innerShdw blurRad="63500" dist="508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2000" b="1" i="0" u="none" strike="noStrike" kern="1200" cap="none" spc="0" normalizeH="0" baseline="0" noProof="0" dirty="0">
                <a:ln>
                  <a:noFill/>
                </a:ln>
                <a:solidFill>
                  <a:prstClr val="black"/>
                </a:solidFill>
                <a:effectLst/>
                <a:uLnTx/>
                <a:uFillTx/>
                <a:latin typeface="Candara" panose="020E0502030303020204" pitchFamily="34" charset="0"/>
                <a:ea typeface="+mn-ea"/>
                <a:cs typeface="+mn-cs"/>
              </a:rPr>
              <a:t>Short duration Crops</a:t>
            </a:r>
          </a:p>
        </p:txBody>
      </p:sp>
      <p:sp>
        <p:nvSpPr>
          <p:cNvPr id="12" name="Cloud 11">
            <a:extLst>
              <a:ext uri="{FF2B5EF4-FFF2-40B4-BE49-F238E27FC236}">
                <a16:creationId xmlns:a16="http://schemas.microsoft.com/office/drawing/2014/main" id="{E8329CC7-4549-0BFB-4F88-978B8B2CAE0A}"/>
              </a:ext>
            </a:extLst>
          </p:cNvPr>
          <p:cNvSpPr/>
          <p:nvPr/>
        </p:nvSpPr>
        <p:spPr>
          <a:xfrm>
            <a:off x="4343399" y="4495800"/>
            <a:ext cx="2133601" cy="1143000"/>
          </a:xfrm>
          <a:prstGeom prst="cloud">
            <a:avLst/>
          </a:prstGeom>
          <a:solidFill>
            <a:srgbClr val="F1F896"/>
          </a:solidFill>
          <a:ln w="3175">
            <a:solidFill>
              <a:srgbClr val="FFC000"/>
            </a:solidFill>
          </a:ln>
          <a:effectLst>
            <a:innerShdw blurRad="63500" dist="508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2000" b="1" i="0" u="none" strike="noStrike" kern="1200" cap="none" spc="0" normalizeH="0" baseline="0" noProof="0" dirty="0">
                <a:ln>
                  <a:noFill/>
                </a:ln>
                <a:solidFill>
                  <a:prstClr val="black"/>
                </a:solidFill>
                <a:effectLst/>
                <a:uLnTx/>
                <a:uFillTx/>
                <a:latin typeface="Candara" panose="020E0502030303020204" pitchFamily="34" charset="0"/>
                <a:ea typeface="+mn-ea"/>
                <a:cs typeface="+mn-cs"/>
              </a:rPr>
              <a:t>Long duration Crops</a:t>
            </a:r>
            <a:endParaRPr kumimoji="0" lang="en-IN" sz="2000" b="0" i="0" u="none" strike="noStrike" kern="1200" cap="none" spc="0" normalizeH="0" baseline="0" noProof="0" dirty="0">
              <a:ln>
                <a:noFill/>
              </a:ln>
              <a:solidFill>
                <a:prstClr val="white"/>
              </a:solidFill>
              <a:effectLst/>
              <a:uLnTx/>
              <a:uFillTx/>
              <a:latin typeface="Candara" panose="020E0502030303020204" pitchFamily="34" charset="0"/>
              <a:ea typeface="+mn-ea"/>
              <a:cs typeface="+mn-cs"/>
            </a:endParaRPr>
          </a:p>
        </p:txBody>
      </p:sp>
      <p:sp>
        <p:nvSpPr>
          <p:cNvPr id="20" name="Cloud 19">
            <a:extLst>
              <a:ext uri="{FF2B5EF4-FFF2-40B4-BE49-F238E27FC236}">
                <a16:creationId xmlns:a16="http://schemas.microsoft.com/office/drawing/2014/main" id="{17E2EB5F-A4C7-D054-BDB8-A09A870283FD}"/>
              </a:ext>
            </a:extLst>
          </p:cNvPr>
          <p:cNvSpPr/>
          <p:nvPr/>
        </p:nvSpPr>
        <p:spPr>
          <a:xfrm>
            <a:off x="7020559" y="1188632"/>
            <a:ext cx="1981200" cy="1143000"/>
          </a:xfrm>
          <a:prstGeom prst="cloud">
            <a:avLst/>
          </a:prstGeom>
          <a:solidFill>
            <a:schemeClr val="accent5">
              <a:lumMod val="20000"/>
              <a:lumOff val="80000"/>
            </a:schemeClr>
          </a:solidFill>
          <a:ln w="3175">
            <a:solidFill>
              <a:schemeClr val="accent5">
                <a:lumMod val="50000"/>
              </a:schemeClr>
            </a:solid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2000" b="1" i="0" u="none" strike="noStrike" kern="1200" cap="none" spc="0" normalizeH="0" baseline="0" noProof="0" dirty="0">
                <a:ln>
                  <a:noFill/>
                </a:ln>
                <a:solidFill>
                  <a:prstClr val="black"/>
                </a:solidFill>
                <a:effectLst/>
                <a:uLnTx/>
                <a:uFillTx/>
                <a:latin typeface="Candara" panose="020E0502030303020204" pitchFamily="34" charset="0"/>
                <a:ea typeface="+mn-ea"/>
                <a:cs typeface="+mn-cs"/>
              </a:rPr>
              <a:t>Cropping period</a:t>
            </a:r>
            <a:endParaRPr kumimoji="0" lang="en-IN" sz="2000" b="0" i="0" u="none" strike="noStrike" kern="1200" cap="none" spc="0" normalizeH="0" baseline="0" noProof="0" dirty="0">
              <a:ln>
                <a:noFill/>
              </a:ln>
              <a:solidFill>
                <a:prstClr val="white"/>
              </a:solidFill>
              <a:effectLst/>
              <a:uLnTx/>
              <a:uFillTx/>
              <a:latin typeface="Candara" panose="020E0502030303020204" pitchFamily="34" charset="0"/>
              <a:ea typeface="+mn-ea"/>
              <a:cs typeface="+mn-cs"/>
            </a:endParaRPr>
          </a:p>
        </p:txBody>
      </p:sp>
      <p:sp>
        <p:nvSpPr>
          <p:cNvPr id="21" name="Cloud 20">
            <a:extLst>
              <a:ext uri="{FF2B5EF4-FFF2-40B4-BE49-F238E27FC236}">
                <a16:creationId xmlns:a16="http://schemas.microsoft.com/office/drawing/2014/main" id="{4245A803-E89F-ABCE-DE92-C2C2AAA17778}"/>
              </a:ext>
            </a:extLst>
          </p:cNvPr>
          <p:cNvSpPr/>
          <p:nvPr/>
        </p:nvSpPr>
        <p:spPr>
          <a:xfrm>
            <a:off x="8610600" y="3181025"/>
            <a:ext cx="2618741" cy="1143000"/>
          </a:xfrm>
          <a:prstGeom prst="cloud">
            <a:avLst/>
          </a:prstGeom>
          <a:solidFill>
            <a:schemeClr val="accent5">
              <a:lumMod val="20000"/>
              <a:lumOff val="80000"/>
            </a:schemeClr>
          </a:solidFill>
          <a:ln w="3175">
            <a:solidFill>
              <a:schemeClr val="accent5">
                <a:lumMod val="50000"/>
              </a:schemeClr>
            </a:solid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2000" b="1" i="0" u="none" strike="noStrike" kern="1200" cap="none" spc="0" normalizeH="0" baseline="0" noProof="0" dirty="0">
                <a:ln>
                  <a:noFill/>
                </a:ln>
                <a:solidFill>
                  <a:prstClr val="black"/>
                </a:solidFill>
                <a:effectLst/>
                <a:uLnTx/>
                <a:uFillTx/>
                <a:latin typeface="Candara" panose="020E0502030303020204" pitchFamily="34" charset="0"/>
                <a:ea typeface="+mn-ea"/>
                <a:cs typeface="+mn-cs"/>
              </a:rPr>
              <a:t>End date of Rabi/ Kharif season</a:t>
            </a:r>
            <a:endParaRPr kumimoji="0" lang="en-IN" sz="2000" b="0" i="0" u="none" strike="noStrike" kern="1200" cap="none" spc="0" normalizeH="0" baseline="0" noProof="0" dirty="0">
              <a:ln>
                <a:noFill/>
              </a:ln>
              <a:solidFill>
                <a:prstClr val="white"/>
              </a:solidFill>
              <a:effectLst/>
              <a:uLnTx/>
              <a:uFillTx/>
              <a:latin typeface="Candara" panose="020E0502030303020204" pitchFamily="34" charset="0"/>
              <a:ea typeface="+mn-ea"/>
              <a:cs typeface="+mn-cs"/>
            </a:endParaRPr>
          </a:p>
        </p:txBody>
      </p:sp>
      <p:sp>
        <p:nvSpPr>
          <p:cNvPr id="22" name="Cloud 21">
            <a:extLst>
              <a:ext uri="{FF2B5EF4-FFF2-40B4-BE49-F238E27FC236}">
                <a16:creationId xmlns:a16="http://schemas.microsoft.com/office/drawing/2014/main" id="{361E04B8-2605-2730-71AD-2EA3CB611B4E}"/>
              </a:ext>
            </a:extLst>
          </p:cNvPr>
          <p:cNvSpPr/>
          <p:nvPr/>
        </p:nvSpPr>
        <p:spPr>
          <a:xfrm>
            <a:off x="6207488" y="2996261"/>
            <a:ext cx="2133601" cy="1143000"/>
          </a:xfrm>
          <a:prstGeom prst="cloud">
            <a:avLst/>
          </a:prstGeom>
          <a:solidFill>
            <a:srgbClr val="F1F896"/>
          </a:solidFill>
          <a:ln w="3175">
            <a:solidFill>
              <a:srgbClr val="FFC000"/>
            </a:solidFill>
          </a:ln>
          <a:effectLst>
            <a:innerShdw blurRad="63500" dist="508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2000" b="1" i="0" u="none" strike="noStrike" kern="1200" cap="none" spc="0" normalizeH="0" baseline="0" noProof="0" dirty="0">
                <a:ln>
                  <a:noFill/>
                </a:ln>
                <a:solidFill>
                  <a:prstClr val="black"/>
                </a:solidFill>
                <a:effectLst/>
                <a:uLnTx/>
                <a:uFillTx/>
                <a:latin typeface="Candara" panose="020E0502030303020204" pitchFamily="34" charset="0"/>
                <a:ea typeface="+mn-ea"/>
                <a:cs typeface="+mn-cs"/>
              </a:rPr>
              <a:t>Harvesting period</a:t>
            </a:r>
            <a:endParaRPr kumimoji="0" lang="en-IN" sz="2000" b="0" i="0" u="none" strike="noStrike" kern="1200" cap="none" spc="0" normalizeH="0" baseline="0" noProof="0" dirty="0">
              <a:ln>
                <a:noFill/>
              </a:ln>
              <a:solidFill>
                <a:prstClr val="white"/>
              </a:solidFill>
              <a:effectLst/>
              <a:uLnTx/>
              <a:uFillTx/>
              <a:latin typeface="Candara" panose="020E0502030303020204" pitchFamily="34" charset="0"/>
              <a:ea typeface="+mn-ea"/>
              <a:cs typeface="+mn-cs"/>
            </a:endParaRPr>
          </a:p>
        </p:txBody>
      </p:sp>
      <p:sp>
        <p:nvSpPr>
          <p:cNvPr id="23" name="Cloud 22">
            <a:extLst>
              <a:ext uri="{FF2B5EF4-FFF2-40B4-BE49-F238E27FC236}">
                <a16:creationId xmlns:a16="http://schemas.microsoft.com/office/drawing/2014/main" id="{F081B69C-DD60-F5F5-466A-C6D3AB22736A}"/>
              </a:ext>
            </a:extLst>
          </p:cNvPr>
          <p:cNvSpPr/>
          <p:nvPr/>
        </p:nvSpPr>
        <p:spPr>
          <a:xfrm>
            <a:off x="845186" y="1127142"/>
            <a:ext cx="2285999" cy="1555715"/>
          </a:xfrm>
          <a:prstGeom prst="cloud">
            <a:avLst/>
          </a:prstGeom>
          <a:solidFill>
            <a:schemeClr val="accent5">
              <a:lumMod val="20000"/>
              <a:lumOff val="80000"/>
            </a:schemeClr>
          </a:solidFill>
          <a:ln w="3175">
            <a:solidFill>
              <a:schemeClr val="accent5">
                <a:lumMod val="50000"/>
              </a:schemeClr>
            </a:solid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2000" b="1" i="0" u="none" strike="noStrike" kern="1200" cap="none" spc="0" normalizeH="0" baseline="0" noProof="0" dirty="0">
                <a:ln>
                  <a:noFill/>
                </a:ln>
                <a:solidFill>
                  <a:prstClr val="black"/>
                </a:solidFill>
                <a:effectLst/>
                <a:uLnTx/>
                <a:uFillTx/>
                <a:latin typeface="Candara" panose="020E0502030303020204" pitchFamily="34" charset="0"/>
                <a:ea typeface="+mn-ea"/>
                <a:cs typeface="+mn-cs"/>
              </a:rPr>
              <a:t>Rabi Crops/ Rabi Season</a:t>
            </a:r>
          </a:p>
        </p:txBody>
      </p:sp>
      <p:sp>
        <p:nvSpPr>
          <p:cNvPr id="24" name="Cloud 23">
            <a:extLst>
              <a:ext uri="{FF2B5EF4-FFF2-40B4-BE49-F238E27FC236}">
                <a16:creationId xmlns:a16="http://schemas.microsoft.com/office/drawing/2014/main" id="{FC3A5068-80A0-2170-8B61-DCC191C770AA}"/>
              </a:ext>
            </a:extLst>
          </p:cNvPr>
          <p:cNvSpPr/>
          <p:nvPr/>
        </p:nvSpPr>
        <p:spPr>
          <a:xfrm>
            <a:off x="6900153" y="4744154"/>
            <a:ext cx="2237741" cy="1143000"/>
          </a:xfrm>
          <a:prstGeom prst="cloud">
            <a:avLst/>
          </a:prstGeom>
          <a:solidFill>
            <a:schemeClr val="accent5">
              <a:lumMod val="20000"/>
              <a:lumOff val="80000"/>
            </a:schemeClr>
          </a:solidFill>
          <a:ln w="3175">
            <a:solidFill>
              <a:schemeClr val="accent5">
                <a:lumMod val="50000"/>
              </a:schemeClr>
            </a:solid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2000" b="1" i="0" u="none" strike="noStrike" kern="1200" cap="none" spc="0" normalizeH="0" baseline="0" noProof="0" dirty="0">
                <a:ln>
                  <a:noFill/>
                </a:ln>
                <a:solidFill>
                  <a:prstClr val="black"/>
                </a:solidFill>
                <a:effectLst/>
                <a:uLnTx/>
                <a:uFillTx/>
                <a:latin typeface="Candara" panose="020E0502030303020204" pitchFamily="34" charset="0"/>
                <a:ea typeface="+mn-ea"/>
                <a:cs typeface="+mn-cs"/>
              </a:rPr>
              <a:t>Due date of repayment</a:t>
            </a:r>
            <a:endParaRPr kumimoji="0" lang="en-IN" sz="2000" b="0" i="0" u="none" strike="noStrike" kern="1200" cap="none" spc="0" normalizeH="0" baseline="0" noProof="0" dirty="0">
              <a:ln>
                <a:noFill/>
              </a:ln>
              <a:solidFill>
                <a:prstClr val="white"/>
              </a:solidFill>
              <a:effectLst/>
              <a:uLnTx/>
              <a:uFillTx/>
              <a:latin typeface="Candara" panose="020E0502030303020204" pitchFamily="34" charset="0"/>
              <a:ea typeface="+mn-ea"/>
              <a:cs typeface="+mn-cs"/>
            </a:endParaRPr>
          </a:p>
        </p:txBody>
      </p:sp>
      <p:sp>
        <p:nvSpPr>
          <p:cNvPr id="25" name="Cloud 24">
            <a:extLst>
              <a:ext uri="{FF2B5EF4-FFF2-40B4-BE49-F238E27FC236}">
                <a16:creationId xmlns:a16="http://schemas.microsoft.com/office/drawing/2014/main" id="{E4DC610F-32EA-0FFB-F724-6E768D2C4477}"/>
              </a:ext>
            </a:extLst>
          </p:cNvPr>
          <p:cNvSpPr/>
          <p:nvPr/>
        </p:nvSpPr>
        <p:spPr>
          <a:xfrm>
            <a:off x="3241312" y="2682857"/>
            <a:ext cx="2743201" cy="1295400"/>
          </a:xfrm>
          <a:prstGeom prst="cloud">
            <a:avLst/>
          </a:prstGeom>
          <a:solidFill>
            <a:schemeClr val="accent5">
              <a:lumMod val="20000"/>
              <a:lumOff val="80000"/>
            </a:schemeClr>
          </a:solidFill>
          <a:ln w="3175">
            <a:solidFill>
              <a:schemeClr val="accent5">
                <a:lumMod val="50000"/>
              </a:schemeClr>
            </a:solid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2000" b="1" i="0" u="none" strike="noStrike" kern="1200" cap="none" spc="0" normalizeH="0" baseline="0" noProof="0" dirty="0">
                <a:ln>
                  <a:noFill/>
                </a:ln>
                <a:solidFill>
                  <a:prstClr val="black"/>
                </a:solidFill>
                <a:effectLst/>
                <a:uLnTx/>
                <a:uFillTx/>
                <a:latin typeface="Candara" panose="020E0502030303020204" pitchFamily="34" charset="0"/>
                <a:ea typeface="+mn-ea"/>
                <a:cs typeface="+mn-cs"/>
              </a:rPr>
              <a:t>Multi Cropping farmers/ loans</a:t>
            </a:r>
          </a:p>
        </p:txBody>
      </p:sp>
      <p:sp>
        <p:nvSpPr>
          <p:cNvPr id="26" name="Cloud 25">
            <a:extLst>
              <a:ext uri="{FF2B5EF4-FFF2-40B4-BE49-F238E27FC236}">
                <a16:creationId xmlns:a16="http://schemas.microsoft.com/office/drawing/2014/main" id="{6B19F085-40EF-81FE-6C8D-0A2DF5283C66}"/>
              </a:ext>
            </a:extLst>
          </p:cNvPr>
          <p:cNvSpPr/>
          <p:nvPr/>
        </p:nvSpPr>
        <p:spPr>
          <a:xfrm>
            <a:off x="8963659" y="1738281"/>
            <a:ext cx="2618741" cy="1143000"/>
          </a:xfrm>
          <a:prstGeom prst="cloud">
            <a:avLst/>
          </a:prstGeom>
          <a:solidFill>
            <a:srgbClr val="F1F896"/>
          </a:solidFill>
          <a:ln w="3175">
            <a:solidFill>
              <a:srgbClr val="FFC000"/>
            </a:solidFill>
          </a:ln>
          <a:effectLst>
            <a:innerShdw blurRad="63500" dist="508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2000" b="1" i="0" u="none" strike="noStrike" kern="1200" cap="none" spc="0" normalizeH="0" baseline="0" noProof="0" dirty="0">
                <a:ln>
                  <a:noFill/>
                </a:ln>
                <a:solidFill>
                  <a:prstClr val="black"/>
                </a:solidFill>
                <a:effectLst/>
                <a:uLnTx/>
                <a:uFillTx/>
                <a:latin typeface="Candara" panose="020E0502030303020204" pitchFamily="34" charset="0"/>
                <a:ea typeface="+mn-ea"/>
                <a:cs typeface="+mn-cs"/>
              </a:rPr>
              <a:t>Indirect Agricultural activities</a:t>
            </a:r>
            <a:endParaRPr kumimoji="0" lang="en-IN" sz="2000" b="0" i="0" u="none" strike="noStrike" kern="1200" cap="none" spc="0" normalizeH="0" baseline="0" noProof="0" dirty="0">
              <a:ln>
                <a:noFill/>
              </a:ln>
              <a:solidFill>
                <a:prstClr val="white"/>
              </a:solidFill>
              <a:effectLst/>
              <a:uLnTx/>
              <a:uFillTx/>
              <a:latin typeface="Candara" panose="020E0502030303020204" pitchFamily="34" charset="0"/>
              <a:ea typeface="+mn-ea"/>
              <a:cs typeface="+mn-cs"/>
            </a:endParaRPr>
          </a:p>
        </p:txBody>
      </p:sp>
      <p:sp>
        <p:nvSpPr>
          <p:cNvPr id="27" name="Cloud 26">
            <a:extLst>
              <a:ext uri="{FF2B5EF4-FFF2-40B4-BE49-F238E27FC236}">
                <a16:creationId xmlns:a16="http://schemas.microsoft.com/office/drawing/2014/main" id="{A6BC6D65-1035-3568-B352-E24D176AF3CC}"/>
              </a:ext>
            </a:extLst>
          </p:cNvPr>
          <p:cNvSpPr/>
          <p:nvPr/>
        </p:nvSpPr>
        <p:spPr>
          <a:xfrm>
            <a:off x="9405266" y="4744154"/>
            <a:ext cx="1981200" cy="1143000"/>
          </a:xfrm>
          <a:prstGeom prst="cloud">
            <a:avLst/>
          </a:prstGeom>
          <a:solidFill>
            <a:srgbClr val="F1F896"/>
          </a:solidFill>
          <a:ln w="3175">
            <a:solidFill>
              <a:srgbClr val="FFC000"/>
            </a:solidFill>
          </a:ln>
          <a:effectLst>
            <a:innerShdw blurRad="63500" dist="508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2000" b="1" i="0" u="none" strike="noStrike" kern="1200" cap="none" spc="0" normalizeH="0" baseline="0" noProof="0" dirty="0">
                <a:ln>
                  <a:noFill/>
                </a:ln>
                <a:solidFill>
                  <a:prstClr val="black"/>
                </a:solidFill>
                <a:effectLst/>
                <a:uLnTx/>
                <a:uFillTx/>
                <a:latin typeface="Candara" panose="020E0502030303020204" pitchFamily="34" charset="0"/>
                <a:ea typeface="+mn-ea"/>
                <a:cs typeface="+mn-cs"/>
              </a:rPr>
              <a:t>Allied activities</a:t>
            </a:r>
            <a:endParaRPr kumimoji="0" lang="en-IN" sz="2000" b="0" i="0" u="none" strike="noStrike" kern="1200" cap="none" spc="0" normalizeH="0" baseline="0" noProof="0" dirty="0">
              <a:ln>
                <a:noFill/>
              </a:ln>
              <a:solidFill>
                <a:prstClr val="white"/>
              </a:solidFill>
              <a:effectLst/>
              <a:uLnTx/>
              <a:uFillTx/>
              <a:latin typeface="Candara" panose="020E0502030303020204" pitchFamily="34" charset="0"/>
              <a:ea typeface="+mn-ea"/>
              <a:cs typeface="+mn-cs"/>
            </a:endParaRPr>
          </a:p>
        </p:txBody>
      </p:sp>
    </p:spTree>
    <p:extLst>
      <p:ext uri="{BB962C8B-B14F-4D97-AF65-F5344CB8AC3E}">
        <p14:creationId xmlns:p14="http://schemas.microsoft.com/office/powerpoint/2010/main" val="271014655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circle(in)">
                                      <p:cBhvr>
                                        <p:cTn id="7" dur="500"/>
                                        <p:tgtEl>
                                          <p:spTgt spid="41"/>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circle(in)">
                                      <p:cBhvr>
                                        <p:cTn id="10" dur="500"/>
                                        <p:tgtEl>
                                          <p:spTgt spid="19"/>
                                        </p:tgtEl>
                                      </p:cBhvr>
                                    </p:animEffect>
                                  </p:childTnLst>
                                </p:cTn>
                              </p:par>
                              <p:par>
                                <p:cTn id="11" presetID="6" presetClass="entr" presetSubtype="16"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circle(in)">
                                      <p:cBhvr>
                                        <p:cTn id="13" dur="500"/>
                                        <p:tgtEl>
                                          <p:spTgt spid="2"/>
                                        </p:tgtEl>
                                      </p:cBhvr>
                                    </p:animEffect>
                                  </p:childTnLst>
                                </p:cTn>
                              </p:par>
                              <p:par>
                                <p:cTn id="14" presetID="6" presetClass="entr" presetSubtype="16" fill="hold" grpId="0"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circle(in)">
                                      <p:cBhvr>
                                        <p:cTn id="16" dur="500"/>
                                        <p:tgtEl>
                                          <p:spTgt spid="3"/>
                                        </p:tgtEl>
                                      </p:cBhvr>
                                    </p:animEffect>
                                  </p:childTnLst>
                                </p:cTn>
                              </p:par>
                              <p:par>
                                <p:cTn id="17" presetID="6" presetClass="entr" presetSubtype="16"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circle(in)">
                                      <p:cBhvr>
                                        <p:cTn id="19" dur="500"/>
                                        <p:tgtEl>
                                          <p:spTgt spid="7"/>
                                        </p:tgtEl>
                                      </p:cBhvr>
                                    </p:animEffect>
                                  </p:childTnLst>
                                </p:cTn>
                              </p:par>
                              <p:par>
                                <p:cTn id="20" presetID="6" presetClass="entr" presetSubtype="16" fill="hold" grpId="0" nodeType="with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circle(in)">
                                      <p:cBhvr>
                                        <p:cTn id="22" dur="500"/>
                                        <p:tgtEl>
                                          <p:spTgt spid="12"/>
                                        </p:tgtEl>
                                      </p:cBhvr>
                                    </p:animEffect>
                                  </p:childTnLst>
                                </p:cTn>
                              </p:par>
                              <p:par>
                                <p:cTn id="23" presetID="6" presetClass="entr" presetSubtype="16" fill="hold" grpId="0" nodeType="withEffect">
                                  <p:stCondLst>
                                    <p:cond delay="0"/>
                                  </p:stCondLst>
                                  <p:childTnLst>
                                    <p:set>
                                      <p:cBhvr>
                                        <p:cTn id="24" dur="1" fill="hold">
                                          <p:stCondLst>
                                            <p:cond delay="0"/>
                                          </p:stCondLst>
                                        </p:cTn>
                                        <p:tgtEl>
                                          <p:spTgt spid="20"/>
                                        </p:tgtEl>
                                        <p:attrNameLst>
                                          <p:attrName>style.visibility</p:attrName>
                                        </p:attrNameLst>
                                      </p:cBhvr>
                                      <p:to>
                                        <p:strVal val="visible"/>
                                      </p:to>
                                    </p:set>
                                    <p:animEffect transition="in" filter="circle(in)">
                                      <p:cBhvr>
                                        <p:cTn id="25" dur="500"/>
                                        <p:tgtEl>
                                          <p:spTgt spid="20"/>
                                        </p:tgtEl>
                                      </p:cBhvr>
                                    </p:animEffect>
                                  </p:childTnLst>
                                </p:cTn>
                              </p:par>
                              <p:par>
                                <p:cTn id="26" presetID="6" presetClass="entr" presetSubtype="16" fill="hold" grpId="0" nodeType="withEffect">
                                  <p:stCondLst>
                                    <p:cond delay="0"/>
                                  </p:stCondLst>
                                  <p:childTnLst>
                                    <p:set>
                                      <p:cBhvr>
                                        <p:cTn id="27" dur="1" fill="hold">
                                          <p:stCondLst>
                                            <p:cond delay="0"/>
                                          </p:stCondLst>
                                        </p:cTn>
                                        <p:tgtEl>
                                          <p:spTgt spid="21"/>
                                        </p:tgtEl>
                                        <p:attrNameLst>
                                          <p:attrName>style.visibility</p:attrName>
                                        </p:attrNameLst>
                                      </p:cBhvr>
                                      <p:to>
                                        <p:strVal val="visible"/>
                                      </p:to>
                                    </p:set>
                                    <p:animEffect transition="in" filter="circle(in)">
                                      <p:cBhvr>
                                        <p:cTn id="28" dur="500"/>
                                        <p:tgtEl>
                                          <p:spTgt spid="21"/>
                                        </p:tgtEl>
                                      </p:cBhvr>
                                    </p:animEffect>
                                  </p:childTnLst>
                                </p:cTn>
                              </p:par>
                              <p:par>
                                <p:cTn id="29" presetID="6" presetClass="entr" presetSubtype="16" fill="hold" grpId="0" nodeType="withEffect">
                                  <p:stCondLst>
                                    <p:cond delay="0"/>
                                  </p:stCondLst>
                                  <p:childTnLst>
                                    <p:set>
                                      <p:cBhvr>
                                        <p:cTn id="30" dur="1" fill="hold">
                                          <p:stCondLst>
                                            <p:cond delay="0"/>
                                          </p:stCondLst>
                                        </p:cTn>
                                        <p:tgtEl>
                                          <p:spTgt spid="22"/>
                                        </p:tgtEl>
                                        <p:attrNameLst>
                                          <p:attrName>style.visibility</p:attrName>
                                        </p:attrNameLst>
                                      </p:cBhvr>
                                      <p:to>
                                        <p:strVal val="visible"/>
                                      </p:to>
                                    </p:set>
                                    <p:animEffect transition="in" filter="circle(in)">
                                      <p:cBhvr>
                                        <p:cTn id="31" dur="500"/>
                                        <p:tgtEl>
                                          <p:spTgt spid="22"/>
                                        </p:tgtEl>
                                      </p:cBhvr>
                                    </p:animEffect>
                                  </p:childTnLst>
                                </p:cTn>
                              </p:par>
                              <p:par>
                                <p:cTn id="32" presetID="6" presetClass="entr" presetSubtype="16" fill="hold" grpId="0" nodeType="withEffect">
                                  <p:stCondLst>
                                    <p:cond delay="0"/>
                                  </p:stCondLst>
                                  <p:childTnLst>
                                    <p:set>
                                      <p:cBhvr>
                                        <p:cTn id="33" dur="1" fill="hold">
                                          <p:stCondLst>
                                            <p:cond delay="0"/>
                                          </p:stCondLst>
                                        </p:cTn>
                                        <p:tgtEl>
                                          <p:spTgt spid="23"/>
                                        </p:tgtEl>
                                        <p:attrNameLst>
                                          <p:attrName>style.visibility</p:attrName>
                                        </p:attrNameLst>
                                      </p:cBhvr>
                                      <p:to>
                                        <p:strVal val="visible"/>
                                      </p:to>
                                    </p:set>
                                    <p:animEffect transition="in" filter="circle(in)">
                                      <p:cBhvr>
                                        <p:cTn id="34" dur="500"/>
                                        <p:tgtEl>
                                          <p:spTgt spid="23"/>
                                        </p:tgtEl>
                                      </p:cBhvr>
                                    </p:animEffect>
                                  </p:childTnLst>
                                </p:cTn>
                              </p:par>
                              <p:par>
                                <p:cTn id="35" presetID="6" presetClass="entr" presetSubtype="16" fill="hold" grpId="0" nodeType="withEffect">
                                  <p:stCondLst>
                                    <p:cond delay="0"/>
                                  </p:stCondLst>
                                  <p:childTnLst>
                                    <p:set>
                                      <p:cBhvr>
                                        <p:cTn id="36" dur="1" fill="hold">
                                          <p:stCondLst>
                                            <p:cond delay="0"/>
                                          </p:stCondLst>
                                        </p:cTn>
                                        <p:tgtEl>
                                          <p:spTgt spid="24"/>
                                        </p:tgtEl>
                                        <p:attrNameLst>
                                          <p:attrName>style.visibility</p:attrName>
                                        </p:attrNameLst>
                                      </p:cBhvr>
                                      <p:to>
                                        <p:strVal val="visible"/>
                                      </p:to>
                                    </p:set>
                                    <p:animEffect transition="in" filter="circle(in)">
                                      <p:cBhvr>
                                        <p:cTn id="37" dur="500"/>
                                        <p:tgtEl>
                                          <p:spTgt spid="24"/>
                                        </p:tgtEl>
                                      </p:cBhvr>
                                    </p:animEffect>
                                  </p:childTnLst>
                                </p:cTn>
                              </p:par>
                              <p:par>
                                <p:cTn id="38" presetID="6" presetClass="entr" presetSubtype="16" fill="hold" grpId="0" nodeType="withEffect">
                                  <p:stCondLst>
                                    <p:cond delay="0"/>
                                  </p:stCondLst>
                                  <p:childTnLst>
                                    <p:set>
                                      <p:cBhvr>
                                        <p:cTn id="39" dur="1" fill="hold">
                                          <p:stCondLst>
                                            <p:cond delay="0"/>
                                          </p:stCondLst>
                                        </p:cTn>
                                        <p:tgtEl>
                                          <p:spTgt spid="25"/>
                                        </p:tgtEl>
                                        <p:attrNameLst>
                                          <p:attrName>style.visibility</p:attrName>
                                        </p:attrNameLst>
                                      </p:cBhvr>
                                      <p:to>
                                        <p:strVal val="visible"/>
                                      </p:to>
                                    </p:set>
                                    <p:animEffect transition="in" filter="circle(in)">
                                      <p:cBhvr>
                                        <p:cTn id="40" dur="500"/>
                                        <p:tgtEl>
                                          <p:spTgt spid="25"/>
                                        </p:tgtEl>
                                      </p:cBhvr>
                                    </p:animEffect>
                                  </p:childTnLst>
                                </p:cTn>
                              </p:par>
                              <p:par>
                                <p:cTn id="41" presetID="6" presetClass="entr" presetSubtype="16" fill="hold" grpId="0" nodeType="withEffect">
                                  <p:stCondLst>
                                    <p:cond delay="0"/>
                                  </p:stCondLst>
                                  <p:childTnLst>
                                    <p:set>
                                      <p:cBhvr>
                                        <p:cTn id="42" dur="1" fill="hold">
                                          <p:stCondLst>
                                            <p:cond delay="0"/>
                                          </p:stCondLst>
                                        </p:cTn>
                                        <p:tgtEl>
                                          <p:spTgt spid="26"/>
                                        </p:tgtEl>
                                        <p:attrNameLst>
                                          <p:attrName>style.visibility</p:attrName>
                                        </p:attrNameLst>
                                      </p:cBhvr>
                                      <p:to>
                                        <p:strVal val="visible"/>
                                      </p:to>
                                    </p:set>
                                    <p:animEffect transition="in" filter="circle(in)">
                                      <p:cBhvr>
                                        <p:cTn id="43" dur="500"/>
                                        <p:tgtEl>
                                          <p:spTgt spid="26"/>
                                        </p:tgtEl>
                                      </p:cBhvr>
                                    </p:animEffect>
                                  </p:childTnLst>
                                </p:cTn>
                              </p:par>
                              <p:par>
                                <p:cTn id="44" presetID="6" presetClass="entr" presetSubtype="16" fill="hold" grpId="0" nodeType="withEffect">
                                  <p:stCondLst>
                                    <p:cond delay="0"/>
                                  </p:stCondLst>
                                  <p:childTnLst>
                                    <p:set>
                                      <p:cBhvr>
                                        <p:cTn id="45" dur="1" fill="hold">
                                          <p:stCondLst>
                                            <p:cond delay="0"/>
                                          </p:stCondLst>
                                        </p:cTn>
                                        <p:tgtEl>
                                          <p:spTgt spid="27"/>
                                        </p:tgtEl>
                                        <p:attrNameLst>
                                          <p:attrName>style.visibility</p:attrName>
                                        </p:attrNameLst>
                                      </p:cBhvr>
                                      <p:to>
                                        <p:strVal val="visible"/>
                                      </p:to>
                                    </p:set>
                                    <p:animEffect transition="in" filter="circle(in)">
                                      <p:cBhvr>
                                        <p:cTn id="46"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p:bldP spid="19" grpId="0"/>
      <p:bldP spid="2" grpId="0" animBg="1"/>
      <p:bldP spid="3" grpId="0" animBg="1"/>
      <p:bldP spid="7" grpId="0" animBg="1"/>
      <p:bldP spid="12" grpId="0" animBg="1"/>
      <p:bldP spid="20" grpId="0" animBg="1"/>
      <p:bldP spid="21" grpId="0" animBg="1"/>
      <p:bldP spid="22" grpId="0" animBg="1"/>
      <p:bldP spid="23" grpId="0" animBg="1"/>
      <p:bldP spid="24" grpId="0" animBg="1"/>
      <p:bldP spid="25" grpId="0" animBg="1"/>
      <p:bldP spid="26" grpId="0" animBg="1"/>
      <p:bldP spid="27"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AutoShape 8"/>
          <p:cNvCxnSpPr>
            <a:cxnSpLocks noChangeShapeType="1"/>
            <a:stCxn id="4" idx="3"/>
            <a:endCxn id="5" idx="1"/>
          </p:cNvCxnSpPr>
          <p:nvPr/>
        </p:nvCxnSpPr>
        <p:spPr bwMode="auto">
          <a:xfrm flipV="1">
            <a:off x="2971799" y="1983586"/>
            <a:ext cx="1428465" cy="1326674"/>
          </a:xfrm>
          <a:prstGeom prst="bentConnector3">
            <a:avLst>
              <a:gd name="adj1" fmla="val 50000"/>
            </a:avLst>
          </a:prstGeom>
          <a:noFill/>
          <a:ln w="12700">
            <a:solidFill>
              <a:schemeClr val="tx1"/>
            </a:solidFill>
            <a:miter lim="800000"/>
            <a:headEnd type="none" w="sm" len="sm"/>
            <a:tailEnd type="none" w="sm" len="sm"/>
          </a:ln>
        </p:spPr>
      </p:cxnSp>
      <p:cxnSp>
        <p:nvCxnSpPr>
          <p:cNvPr id="10" name="AutoShape 9"/>
          <p:cNvCxnSpPr>
            <a:cxnSpLocks noChangeShapeType="1"/>
            <a:stCxn id="4" idx="3"/>
            <a:endCxn id="6" idx="1"/>
          </p:cNvCxnSpPr>
          <p:nvPr/>
        </p:nvCxnSpPr>
        <p:spPr bwMode="auto">
          <a:xfrm>
            <a:off x="2971799" y="3310260"/>
            <a:ext cx="1406522" cy="1550673"/>
          </a:xfrm>
          <a:prstGeom prst="bentConnector3">
            <a:avLst>
              <a:gd name="adj1" fmla="val 50000"/>
            </a:avLst>
          </a:prstGeom>
          <a:noFill/>
          <a:ln w="12700">
            <a:solidFill>
              <a:schemeClr val="tx1"/>
            </a:solidFill>
            <a:miter lim="800000"/>
            <a:headEnd type="none" w="sm" len="sm"/>
            <a:tailEnd type="none" w="sm" len="sm"/>
          </a:ln>
        </p:spPr>
      </p:cxnSp>
      <p:cxnSp>
        <p:nvCxnSpPr>
          <p:cNvPr id="11" name="AutoShape 10"/>
          <p:cNvCxnSpPr>
            <a:cxnSpLocks noChangeShapeType="1"/>
            <a:stCxn id="6" idx="3"/>
            <a:endCxn id="8" idx="1"/>
          </p:cNvCxnSpPr>
          <p:nvPr/>
        </p:nvCxnSpPr>
        <p:spPr bwMode="auto">
          <a:xfrm flipV="1">
            <a:off x="6781798" y="4305296"/>
            <a:ext cx="1219202" cy="555637"/>
          </a:xfrm>
          <a:prstGeom prst="bentConnector3">
            <a:avLst>
              <a:gd name="adj1" fmla="val 50000"/>
            </a:avLst>
          </a:prstGeom>
          <a:noFill/>
          <a:ln w="12700">
            <a:solidFill>
              <a:schemeClr val="tx1"/>
            </a:solidFill>
            <a:miter lim="800000"/>
            <a:headEnd type="none" w="sm" len="sm"/>
            <a:tailEnd type="none" w="sm" len="sm"/>
          </a:ln>
        </p:spPr>
      </p:cxnSp>
      <p:cxnSp>
        <p:nvCxnSpPr>
          <p:cNvPr id="15" name="AutoShape 14"/>
          <p:cNvCxnSpPr>
            <a:cxnSpLocks noChangeShapeType="1"/>
            <a:stCxn id="5" idx="3"/>
            <a:endCxn id="14" idx="1"/>
          </p:cNvCxnSpPr>
          <p:nvPr/>
        </p:nvCxnSpPr>
        <p:spPr bwMode="auto">
          <a:xfrm flipV="1">
            <a:off x="6781799" y="1643050"/>
            <a:ext cx="1219201" cy="340536"/>
          </a:xfrm>
          <a:prstGeom prst="bentConnector3">
            <a:avLst>
              <a:gd name="adj1" fmla="val 50000"/>
            </a:avLst>
          </a:prstGeom>
          <a:noFill/>
          <a:ln w="12700">
            <a:solidFill>
              <a:schemeClr val="tx1"/>
            </a:solidFill>
            <a:miter lim="800000"/>
            <a:headEnd type="none" w="sm" len="sm"/>
            <a:tailEnd type="none" w="sm" len="sm"/>
          </a:ln>
        </p:spPr>
      </p:cxnSp>
      <p:cxnSp>
        <p:nvCxnSpPr>
          <p:cNvPr id="16" name="AutoShape 15"/>
          <p:cNvCxnSpPr>
            <a:cxnSpLocks noChangeShapeType="1"/>
            <a:stCxn id="5" idx="3"/>
            <a:endCxn id="13" idx="1"/>
          </p:cNvCxnSpPr>
          <p:nvPr/>
        </p:nvCxnSpPr>
        <p:spPr bwMode="auto">
          <a:xfrm>
            <a:off x="6781799" y="1983586"/>
            <a:ext cx="1222357" cy="945348"/>
          </a:xfrm>
          <a:prstGeom prst="bentConnector3">
            <a:avLst>
              <a:gd name="adj1" fmla="val 50000"/>
            </a:avLst>
          </a:prstGeom>
          <a:noFill/>
          <a:ln w="12700">
            <a:solidFill>
              <a:schemeClr val="tx1"/>
            </a:solidFill>
            <a:miter lim="800000"/>
            <a:headEnd type="none" w="sm" len="sm"/>
            <a:tailEnd type="none" w="sm" len="sm"/>
          </a:ln>
        </p:spPr>
      </p:cxnSp>
      <p:cxnSp>
        <p:nvCxnSpPr>
          <p:cNvPr id="18" name="AutoShape 25"/>
          <p:cNvCxnSpPr>
            <a:cxnSpLocks noChangeShapeType="1"/>
            <a:stCxn id="6" idx="3"/>
            <a:endCxn id="17" idx="1"/>
          </p:cNvCxnSpPr>
          <p:nvPr/>
        </p:nvCxnSpPr>
        <p:spPr bwMode="auto">
          <a:xfrm>
            <a:off x="6781798" y="4860933"/>
            <a:ext cx="1219201" cy="815083"/>
          </a:xfrm>
          <a:prstGeom prst="bentConnector3">
            <a:avLst>
              <a:gd name="adj1" fmla="val 50000"/>
            </a:avLst>
          </a:prstGeom>
          <a:noFill/>
          <a:ln w="12700">
            <a:solidFill>
              <a:schemeClr val="tx1"/>
            </a:solidFill>
            <a:miter lim="800000"/>
            <a:headEnd type="none" w="sm" len="sm"/>
            <a:tailEnd type="none" w="sm" len="sm"/>
          </a:ln>
        </p:spPr>
      </p:cxnSp>
      <p:sp>
        <p:nvSpPr>
          <p:cNvPr id="4" name="Rectangle 3"/>
          <p:cNvSpPr>
            <a:spLocks noChangeArrowheads="1"/>
          </p:cNvSpPr>
          <p:nvPr/>
        </p:nvSpPr>
        <p:spPr bwMode="auto">
          <a:xfrm>
            <a:off x="648342" y="2703037"/>
            <a:ext cx="2323457" cy="1214446"/>
          </a:xfrm>
          <a:prstGeom prst="rect">
            <a:avLst/>
          </a:prstGeom>
          <a:solidFill>
            <a:schemeClr val="bg1">
              <a:lumMod val="85000"/>
            </a:schemeClr>
          </a:solidFill>
          <a:ln w="12700" algn="ctr">
            <a:solidFill>
              <a:schemeClr val="bg1"/>
            </a:solidFill>
            <a:miter lim="800000"/>
            <a:headEnd type="none" w="sm" len="sm"/>
            <a:tailEnd type="none" w="sm" len="sm"/>
          </a:ln>
          <a:effectLst>
            <a:outerShdw blurRad="50800" dist="38100" dir="2700000" algn="tl" rotWithShape="0">
              <a:prstClr val="black">
                <a:alpha val="40000"/>
              </a:prstClr>
            </a:outerShdw>
          </a:effectLst>
        </p:spPr>
        <p:txBody>
          <a:bodyPr wrap="square" lIns="36000" tIns="36000" rIns="36000" bIns="36000" anchor="ctr">
            <a:noAutofit/>
          </a:bodyPr>
          <a:lstStyle/>
          <a:p>
            <a:pPr algn="ctr">
              <a:defRPr/>
            </a:pPr>
            <a:r>
              <a:rPr lang="en-US" altLang="ja-JP" sz="2800" b="1" dirty="0">
                <a:latin typeface="Candara" pitchFamily="34" charset="0"/>
                <a:ea typeface="ＭＳ Ｐゴシック" pitchFamily="50" charset="-128"/>
              </a:rPr>
              <a:t>Agricultural Advances </a:t>
            </a:r>
          </a:p>
        </p:txBody>
      </p:sp>
      <p:sp>
        <p:nvSpPr>
          <p:cNvPr id="5" name="Rectangle 4"/>
          <p:cNvSpPr>
            <a:spLocks noChangeArrowheads="1"/>
          </p:cNvSpPr>
          <p:nvPr/>
        </p:nvSpPr>
        <p:spPr bwMode="auto">
          <a:xfrm>
            <a:off x="4400264" y="1328735"/>
            <a:ext cx="2381535" cy="1309701"/>
          </a:xfrm>
          <a:prstGeom prst="rect">
            <a:avLst/>
          </a:prstGeom>
          <a:solidFill>
            <a:schemeClr val="accent1">
              <a:lumMod val="20000"/>
              <a:lumOff val="80000"/>
            </a:schemeClr>
          </a:solidFill>
          <a:ln w="12700" algn="ctr">
            <a:solidFill>
              <a:schemeClr val="bg1"/>
            </a:solidFill>
            <a:miter lim="800000"/>
            <a:headEnd type="none" w="sm" len="sm"/>
            <a:tailEnd type="none" w="sm" len="sm"/>
          </a:ln>
          <a:effectLst>
            <a:outerShdw blurRad="50800" dist="38100" dir="2700000" algn="tl" rotWithShape="0">
              <a:prstClr val="black">
                <a:alpha val="40000"/>
              </a:prstClr>
            </a:outerShdw>
          </a:effectLst>
        </p:spPr>
        <p:txBody>
          <a:bodyPr wrap="square" lIns="36000" tIns="36000" rIns="36000" bIns="36000" anchor="ctr">
            <a:noAutofit/>
          </a:bodyPr>
          <a:lstStyle/>
          <a:p>
            <a:pPr lvl="0" algn="ctr"/>
            <a:r>
              <a:rPr lang="en-US" sz="2800" b="1" dirty="0">
                <a:latin typeface="Candara" pitchFamily="34" charset="0"/>
              </a:rPr>
              <a:t>SHORT DURATION CROPS</a:t>
            </a:r>
          </a:p>
        </p:txBody>
      </p:sp>
      <p:sp>
        <p:nvSpPr>
          <p:cNvPr id="6" name="Rectangle 5"/>
          <p:cNvSpPr>
            <a:spLocks noChangeArrowheads="1"/>
          </p:cNvSpPr>
          <p:nvPr/>
        </p:nvSpPr>
        <p:spPr bwMode="auto">
          <a:xfrm>
            <a:off x="4378321" y="4078286"/>
            <a:ext cx="2403477" cy="1565293"/>
          </a:xfrm>
          <a:prstGeom prst="rect">
            <a:avLst/>
          </a:prstGeom>
          <a:solidFill>
            <a:schemeClr val="accent1">
              <a:lumMod val="20000"/>
              <a:lumOff val="80000"/>
            </a:schemeClr>
          </a:solidFill>
          <a:ln w="12700" algn="ctr">
            <a:solidFill>
              <a:schemeClr val="bg1"/>
            </a:solidFill>
            <a:miter lim="800000"/>
            <a:headEnd type="none" w="sm" len="sm"/>
            <a:tailEnd type="none" w="sm" len="sm"/>
          </a:ln>
          <a:effectLst>
            <a:outerShdw blurRad="50800" dist="38100" dir="2700000" algn="tl" rotWithShape="0">
              <a:prstClr val="black">
                <a:alpha val="40000"/>
              </a:prstClr>
            </a:outerShdw>
          </a:effectLst>
        </p:spPr>
        <p:txBody>
          <a:bodyPr wrap="square" lIns="36000" tIns="36000" rIns="36000" bIns="36000" anchor="ctr">
            <a:noAutofit/>
          </a:bodyPr>
          <a:lstStyle/>
          <a:p>
            <a:pPr lvl="0" algn="ctr"/>
            <a:r>
              <a:rPr lang="en-US" sz="2800" b="1" dirty="0">
                <a:latin typeface="Candara" pitchFamily="34" charset="0"/>
              </a:rPr>
              <a:t>LONG</a:t>
            </a:r>
          </a:p>
          <a:p>
            <a:pPr lvl="0" algn="ctr"/>
            <a:r>
              <a:rPr lang="en-US" sz="2800" b="1" dirty="0">
                <a:latin typeface="Candara" pitchFamily="34" charset="0"/>
              </a:rPr>
              <a:t>DURATION CROPS</a:t>
            </a:r>
          </a:p>
        </p:txBody>
      </p:sp>
      <p:sp>
        <p:nvSpPr>
          <p:cNvPr id="8" name="Rectangle 7"/>
          <p:cNvSpPr>
            <a:spLocks noChangeArrowheads="1"/>
          </p:cNvSpPr>
          <p:nvPr/>
        </p:nvSpPr>
        <p:spPr bwMode="auto">
          <a:xfrm>
            <a:off x="8001000" y="3698073"/>
            <a:ext cx="3542658" cy="1214446"/>
          </a:xfrm>
          <a:prstGeom prst="rect">
            <a:avLst/>
          </a:prstGeom>
          <a:solidFill>
            <a:srgbClr val="DDF7FB"/>
          </a:solidFill>
          <a:ln w="12700" algn="ctr">
            <a:solidFill>
              <a:schemeClr val="bg1"/>
            </a:solidFill>
            <a:miter lim="800000"/>
            <a:headEnd type="none" w="sm" len="sm"/>
            <a:tailEnd type="none" w="sm" len="sm"/>
          </a:ln>
          <a:effectLst>
            <a:outerShdw blurRad="50800" dist="38100" dir="2700000" algn="tl" rotWithShape="0">
              <a:prstClr val="black">
                <a:alpha val="40000"/>
              </a:prstClr>
            </a:outerShdw>
          </a:effectLst>
        </p:spPr>
        <p:txBody>
          <a:bodyPr wrap="square" lIns="36000" tIns="36000" rIns="36000" bIns="36000" anchor="ctr">
            <a:noAutofit/>
          </a:bodyPr>
          <a:lstStyle/>
          <a:p>
            <a:pPr lvl="0" algn="ctr"/>
            <a:r>
              <a:rPr lang="en-US" sz="2800" b="1" dirty="0">
                <a:latin typeface="Candara" pitchFamily="34" charset="0"/>
              </a:rPr>
              <a:t>Crop Season &gt; 1 year</a:t>
            </a:r>
            <a:endParaRPr lang="en-IN" sz="2800" b="1" dirty="0">
              <a:latin typeface="Candara" pitchFamily="34" charset="0"/>
            </a:endParaRPr>
          </a:p>
        </p:txBody>
      </p:sp>
      <p:sp>
        <p:nvSpPr>
          <p:cNvPr id="13" name="Rectangle 12"/>
          <p:cNvSpPr>
            <a:spLocks noChangeArrowheads="1"/>
          </p:cNvSpPr>
          <p:nvPr/>
        </p:nvSpPr>
        <p:spPr bwMode="auto">
          <a:xfrm>
            <a:off x="8004156" y="2357430"/>
            <a:ext cx="3578243" cy="1143008"/>
          </a:xfrm>
          <a:prstGeom prst="rect">
            <a:avLst/>
          </a:prstGeom>
          <a:solidFill>
            <a:srgbClr val="FFF7FA"/>
          </a:solidFill>
          <a:ln w="12700" algn="ctr">
            <a:solidFill>
              <a:schemeClr val="bg1"/>
            </a:solidFill>
            <a:miter lim="800000"/>
            <a:headEnd type="none" w="sm" len="sm"/>
            <a:tailEnd type="none" w="sm" len="sm"/>
          </a:ln>
          <a:effectLst>
            <a:outerShdw blurRad="50800" dist="38100" dir="2700000" algn="tl" rotWithShape="0">
              <a:prstClr val="black">
                <a:alpha val="40000"/>
              </a:prstClr>
            </a:outerShdw>
          </a:effectLst>
        </p:spPr>
        <p:txBody>
          <a:bodyPr wrap="square" lIns="36000" tIns="36000" rIns="36000" bIns="36000" anchor="ctr">
            <a:noAutofit/>
          </a:bodyPr>
          <a:lstStyle/>
          <a:p>
            <a:pPr algn="ctr"/>
            <a:r>
              <a:rPr lang="en-US" sz="2800" b="1" dirty="0">
                <a:solidFill>
                  <a:srgbClr val="FF0000"/>
                </a:solidFill>
                <a:latin typeface="Candara" pitchFamily="34" charset="0"/>
              </a:rPr>
              <a:t>NPA when </a:t>
            </a:r>
            <a:r>
              <a:rPr lang="en-US" sz="2800" b="1" dirty="0">
                <a:latin typeface="Candara" pitchFamily="34" charset="0"/>
              </a:rPr>
              <a:t>Overdue for </a:t>
            </a:r>
            <a:r>
              <a:rPr lang="en-US" sz="2800" b="1" dirty="0">
                <a:effectLst>
                  <a:outerShdw blurRad="38100" dist="38100" dir="2700000" algn="tl">
                    <a:srgbClr val="000000">
                      <a:alpha val="43137"/>
                    </a:srgbClr>
                  </a:outerShdw>
                </a:effectLst>
                <a:latin typeface="Candara" pitchFamily="34" charset="0"/>
              </a:rPr>
              <a:t>Two</a:t>
            </a:r>
            <a:r>
              <a:rPr lang="en-US" sz="2800" b="1" dirty="0">
                <a:latin typeface="Candara" pitchFamily="34" charset="0"/>
              </a:rPr>
              <a:t> Crop Seasons</a:t>
            </a:r>
          </a:p>
        </p:txBody>
      </p:sp>
      <p:sp>
        <p:nvSpPr>
          <p:cNvPr id="14" name="Rectangle 13"/>
          <p:cNvSpPr>
            <a:spLocks noChangeArrowheads="1"/>
          </p:cNvSpPr>
          <p:nvPr/>
        </p:nvSpPr>
        <p:spPr bwMode="auto">
          <a:xfrm>
            <a:off x="8001000" y="1071546"/>
            <a:ext cx="3581400" cy="1143008"/>
          </a:xfrm>
          <a:prstGeom prst="rect">
            <a:avLst/>
          </a:prstGeom>
          <a:solidFill>
            <a:srgbClr val="DDF7FB"/>
          </a:solidFill>
          <a:ln w="12700" algn="ctr">
            <a:solidFill>
              <a:schemeClr val="bg1"/>
            </a:solidFill>
            <a:miter lim="800000"/>
            <a:headEnd type="none" w="sm" len="sm"/>
            <a:tailEnd type="none" w="sm" len="sm"/>
          </a:ln>
          <a:effectLst>
            <a:outerShdw blurRad="50800" dist="38100" dir="2700000" algn="tl" rotWithShape="0">
              <a:prstClr val="black">
                <a:alpha val="40000"/>
              </a:prstClr>
            </a:outerShdw>
          </a:effectLst>
        </p:spPr>
        <p:txBody>
          <a:bodyPr wrap="square" lIns="36000" tIns="36000" rIns="36000" bIns="36000" anchor="ctr">
            <a:noAutofit/>
          </a:bodyPr>
          <a:lstStyle/>
          <a:p>
            <a:pPr lvl="0" algn="ctr"/>
            <a:r>
              <a:rPr lang="en-US" sz="2800" b="1" dirty="0">
                <a:latin typeface="Candara" pitchFamily="34" charset="0"/>
              </a:rPr>
              <a:t>(Crop Season &lt; 1 year)</a:t>
            </a:r>
            <a:endParaRPr lang="en-IN" sz="2800" dirty="0">
              <a:latin typeface="Candara" pitchFamily="34" charset="0"/>
            </a:endParaRPr>
          </a:p>
        </p:txBody>
      </p:sp>
      <p:sp>
        <p:nvSpPr>
          <p:cNvPr id="17" name="Rectangle 24"/>
          <p:cNvSpPr>
            <a:spLocks noChangeArrowheads="1"/>
          </p:cNvSpPr>
          <p:nvPr/>
        </p:nvSpPr>
        <p:spPr bwMode="auto">
          <a:xfrm>
            <a:off x="8000999" y="5104512"/>
            <a:ext cx="3542657" cy="1143008"/>
          </a:xfrm>
          <a:prstGeom prst="rect">
            <a:avLst/>
          </a:prstGeom>
          <a:solidFill>
            <a:srgbClr val="FFF7FA"/>
          </a:solidFill>
          <a:ln w="12700" algn="ctr">
            <a:solidFill>
              <a:schemeClr val="bg1"/>
            </a:solidFill>
            <a:miter lim="800000"/>
            <a:headEnd type="none" w="sm" len="sm"/>
            <a:tailEnd type="none" w="sm" len="sm"/>
          </a:ln>
          <a:effectLst>
            <a:outerShdw blurRad="50800" dist="38100" dir="2700000" algn="tl" rotWithShape="0">
              <a:prstClr val="black">
                <a:alpha val="40000"/>
              </a:prstClr>
            </a:outerShdw>
          </a:effectLst>
        </p:spPr>
        <p:txBody>
          <a:bodyPr wrap="square" lIns="36000" tIns="36000" rIns="36000" bIns="36000" anchor="ctr">
            <a:noAutofit/>
          </a:bodyPr>
          <a:lstStyle/>
          <a:p>
            <a:pPr algn="ctr"/>
            <a:r>
              <a:rPr lang="en-US" sz="2800" b="1" dirty="0">
                <a:solidFill>
                  <a:srgbClr val="FF0000"/>
                </a:solidFill>
                <a:latin typeface="Candara" pitchFamily="34" charset="0"/>
              </a:rPr>
              <a:t>NPA when </a:t>
            </a:r>
            <a:r>
              <a:rPr lang="en-US" sz="2800" b="1" dirty="0">
                <a:latin typeface="Candara" pitchFamily="34" charset="0"/>
              </a:rPr>
              <a:t>Overdue for </a:t>
            </a:r>
            <a:r>
              <a:rPr lang="en-US" sz="2800" b="1" dirty="0">
                <a:effectLst>
                  <a:outerShdw blurRad="38100" dist="38100" dir="2700000" algn="tl">
                    <a:srgbClr val="000000">
                      <a:alpha val="43137"/>
                    </a:srgbClr>
                  </a:outerShdw>
                </a:effectLst>
                <a:latin typeface="Candara" pitchFamily="34" charset="0"/>
              </a:rPr>
              <a:t>One</a:t>
            </a:r>
            <a:r>
              <a:rPr lang="en-US" sz="2800" b="1" dirty="0">
                <a:latin typeface="Candara" pitchFamily="34" charset="0"/>
              </a:rPr>
              <a:t> Crop Season</a:t>
            </a:r>
          </a:p>
        </p:txBody>
      </p:sp>
      <p:sp>
        <p:nvSpPr>
          <p:cNvPr id="41" name="Slide Number Placeholder 17"/>
          <p:cNvSpPr txBox="1">
            <a:spLocks/>
          </p:cNvSpPr>
          <p:nvPr/>
        </p:nvSpPr>
        <p:spPr>
          <a:xfrm>
            <a:off x="11049000" y="6422711"/>
            <a:ext cx="609600" cy="304800"/>
          </a:xfrm>
          <a:prstGeom prst="rect">
            <a:avLst/>
          </a:prstGeom>
        </p:spPr>
        <p:txBody>
          <a:bodyPr/>
          <a:lstStyle/>
          <a:p>
            <a:pPr fontAlgn="base">
              <a:spcBef>
                <a:spcPct val="0"/>
              </a:spcBef>
              <a:spcAft>
                <a:spcPct val="0"/>
              </a:spcAft>
              <a:defRPr/>
            </a:pPr>
            <a:fld id="{0176C1F2-587E-42C9-B506-53C0D6E30F46}" type="slidenum">
              <a:rPr lang="en-US" sz="1600" b="1">
                <a:solidFill>
                  <a:srgbClr val="000000"/>
                </a:solidFill>
                <a:latin typeface="Arial" pitchFamily="34" charset="0"/>
                <a:cs typeface="Arial" pitchFamily="34" charset="0"/>
              </a:rPr>
              <a:pPr fontAlgn="base">
                <a:spcBef>
                  <a:spcPct val="0"/>
                </a:spcBef>
                <a:spcAft>
                  <a:spcPct val="0"/>
                </a:spcAft>
                <a:defRPr/>
              </a:pPr>
              <a:t>58</a:t>
            </a:fld>
            <a:endParaRPr lang="en-US" sz="1600" b="1" dirty="0">
              <a:solidFill>
                <a:srgbClr val="000000"/>
              </a:solidFill>
              <a:latin typeface="Arial" pitchFamily="34" charset="0"/>
              <a:cs typeface="Arial" pitchFamily="34" charset="0"/>
            </a:endParaRPr>
          </a:p>
        </p:txBody>
      </p:sp>
      <p:sp>
        <p:nvSpPr>
          <p:cNvPr id="116" name="TextBox 115"/>
          <p:cNvSpPr txBox="1"/>
          <p:nvPr/>
        </p:nvSpPr>
        <p:spPr>
          <a:xfrm>
            <a:off x="626271" y="3978196"/>
            <a:ext cx="2345527" cy="2308324"/>
          </a:xfrm>
          <a:prstGeom prst="rect">
            <a:avLst/>
          </a:prstGeom>
          <a:noFill/>
        </p:spPr>
        <p:txBody>
          <a:bodyPr wrap="square" rtlCol="0">
            <a:spAutoFit/>
          </a:bodyPr>
          <a:lstStyle/>
          <a:p>
            <a:pPr algn="just"/>
            <a:r>
              <a:rPr lang="en-US" sz="2400" b="1" i="1" dirty="0">
                <a:solidFill>
                  <a:srgbClr val="FF0000"/>
                </a:solidFill>
                <a:latin typeface="Candara" pitchFamily="34" charset="0"/>
              </a:rPr>
              <a:t>(State level Bankers Committee to decide crop season of each crop)</a:t>
            </a:r>
          </a:p>
        </p:txBody>
      </p:sp>
      <p:sp>
        <p:nvSpPr>
          <p:cNvPr id="19" name="Title 1">
            <a:extLst>
              <a:ext uri="{FF2B5EF4-FFF2-40B4-BE49-F238E27FC236}">
                <a16:creationId xmlns:a16="http://schemas.microsoft.com/office/drawing/2014/main" id="{59EB56F8-5FF9-4B3A-B7FB-67832463507B}"/>
              </a:ext>
            </a:extLst>
          </p:cNvPr>
          <p:cNvSpPr txBox="1">
            <a:spLocks/>
          </p:cNvSpPr>
          <p:nvPr/>
        </p:nvSpPr>
        <p:spPr>
          <a:xfrm>
            <a:off x="609600" y="264138"/>
            <a:ext cx="10972800" cy="674723"/>
          </a:xfrm>
          <a:prstGeom prst="rect">
            <a:avLst/>
          </a:prstGeom>
        </p:spPr>
        <p:txBody>
          <a:bodyPr>
            <a:normAutofit/>
          </a:bodyPr>
          <a:lstStyle>
            <a:lvl1pPr algn="l" defTabSz="914400" rtl="0" eaLnBrk="1" latinLnBrk="0" hangingPunct="1">
              <a:spcBef>
                <a:spcPct val="0"/>
              </a:spcBef>
              <a:buNone/>
              <a:defRPr sz="3200" kern="1200">
                <a:solidFill>
                  <a:schemeClr val="tx1"/>
                </a:solidFill>
                <a:latin typeface="Candara" panose="020E0502030303020204" pitchFamily="34" charset="0"/>
                <a:ea typeface="+mj-ea"/>
                <a:cs typeface="+mj-cs"/>
              </a:defRPr>
            </a:lvl1pPr>
          </a:lstStyle>
          <a:p>
            <a:pPr algn="ctr"/>
            <a:r>
              <a:rPr lang="en-US" sz="3600" b="1" dirty="0">
                <a:solidFill>
                  <a:srgbClr val="0070C0"/>
                </a:solidFill>
              </a:rPr>
              <a:t>Agricultural Advances – Short and Long Duration Crops</a:t>
            </a:r>
          </a:p>
        </p:txBody>
      </p:sp>
    </p:spTree>
    <p:extLst>
      <p:ext uri="{BB962C8B-B14F-4D97-AF65-F5344CB8AC3E}">
        <p14:creationId xmlns:p14="http://schemas.microsoft.com/office/powerpoint/2010/main" val="170906997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500"/>
                                        <p:tgtEl>
                                          <p:spTgt spid="9"/>
                                        </p:tgtEl>
                                      </p:cBhvr>
                                    </p:animEffect>
                                  </p:childTnLst>
                                </p:cTn>
                              </p:par>
                              <p:par>
                                <p:cTn id="8" presetID="14" presetClass="entr" presetSubtype="10"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randombar(horizontal)">
                                      <p:cBhvr>
                                        <p:cTn id="10" dur="500"/>
                                        <p:tgtEl>
                                          <p:spTgt spid="10"/>
                                        </p:tgtEl>
                                      </p:cBhvr>
                                    </p:animEffect>
                                  </p:childTnLst>
                                </p:cTn>
                              </p:par>
                              <p:par>
                                <p:cTn id="11" presetID="14" presetClass="entr" presetSubtype="1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randombar(horizontal)">
                                      <p:cBhvr>
                                        <p:cTn id="13" dur="500"/>
                                        <p:tgtEl>
                                          <p:spTgt spid="11"/>
                                        </p:tgtEl>
                                      </p:cBhvr>
                                    </p:animEffect>
                                  </p:childTnLst>
                                </p:cTn>
                              </p:par>
                              <p:par>
                                <p:cTn id="14" presetID="14" presetClass="entr" presetSubtype="10" fill="hold" nodeType="with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randombar(horizontal)">
                                      <p:cBhvr>
                                        <p:cTn id="16" dur="500"/>
                                        <p:tgtEl>
                                          <p:spTgt spid="15"/>
                                        </p:tgtEl>
                                      </p:cBhvr>
                                    </p:animEffect>
                                  </p:childTnLst>
                                </p:cTn>
                              </p:par>
                              <p:par>
                                <p:cTn id="17" presetID="14" presetClass="entr" presetSubtype="10" fill="hold" nodeType="with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randombar(horizontal)">
                                      <p:cBhvr>
                                        <p:cTn id="19" dur="500"/>
                                        <p:tgtEl>
                                          <p:spTgt spid="16"/>
                                        </p:tgtEl>
                                      </p:cBhvr>
                                    </p:animEffect>
                                  </p:childTnLst>
                                </p:cTn>
                              </p:par>
                              <p:par>
                                <p:cTn id="20" presetID="14" presetClass="entr" presetSubtype="10" fill="hold" nodeType="with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randombar(horizontal)">
                                      <p:cBhvr>
                                        <p:cTn id="22" dur="500"/>
                                        <p:tgtEl>
                                          <p:spTgt spid="18"/>
                                        </p:tgtEl>
                                      </p:cBhvr>
                                    </p:animEffect>
                                  </p:childTnLst>
                                </p:cTn>
                              </p:par>
                              <p:par>
                                <p:cTn id="23" presetID="14" presetClass="entr" presetSubtype="10" fill="hold" grpId="0" nodeType="with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randombar(horizontal)">
                                      <p:cBhvr>
                                        <p:cTn id="25" dur="500"/>
                                        <p:tgtEl>
                                          <p:spTgt spid="4"/>
                                        </p:tgtEl>
                                      </p:cBhvr>
                                    </p:animEffect>
                                  </p:childTnLst>
                                </p:cTn>
                              </p:par>
                              <p:par>
                                <p:cTn id="26" presetID="14" presetClass="entr" presetSubtype="10" fill="hold" grpId="0" nodeType="with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randombar(horizontal)">
                                      <p:cBhvr>
                                        <p:cTn id="28" dur="500"/>
                                        <p:tgtEl>
                                          <p:spTgt spid="5"/>
                                        </p:tgtEl>
                                      </p:cBhvr>
                                    </p:animEffect>
                                  </p:childTnLst>
                                </p:cTn>
                              </p:par>
                              <p:par>
                                <p:cTn id="29" presetID="14" presetClass="entr" presetSubtype="10" fill="hold" grpId="0" nodeType="with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randombar(horizontal)">
                                      <p:cBhvr>
                                        <p:cTn id="31" dur="500"/>
                                        <p:tgtEl>
                                          <p:spTgt spid="6"/>
                                        </p:tgtEl>
                                      </p:cBhvr>
                                    </p:animEffect>
                                  </p:childTnLst>
                                </p:cTn>
                              </p:par>
                              <p:par>
                                <p:cTn id="32" presetID="14" presetClass="entr" presetSubtype="10" fill="hold" grpId="0" nodeType="with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randombar(horizontal)">
                                      <p:cBhvr>
                                        <p:cTn id="34" dur="500"/>
                                        <p:tgtEl>
                                          <p:spTgt spid="8"/>
                                        </p:tgtEl>
                                      </p:cBhvr>
                                    </p:animEffect>
                                  </p:childTnLst>
                                </p:cTn>
                              </p:par>
                              <p:par>
                                <p:cTn id="35" presetID="14" presetClass="entr" presetSubtype="10" fill="hold" grpId="0" nodeType="with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randombar(horizontal)">
                                      <p:cBhvr>
                                        <p:cTn id="37" dur="500"/>
                                        <p:tgtEl>
                                          <p:spTgt spid="13"/>
                                        </p:tgtEl>
                                      </p:cBhvr>
                                    </p:animEffect>
                                  </p:childTnLst>
                                </p:cTn>
                              </p:par>
                              <p:par>
                                <p:cTn id="38" presetID="14" presetClass="entr" presetSubtype="10" fill="hold" grpId="0" nodeType="withEffect">
                                  <p:stCondLst>
                                    <p:cond delay="0"/>
                                  </p:stCondLst>
                                  <p:childTnLst>
                                    <p:set>
                                      <p:cBhvr>
                                        <p:cTn id="39" dur="1" fill="hold">
                                          <p:stCondLst>
                                            <p:cond delay="0"/>
                                          </p:stCondLst>
                                        </p:cTn>
                                        <p:tgtEl>
                                          <p:spTgt spid="14"/>
                                        </p:tgtEl>
                                        <p:attrNameLst>
                                          <p:attrName>style.visibility</p:attrName>
                                        </p:attrNameLst>
                                      </p:cBhvr>
                                      <p:to>
                                        <p:strVal val="visible"/>
                                      </p:to>
                                    </p:set>
                                    <p:animEffect transition="in" filter="randombar(horizontal)">
                                      <p:cBhvr>
                                        <p:cTn id="40" dur="500"/>
                                        <p:tgtEl>
                                          <p:spTgt spid="14"/>
                                        </p:tgtEl>
                                      </p:cBhvr>
                                    </p:animEffect>
                                  </p:childTnLst>
                                </p:cTn>
                              </p:par>
                              <p:par>
                                <p:cTn id="41" presetID="14" presetClass="entr" presetSubtype="10" fill="hold" grpId="0" nodeType="withEffect">
                                  <p:stCondLst>
                                    <p:cond delay="0"/>
                                  </p:stCondLst>
                                  <p:childTnLst>
                                    <p:set>
                                      <p:cBhvr>
                                        <p:cTn id="42" dur="1" fill="hold">
                                          <p:stCondLst>
                                            <p:cond delay="0"/>
                                          </p:stCondLst>
                                        </p:cTn>
                                        <p:tgtEl>
                                          <p:spTgt spid="17"/>
                                        </p:tgtEl>
                                        <p:attrNameLst>
                                          <p:attrName>style.visibility</p:attrName>
                                        </p:attrNameLst>
                                      </p:cBhvr>
                                      <p:to>
                                        <p:strVal val="visible"/>
                                      </p:to>
                                    </p:set>
                                    <p:animEffect transition="in" filter="randombar(horizontal)">
                                      <p:cBhvr>
                                        <p:cTn id="43" dur="500"/>
                                        <p:tgtEl>
                                          <p:spTgt spid="17"/>
                                        </p:tgtEl>
                                      </p:cBhvr>
                                    </p:animEffect>
                                  </p:childTnLst>
                                </p:cTn>
                              </p:par>
                              <p:par>
                                <p:cTn id="44" presetID="14" presetClass="entr" presetSubtype="10" fill="hold" grpId="0" nodeType="withEffect">
                                  <p:stCondLst>
                                    <p:cond delay="0"/>
                                  </p:stCondLst>
                                  <p:childTnLst>
                                    <p:set>
                                      <p:cBhvr>
                                        <p:cTn id="45" dur="1" fill="hold">
                                          <p:stCondLst>
                                            <p:cond delay="0"/>
                                          </p:stCondLst>
                                        </p:cTn>
                                        <p:tgtEl>
                                          <p:spTgt spid="41"/>
                                        </p:tgtEl>
                                        <p:attrNameLst>
                                          <p:attrName>style.visibility</p:attrName>
                                        </p:attrNameLst>
                                      </p:cBhvr>
                                      <p:to>
                                        <p:strVal val="visible"/>
                                      </p:to>
                                    </p:set>
                                    <p:animEffect transition="in" filter="randombar(horizontal)">
                                      <p:cBhvr>
                                        <p:cTn id="46" dur="500"/>
                                        <p:tgtEl>
                                          <p:spTgt spid="41"/>
                                        </p:tgtEl>
                                      </p:cBhvr>
                                    </p:animEffect>
                                  </p:childTnLst>
                                </p:cTn>
                              </p:par>
                              <p:par>
                                <p:cTn id="47" presetID="14" presetClass="entr" presetSubtype="10" fill="hold" grpId="0" nodeType="withEffect">
                                  <p:stCondLst>
                                    <p:cond delay="0"/>
                                  </p:stCondLst>
                                  <p:childTnLst>
                                    <p:set>
                                      <p:cBhvr>
                                        <p:cTn id="48" dur="1" fill="hold">
                                          <p:stCondLst>
                                            <p:cond delay="0"/>
                                          </p:stCondLst>
                                        </p:cTn>
                                        <p:tgtEl>
                                          <p:spTgt spid="116"/>
                                        </p:tgtEl>
                                        <p:attrNameLst>
                                          <p:attrName>style.visibility</p:attrName>
                                        </p:attrNameLst>
                                      </p:cBhvr>
                                      <p:to>
                                        <p:strVal val="visible"/>
                                      </p:to>
                                    </p:set>
                                    <p:animEffect transition="in" filter="randombar(horizontal)">
                                      <p:cBhvr>
                                        <p:cTn id="49" dur="500"/>
                                        <p:tgtEl>
                                          <p:spTgt spid="116"/>
                                        </p:tgtEl>
                                      </p:cBhvr>
                                    </p:animEffect>
                                  </p:childTnLst>
                                </p:cTn>
                              </p:par>
                              <p:par>
                                <p:cTn id="50" presetID="14" presetClass="entr" presetSubtype="10" fill="hold" grpId="0" nodeType="withEffect">
                                  <p:stCondLst>
                                    <p:cond delay="0"/>
                                  </p:stCondLst>
                                  <p:childTnLst>
                                    <p:set>
                                      <p:cBhvr>
                                        <p:cTn id="51" dur="1" fill="hold">
                                          <p:stCondLst>
                                            <p:cond delay="0"/>
                                          </p:stCondLst>
                                        </p:cTn>
                                        <p:tgtEl>
                                          <p:spTgt spid="19"/>
                                        </p:tgtEl>
                                        <p:attrNameLst>
                                          <p:attrName>style.visibility</p:attrName>
                                        </p:attrNameLst>
                                      </p:cBhvr>
                                      <p:to>
                                        <p:strVal val="visible"/>
                                      </p:to>
                                    </p:set>
                                    <p:animEffect transition="in" filter="randombar(horizontal)">
                                      <p:cBhvr>
                                        <p:cTn id="5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8" grpId="0" animBg="1"/>
      <p:bldP spid="13" grpId="0" animBg="1"/>
      <p:bldP spid="14" grpId="0" animBg="1"/>
      <p:bldP spid="17" grpId="0" animBg="1"/>
      <p:bldP spid="41" grpId="0"/>
      <p:bldP spid="116" grpId="0"/>
      <p:bldP spid="19"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609600" y="3001510"/>
            <a:ext cx="2438399" cy="928693"/>
          </a:xfrm>
          <a:prstGeom prst="rect">
            <a:avLst/>
          </a:prstGeom>
          <a:solidFill>
            <a:schemeClr val="bg1">
              <a:lumMod val="85000"/>
            </a:schemeClr>
          </a:solidFill>
          <a:ln w="12700" algn="ctr">
            <a:solidFill>
              <a:schemeClr val="bg1"/>
            </a:solidFill>
            <a:miter lim="800000"/>
            <a:headEnd type="none" w="sm" len="sm"/>
            <a:tailEnd type="none" w="sm" len="sm"/>
          </a:ln>
          <a:effectLst>
            <a:outerShdw blurRad="50800" dist="38100" dir="2700000" algn="tl" rotWithShape="0">
              <a:prstClr val="black">
                <a:alpha val="40000"/>
              </a:prstClr>
            </a:outerShdw>
          </a:effectLst>
        </p:spPr>
        <p:txBody>
          <a:bodyPr wrap="square" lIns="36000" tIns="36000" rIns="36000" bIns="36000" anchor="ctr">
            <a:noAutofit/>
          </a:bodyPr>
          <a:lstStyle/>
          <a:p>
            <a:pPr algn="ctr">
              <a:defRPr/>
            </a:pPr>
            <a:r>
              <a:rPr lang="en-US" altLang="ja-JP" sz="2800" b="1" dirty="0">
                <a:latin typeface="Candara" pitchFamily="34" charset="0"/>
                <a:ea typeface="ＭＳ Ｐゴシック" pitchFamily="50" charset="-128"/>
              </a:rPr>
              <a:t>Agricultural Advances </a:t>
            </a:r>
          </a:p>
        </p:txBody>
      </p:sp>
      <p:sp>
        <p:nvSpPr>
          <p:cNvPr id="5" name="Rectangle 4"/>
          <p:cNvSpPr>
            <a:spLocks noChangeArrowheads="1"/>
          </p:cNvSpPr>
          <p:nvPr/>
        </p:nvSpPr>
        <p:spPr bwMode="auto">
          <a:xfrm>
            <a:off x="3918257" y="1606092"/>
            <a:ext cx="1993890" cy="3719528"/>
          </a:xfrm>
          <a:prstGeom prst="rect">
            <a:avLst/>
          </a:prstGeom>
          <a:solidFill>
            <a:schemeClr val="accent1">
              <a:lumMod val="20000"/>
              <a:lumOff val="80000"/>
            </a:schemeClr>
          </a:solidFill>
          <a:ln w="12700" algn="ctr">
            <a:solidFill>
              <a:schemeClr val="bg1"/>
            </a:solidFill>
            <a:miter lim="800000"/>
            <a:headEnd type="none" w="sm" len="sm"/>
            <a:tailEnd type="none" w="sm" len="sm"/>
          </a:ln>
          <a:effectLst>
            <a:outerShdw blurRad="50800" dist="38100" dir="2700000" algn="tl" rotWithShape="0">
              <a:prstClr val="black">
                <a:alpha val="40000"/>
              </a:prstClr>
            </a:outerShdw>
          </a:effectLst>
        </p:spPr>
        <p:txBody>
          <a:bodyPr wrap="square" lIns="36000" tIns="36000" rIns="36000" bIns="36000" anchor="ctr">
            <a:noAutofit/>
          </a:bodyPr>
          <a:lstStyle/>
          <a:p>
            <a:pPr lvl="0" algn="ctr"/>
            <a:r>
              <a:rPr lang="en-US" sz="3600" b="1" dirty="0">
                <a:solidFill>
                  <a:srgbClr val="0070C0"/>
                </a:solidFill>
                <a:latin typeface="Candara" pitchFamily="34" charset="0"/>
              </a:rPr>
              <a:t>RABI SEASON</a:t>
            </a:r>
          </a:p>
        </p:txBody>
      </p:sp>
      <p:sp>
        <p:nvSpPr>
          <p:cNvPr id="8" name="Rectangle 7"/>
          <p:cNvSpPr>
            <a:spLocks noChangeArrowheads="1"/>
          </p:cNvSpPr>
          <p:nvPr/>
        </p:nvSpPr>
        <p:spPr bwMode="auto">
          <a:xfrm>
            <a:off x="6733548" y="3125498"/>
            <a:ext cx="4843457" cy="893873"/>
          </a:xfrm>
          <a:prstGeom prst="rect">
            <a:avLst/>
          </a:prstGeom>
          <a:solidFill>
            <a:srgbClr val="F3FEFF"/>
          </a:solidFill>
          <a:ln w="12700" algn="ctr">
            <a:solidFill>
              <a:schemeClr val="bg1"/>
            </a:solidFill>
            <a:miter lim="800000"/>
            <a:headEnd type="none" w="sm" len="sm"/>
            <a:tailEnd type="none" w="sm" len="sm"/>
          </a:ln>
          <a:effectLst>
            <a:outerShdw blurRad="50800" dist="38100" dir="2700000" algn="tl" rotWithShape="0">
              <a:prstClr val="black">
                <a:alpha val="40000"/>
              </a:prstClr>
            </a:outerShdw>
          </a:effectLst>
        </p:spPr>
        <p:txBody>
          <a:bodyPr wrap="square" lIns="36000" tIns="36000" rIns="36000" bIns="36000" anchor="ctr">
            <a:noAutofit/>
          </a:bodyPr>
          <a:lstStyle/>
          <a:p>
            <a:pPr algn="ctr"/>
            <a:r>
              <a:rPr lang="en-US" sz="2400" b="1" dirty="0">
                <a:solidFill>
                  <a:srgbClr val="FF0000"/>
                </a:solidFill>
                <a:latin typeface="Candara" panose="020E0502030303020204" pitchFamily="34" charset="0"/>
              </a:rPr>
              <a:t>Rabi Season ends </a:t>
            </a:r>
            <a:r>
              <a:rPr lang="en-US" sz="2400" b="1" dirty="0">
                <a:latin typeface="Candara" panose="020E0502030303020204" pitchFamily="34" charset="0"/>
              </a:rPr>
              <a:t>: 30</a:t>
            </a:r>
            <a:r>
              <a:rPr lang="en-US" sz="2400" b="1" baseline="30000" dirty="0">
                <a:latin typeface="Candara" panose="020E0502030303020204" pitchFamily="34" charset="0"/>
              </a:rPr>
              <a:t>th</a:t>
            </a:r>
            <a:r>
              <a:rPr lang="en-US" sz="2400" b="1" dirty="0">
                <a:latin typeface="Candara" panose="020E0502030303020204" pitchFamily="34" charset="0"/>
              </a:rPr>
              <a:t> June</a:t>
            </a:r>
            <a:endParaRPr lang="en-US" sz="2400" b="1" dirty="0">
              <a:solidFill>
                <a:srgbClr val="0070C0"/>
              </a:solidFill>
              <a:latin typeface="Candara" panose="020E0502030303020204" pitchFamily="34" charset="0"/>
            </a:endParaRPr>
          </a:p>
        </p:txBody>
      </p:sp>
      <p:sp>
        <p:nvSpPr>
          <p:cNvPr id="13" name="Rectangle 12"/>
          <p:cNvSpPr>
            <a:spLocks noChangeArrowheads="1"/>
          </p:cNvSpPr>
          <p:nvPr/>
        </p:nvSpPr>
        <p:spPr bwMode="auto">
          <a:xfrm>
            <a:off x="6738941" y="2087530"/>
            <a:ext cx="4843458" cy="833441"/>
          </a:xfrm>
          <a:prstGeom prst="rect">
            <a:avLst/>
          </a:prstGeom>
          <a:solidFill>
            <a:srgbClr val="FFF7FA"/>
          </a:solidFill>
          <a:ln w="12700" algn="ctr">
            <a:solidFill>
              <a:schemeClr val="bg1"/>
            </a:solidFill>
            <a:miter lim="800000"/>
            <a:headEnd type="none" w="sm" len="sm"/>
            <a:tailEnd type="none" w="sm" len="sm"/>
          </a:ln>
          <a:effectLst>
            <a:outerShdw blurRad="50800" dist="38100" dir="2700000" algn="tl" rotWithShape="0">
              <a:prstClr val="black">
                <a:alpha val="40000"/>
              </a:prstClr>
            </a:outerShdw>
          </a:effectLst>
        </p:spPr>
        <p:txBody>
          <a:bodyPr wrap="square" lIns="36000" tIns="36000" rIns="36000" bIns="36000" anchor="ctr">
            <a:noAutofit/>
          </a:bodyPr>
          <a:lstStyle/>
          <a:p>
            <a:pPr algn="ctr"/>
            <a:r>
              <a:rPr lang="en-US" sz="2400" b="1" dirty="0">
                <a:solidFill>
                  <a:srgbClr val="FF0000"/>
                </a:solidFill>
                <a:latin typeface="Candara" panose="020E0502030303020204" pitchFamily="34" charset="0"/>
              </a:rPr>
              <a:t>Harvesting period </a:t>
            </a:r>
            <a:r>
              <a:rPr lang="en-US" sz="2400" b="1" dirty="0">
                <a:latin typeface="Candara" panose="020E0502030303020204" pitchFamily="34" charset="0"/>
              </a:rPr>
              <a:t>: April to June</a:t>
            </a:r>
            <a:endParaRPr lang="en-US" sz="2400" b="1" dirty="0">
              <a:solidFill>
                <a:srgbClr val="0070C0"/>
              </a:solidFill>
              <a:latin typeface="Candara" panose="020E0502030303020204" pitchFamily="34" charset="0"/>
            </a:endParaRPr>
          </a:p>
        </p:txBody>
      </p:sp>
      <p:sp>
        <p:nvSpPr>
          <p:cNvPr id="14" name="Rectangle 13"/>
          <p:cNvSpPr>
            <a:spLocks noChangeArrowheads="1"/>
          </p:cNvSpPr>
          <p:nvPr/>
        </p:nvSpPr>
        <p:spPr bwMode="auto">
          <a:xfrm>
            <a:off x="6733548" y="1011650"/>
            <a:ext cx="4843458" cy="821197"/>
          </a:xfrm>
          <a:prstGeom prst="rect">
            <a:avLst/>
          </a:prstGeom>
          <a:solidFill>
            <a:srgbClr val="F3FEFF"/>
          </a:solidFill>
          <a:ln w="12700" algn="ctr">
            <a:solidFill>
              <a:schemeClr val="bg1"/>
            </a:solidFill>
            <a:miter lim="800000"/>
            <a:headEnd type="none" w="sm" len="sm"/>
            <a:tailEnd type="none" w="sm" len="sm"/>
          </a:ln>
          <a:effectLst>
            <a:outerShdw blurRad="50800" dist="38100" dir="2700000" algn="tl" rotWithShape="0">
              <a:prstClr val="black">
                <a:alpha val="40000"/>
              </a:prstClr>
            </a:outerShdw>
          </a:effectLst>
        </p:spPr>
        <p:txBody>
          <a:bodyPr wrap="square" lIns="36000" tIns="36000" rIns="36000" bIns="36000" anchor="ctr">
            <a:noAutofit/>
          </a:bodyPr>
          <a:lstStyle/>
          <a:p>
            <a:pPr lvl="0" algn="ctr"/>
            <a:r>
              <a:rPr lang="en-US" sz="2400" b="1" dirty="0">
                <a:solidFill>
                  <a:srgbClr val="FF0000"/>
                </a:solidFill>
                <a:latin typeface="Candara" panose="020E0502030303020204" pitchFamily="34" charset="0"/>
              </a:rPr>
              <a:t>Cropping period </a:t>
            </a:r>
            <a:r>
              <a:rPr lang="en-US" sz="2400" b="1" dirty="0">
                <a:latin typeface="Candara" panose="020E0502030303020204" pitchFamily="34" charset="0"/>
              </a:rPr>
              <a:t>: October to December</a:t>
            </a:r>
          </a:p>
        </p:txBody>
      </p:sp>
      <p:sp>
        <p:nvSpPr>
          <p:cNvPr id="17" name="Rectangle 24"/>
          <p:cNvSpPr>
            <a:spLocks noChangeArrowheads="1"/>
          </p:cNvSpPr>
          <p:nvPr/>
        </p:nvSpPr>
        <p:spPr bwMode="auto">
          <a:xfrm>
            <a:off x="6736964" y="4291457"/>
            <a:ext cx="4843457" cy="893873"/>
          </a:xfrm>
          <a:prstGeom prst="rect">
            <a:avLst/>
          </a:prstGeom>
          <a:solidFill>
            <a:srgbClr val="FFF7FA"/>
          </a:solidFill>
          <a:ln w="12700" algn="ctr">
            <a:solidFill>
              <a:schemeClr val="bg1"/>
            </a:solidFill>
            <a:miter lim="800000"/>
            <a:headEnd type="none" w="sm" len="sm"/>
            <a:tailEnd type="none" w="sm" len="sm"/>
          </a:ln>
          <a:effectLst>
            <a:outerShdw blurRad="50800" dist="38100" dir="2700000" algn="tl" rotWithShape="0">
              <a:prstClr val="black">
                <a:alpha val="40000"/>
              </a:prstClr>
            </a:outerShdw>
          </a:effectLst>
        </p:spPr>
        <p:txBody>
          <a:bodyPr wrap="square" lIns="36000" tIns="36000" rIns="36000" bIns="36000" anchor="ctr">
            <a:noAutofit/>
          </a:bodyPr>
          <a:lstStyle/>
          <a:p>
            <a:pPr algn="ctr"/>
            <a:r>
              <a:rPr lang="en-US" sz="2400" b="1" dirty="0">
                <a:solidFill>
                  <a:srgbClr val="FF0000"/>
                </a:solidFill>
                <a:latin typeface="Candara" panose="020E0502030303020204" pitchFamily="34" charset="0"/>
              </a:rPr>
              <a:t>Due date for repayment </a:t>
            </a:r>
            <a:r>
              <a:rPr lang="en-US" sz="2400" b="1" dirty="0">
                <a:latin typeface="Candara" panose="020E0502030303020204" pitchFamily="34" charset="0"/>
              </a:rPr>
              <a:t>: </a:t>
            </a:r>
            <a:r>
              <a:rPr lang="en-US" sz="2400" b="1" dirty="0">
                <a:solidFill>
                  <a:srgbClr val="0070C0"/>
                </a:solidFill>
                <a:latin typeface="Candara" panose="020E0502030303020204" pitchFamily="34" charset="0"/>
              </a:rPr>
              <a:t>1 Year from the date of first drawl</a:t>
            </a:r>
          </a:p>
        </p:txBody>
      </p:sp>
      <p:sp>
        <p:nvSpPr>
          <p:cNvPr id="41" name="Slide Number Placeholder 17"/>
          <p:cNvSpPr txBox="1">
            <a:spLocks/>
          </p:cNvSpPr>
          <p:nvPr/>
        </p:nvSpPr>
        <p:spPr>
          <a:xfrm>
            <a:off x="10972798" y="6396231"/>
            <a:ext cx="609600" cy="304800"/>
          </a:xfrm>
          <a:prstGeom prst="rect">
            <a:avLst/>
          </a:prstGeom>
        </p:spPr>
        <p:txBody>
          <a:bodyPr/>
          <a:lstStyle/>
          <a:p>
            <a:pPr fontAlgn="base">
              <a:spcBef>
                <a:spcPct val="0"/>
              </a:spcBef>
              <a:spcAft>
                <a:spcPct val="0"/>
              </a:spcAft>
              <a:defRPr/>
            </a:pPr>
            <a:fld id="{0176C1F2-587E-42C9-B506-53C0D6E30F46}" type="slidenum">
              <a:rPr lang="en-US" sz="1600" b="1">
                <a:solidFill>
                  <a:srgbClr val="000000"/>
                </a:solidFill>
                <a:latin typeface="Arial" pitchFamily="34" charset="0"/>
                <a:cs typeface="Arial" pitchFamily="34" charset="0"/>
              </a:rPr>
              <a:pPr fontAlgn="base">
                <a:spcBef>
                  <a:spcPct val="0"/>
                </a:spcBef>
                <a:spcAft>
                  <a:spcPct val="0"/>
                </a:spcAft>
                <a:defRPr/>
              </a:pPr>
              <a:t>59</a:t>
            </a:fld>
            <a:endParaRPr lang="en-US" sz="1600" b="1" dirty="0">
              <a:solidFill>
                <a:srgbClr val="000000"/>
              </a:solidFill>
              <a:latin typeface="Arial" pitchFamily="34" charset="0"/>
              <a:cs typeface="Arial" pitchFamily="34" charset="0"/>
            </a:endParaRPr>
          </a:p>
        </p:txBody>
      </p:sp>
      <p:sp>
        <p:nvSpPr>
          <p:cNvPr id="31" name="TextBox 30"/>
          <p:cNvSpPr txBox="1"/>
          <p:nvPr/>
        </p:nvSpPr>
        <p:spPr>
          <a:xfrm>
            <a:off x="628691" y="4016276"/>
            <a:ext cx="2430427" cy="2308324"/>
          </a:xfrm>
          <a:prstGeom prst="rect">
            <a:avLst/>
          </a:prstGeom>
          <a:noFill/>
        </p:spPr>
        <p:txBody>
          <a:bodyPr wrap="square" rtlCol="0">
            <a:spAutoFit/>
          </a:bodyPr>
          <a:lstStyle/>
          <a:p>
            <a:pPr algn="just"/>
            <a:r>
              <a:rPr lang="en-US" sz="2400" b="1" i="1" dirty="0">
                <a:solidFill>
                  <a:srgbClr val="E3391D"/>
                </a:solidFill>
                <a:latin typeface="Candara" pitchFamily="34" charset="0"/>
              </a:rPr>
              <a:t>(State level Bankers Committee to decide crop season of each crop)</a:t>
            </a:r>
          </a:p>
        </p:txBody>
      </p:sp>
      <p:sp>
        <p:nvSpPr>
          <p:cNvPr id="19" name="Title 1">
            <a:extLst>
              <a:ext uri="{FF2B5EF4-FFF2-40B4-BE49-F238E27FC236}">
                <a16:creationId xmlns:a16="http://schemas.microsoft.com/office/drawing/2014/main" id="{83AC5038-326C-4BA9-8D2D-793FEFAE29D7}"/>
              </a:ext>
            </a:extLst>
          </p:cNvPr>
          <p:cNvSpPr txBox="1">
            <a:spLocks/>
          </p:cNvSpPr>
          <p:nvPr/>
        </p:nvSpPr>
        <p:spPr>
          <a:xfrm>
            <a:off x="609600" y="156969"/>
            <a:ext cx="10972800" cy="674723"/>
          </a:xfrm>
          <a:prstGeom prst="rect">
            <a:avLst/>
          </a:prstGeom>
        </p:spPr>
        <p:txBody>
          <a:bodyPr>
            <a:normAutofit fontScale="77500" lnSpcReduction="20000"/>
          </a:bodyPr>
          <a:lstStyle>
            <a:lvl1pPr algn="l" defTabSz="914400" rtl="0" eaLnBrk="1" latinLnBrk="0" hangingPunct="1">
              <a:spcBef>
                <a:spcPct val="0"/>
              </a:spcBef>
              <a:buNone/>
              <a:defRPr sz="3200" kern="1200">
                <a:solidFill>
                  <a:schemeClr val="tx1"/>
                </a:solidFill>
                <a:latin typeface="Candara" panose="020E0502030303020204" pitchFamily="34" charset="0"/>
                <a:ea typeface="+mj-ea"/>
                <a:cs typeface="+mj-cs"/>
              </a:defRPr>
            </a:lvl1pPr>
          </a:lstStyle>
          <a:p>
            <a:pPr algn="ctr"/>
            <a:r>
              <a:rPr lang="en-US" sz="3600" b="1" dirty="0">
                <a:solidFill>
                  <a:srgbClr val="0070C0"/>
                </a:solidFill>
              </a:rPr>
              <a:t>Agricultural Advances – Rabi Season Crops – Things to remember </a:t>
            </a:r>
          </a:p>
        </p:txBody>
      </p:sp>
      <p:sp>
        <p:nvSpPr>
          <p:cNvPr id="22" name="Rectangle 21">
            <a:extLst>
              <a:ext uri="{FF2B5EF4-FFF2-40B4-BE49-F238E27FC236}">
                <a16:creationId xmlns:a16="http://schemas.microsoft.com/office/drawing/2014/main" id="{E650C3AC-8678-8080-EEBF-95DCEA42FFE7}"/>
              </a:ext>
            </a:extLst>
          </p:cNvPr>
          <p:cNvSpPr>
            <a:spLocks noChangeArrowheads="1"/>
          </p:cNvSpPr>
          <p:nvPr/>
        </p:nvSpPr>
        <p:spPr bwMode="auto">
          <a:xfrm>
            <a:off x="6740172" y="5399888"/>
            <a:ext cx="4843457" cy="893873"/>
          </a:xfrm>
          <a:prstGeom prst="rect">
            <a:avLst/>
          </a:prstGeom>
          <a:solidFill>
            <a:srgbClr val="F3FEFF"/>
          </a:solidFill>
          <a:ln w="12700" algn="ctr">
            <a:solidFill>
              <a:schemeClr val="bg1"/>
            </a:solidFill>
            <a:miter lim="800000"/>
            <a:headEnd type="none" w="sm" len="sm"/>
            <a:tailEnd type="none" w="sm" len="sm"/>
          </a:ln>
          <a:effectLst>
            <a:outerShdw blurRad="50800" dist="38100" dir="2700000" algn="tl" rotWithShape="0">
              <a:prstClr val="black">
                <a:alpha val="40000"/>
              </a:prstClr>
            </a:outerShdw>
          </a:effectLst>
        </p:spPr>
        <p:txBody>
          <a:bodyPr wrap="square" lIns="36000" tIns="36000" rIns="36000" bIns="36000" anchor="ctr">
            <a:noAutofit/>
          </a:bodyPr>
          <a:lstStyle/>
          <a:p>
            <a:pPr algn="ctr"/>
            <a:r>
              <a:rPr lang="en-US" sz="2400" b="1" dirty="0">
                <a:solidFill>
                  <a:srgbClr val="FF0000"/>
                </a:solidFill>
                <a:latin typeface="Candara" panose="020E0502030303020204" pitchFamily="34" charset="0"/>
              </a:rPr>
              <a:t>Rabi Crops </a:t>
            </a:r>
            <a:r>
              <a:rPr lang="en-US" sz="2400" b="1" dirty="0">
                <a:latin typeface="Candara" panose="020E0502030303020204" pitchFamily="34" charset="0"/>
              </a:rPr>
              <a:t>: Wheat, Barley, Peas, Gram</a:t>
            </a:r>
            <a:endParaRPr lang="en-US" sz="2400" b="1" dirty="0">
              <a:solidFill>
                <a:srgbClr val="0070C0"/>
              </a:solidFill>
              <a:latin typeface="Candara" panose="020E0502030303020204" pitchFamily="34" charset="0"/>
            </a:endParaRPr>
          </a:p>
        </p:txBody>
      </p:sp>
      <p:cxnSp>
        <p:nvCxnSpPr>
          <p:cNvPr id="60" name="Straight Arrow Connector 59">
            <a:extLst>
              <a:ext uri="{FF2B5EF4-FFF2-40B4-BE49-F238E27FC236}">
                <a16:creationId xmlns:a16="http://schemas.microsoft.com/office/drawing/2014/main" id="{FCA8A223-1D24-E943-A4C2-3A213F7946A2}"/>
              </a:ext>
            </a:extLst>
          </p:cNvPr>
          <p:cNvCxnSpPr>
            <a:cxnSpLocks/>
            <a:stCxn id="5" idx="3"/>
            <a:endCxn id="14" idx="1"/>
          </p:cNvCxnSpPr>
          <p:nvPr/>
        </p:nvCxnSpPr>
        <p:spPr>
          <a:xfrm flipV="1">
            <a:off x="5912147" y="1422249"/>
            <a:ext cx="821401" cy="2043607"/>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3" name="Straight Arrow Connector 62">
            <a:extLst>
              <a:ext uri="{FF2B5EF4-FFF2-40B4-BE49-F238E27FC236}">
                <a16:creationId xmlns:a16="http://schemas.microsoft.com/office/drawing/2014/main" id="{758D68BA-C39C-6FE8-1EC2-55C8E535428D}"/>
              </a:ext>
            </a:extLst>
          </p:cNvPr>
          <p:cNvCxnSpPr>
            <a:stCxn id="5" idx="3"/>
            <a:endCxn id="22" idx="1"/>
          </p:cNvCxnSpPr>
          <p:nvPr/>
        </p:nvCxnSpPr>
        <p:spPr>
          <a:xfrm>
            <a:off x="5912147" y="3465856"/>
            <a:ext cx="828025" cy="2380969"/>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5" name="Straight Arrow Connector 64">
            <a:extLst>
              <a:ext uri="{FF2B5EF4-FFF2-40B4-BE49-F238E27FC236}">
                <a16:creationId xmlns:a16="http://schemas.microsoft.com/office/drawing/2014/main" id="{CAD6FD46-9872-5871-4B59-63385C13A71E}"/>
              </a:ext>
            </a:extLst>
          </p:cNvPr>
          <p:cNvCxnSpPr>
            <a:stCxn id="5" idx="3"/>
            <a:endCxn id="13" idx="1"/>
          </p:cNvCxnSpPr>
          <p:nvPr/>
        </p:nvCxnSpPr>
        <p:spPr>
          <a:xfrm flipV="1">
            <a:off x="5912147" y="2504251"/>
            <a:ext cx="826794" cy="961605"/>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7" name="Straight Arrow Connector 66">
            <a:extLst>
              <a:ext uri="{FF2B5EF4-FFF2-40B4-BE49-F238E27FC236}">
                <a16:creationId xmlns:a16="http://schemas.microsoft.com/office/drawing/2014/main" id="{2790658F-657D-9455-CEBA-87447E063CB3}"/>
              </a:ext>
            </a:extLst>
          </p:cNvPr>
          <p:cNvCxnSpPr>
            <a:cxnSpLocks/>
            <a:stCxn id="5" idx="3"/>
            <a:endCxn id="17" idx="1"/>
          </p:cNvCxnSpPr>
          <p:nvPr/>
        </p:nvCxnSpPr>
        <p:spPr>
          <a:xfrm>
            <a:off x="5912147" y="3465856"/>
            <a:ext cx="824817" cy="1272538"/>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1" name="Straight Arrow Connector 70">
            <a:extLst>
              <a:ext uri="{FF2B5EF4-FFF2-40B4-BE49-F238E27FC236}">
                <a16:creationId xmlns:a16="http://schemas.microsoft.com/office/drawing/2014/main" id="{05FA46EA-35F6-F500-C55D-4A8E98B2FDC8}"/>
              </a:ext>
            </a:extLst>
          </p:cNvPr>
          <p:cNvCxnSpPr>
            <a:cxnSpLocks/>
            <a:stCxn id="5" idx="3"/>
          </p:cNvCxnSpPr>
          <p:nvPr/>
        </p:nvCxnSpPr>
        <p:spPr>
          <a:xfrm>
            <a:off x="5912147" y="3465856"/>
            <a:ext cx="859139" cy="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3" name="Straight Arrow Connector 72">
            <a:extLst>
              <a:ext uri="{FF2B5EF4-FFF2-40B4-BE49-F238E27FC236}">
                <a16:creationId xmlns:a16="http://schemas.microsoft.com/office/drawing/2014/main" id="{BDA52EDB-34ED-3016-BA72-AF57B276262E}"/>
              </a:ext>
            </a:extLst>
          </p:cNvPr>
          <p:cNvCxnSpPr>
            <a:stCxn id="4" idx="3"/>
            <a:endCxn id="5" idx="1"/>
          </p:cNvCxnSpPr>
          <p:nvPr/>
        </p:nvCxnSpPr>
        <p:spPr>
          <a:xfrm flipV="1">
            <a:off x="3047999" y="3465856"/>
            <a:ext cx="870258" cy="1"/>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1942420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randombar(horizontal)">
                                      <p:cBhvr>
                                        <p:cTn id="10" dur="500"/>
                                        <p:tgtEl>
                                          <p:spTgt spid="5"/>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randombar(horizontal)">
                                      <p:cBhvr>
                                        <p:cTn id="13" dur="500"/>
                                        <p:tgtEl>
                                          <p:spTgt spid="8"/>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randombar(horizontal)">
                                      <p:cBhvr>
                                        <p:cTn id="16" dur="500"/>
                                        <p:tgtEl>
                                          <p:spTgt spid="13"/>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randombar(horizontal)">
                                      <p:cBhvr>
                                        <p:cTn id="19" dur="500"/>
                                        <p:tgtEl>
                                          <p:spTgt spid="14"/>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randombar(horizontal)">
                                      <p:cBhvr>
                                        <p:cTn id="22" dur="500"/>
                                        <p:tgtEl>
                                          <p:spTgt spid="17"/>
                                        </p:tgtEl>
                                      </p:cBhvr>
                                    </p:animEffect>
                                  </p:childTnLst>
                                </p:cTn>
                              </p:par>
                              <p:par>
                                <p:cTn id="23" presetID="14" presetClass="entr" presetSubtype="10" fill="hold" grpId="0" nodeType="withEffect">
                                  <p:stCondLst>
                                    <p:cond delay="0"/>
                                  </p:stCondLst>
                                  <p:childTnLst>
                                    <p:set>
                                      <p:cBhvr>
                                        <p:cTn id="24" dur="1" fill="hold">
                                          <p:stCondLst>
                                            <p:cond delay="0"/>
                                          </p:stCondLst>
                                        </p:cTn>
                                        <p:tgtEl>
                                          <p:spTgt spid="41"/>
                                        </p:tgtEl>
                                        <p:attrNameLst>
                                          <p:attrName>style.visibility</p:attrName>
                                        </p:attrNameLst>
                                      </p:cBhvr>
                                      <p:to>
                                        <p:strVal val="visible"/>
                                      </p:to>
                                    </p:set>
                                    <p:animEffect transition="in" filter="randombar(horizontal)">
                                      <p:cBhvr>
                                        <p:cTn id="25" dur="500"/>
                                        <p:tgtEl>
                                          <p:spTgt spid="41"/>
                                        </p:tgtEl>
                                      </p:cBhvr>
                                    </p:animEffect>
                                  </p:childTnLst>
                                </p:cTn>
                              </p:par>
                              <p:par>
                                <p:cTn id="26" presetID="14" presetClass="entr" presetSubtype="10" fill="hold" grpId="0" nodeType="withEffect">
                                  <p:stCondLst>
                                    <p:cond delay="0"/>
                                  </p:stCondLst>
                                  <p:childTnLst>
                                    <p:set>
                                      <p:cBhvr>
                                        <p:cTn id="27" dur="1" fill="hold">
                                          <p:stCondLst>
                                            <p:cond delay="0"/>
                                          </p:stCondLst>
                                        </p:cTn>
                                        <p:tgtEl>
                                          <p:spTgt spid="31"/>
                                        </p:tgtEl>
                                        <p:attrNameLst>
                                          <p:attrName>style.visibility</p:attrName>
                                        </p:attrNameLst>
                                      </p:cBhvr>
                                      <p:to>
                                        <p:strVal val="visible"/>
                                      </p:to>
                                    </p:set>
                                    <p:animEffect transition="in" filter="randombar(horizontal)">
                                      <p:cBhvr>
                                        <p:cTn id="28" dur="500"/>
                                        <p:tgtEl>
                                          <p:spTgt spid="31"/>
                                        </p:tgtEl>
                                      </p:cBhvr>
                                    </p:animEffect>
                                  </p:childTnLst>
                                </p:cTn>
                              </p:par>
                              <p:par>
                                <p:cTn id="29" presetID="14" presetClass="entr" presetSubtype="10" fill="hold" grpId="0" nodeType="with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randombar(horizontal)">
                                      <p:cBhvr>
                                        <p:cTn id="31" dur="500"/>
                                        <p:tgtEl>
                                          <p:spTgt spid="19"/>
                                        </p:tgtEl>
                                      </p:cBhvr>
                                    </p:animEffect>
                                  </p:childTnLst>
                                </p:cTn>
                              </p:par>
                              <p:par>
                                <p:cTn id="32" presetID="14" presetClass="entr" presetSubtype="10" fill="hold" grpId="0" nodeType="withEffect">
                                  <p:stCondLst>
                                    <p:cond delay="0"/>
                                  </p:stCondLst>
                                  <p:childTnLst>
                                    <p:set>
                                      <p:cBhvr>
                                        <p:cTn id="33" dur="1" fill="hold">
                                          <p:stCondLst>
                                            <p:cond delay="0"/>
                                          </p:stCondLst>
                                        </p:cTn>
                                        <p:tgtEl>
                                          <p:spTgt spid="22"/>
                                        </p:tgtEl>
                                        <p:attrNameLst>
                                          <p:attrName>style.visibility</p:attrName>
                                        </p:attrNameLst>
                                      </p:cBhvr>
                                      <p:to>
                                        <p:strVal val="visible"/>
                                      </p:to>
                                    </p:set>
                                    <p:animEffect transition="in" filter="randombar(horizontal)">
                                      <p:cBhvr>
                                        <p:cTn id="34" dur="500"/>
                                        <p:tgtEl>
                                          <p:spTgt spid="22"/>
                                        </p:tgtEl>
                                      </p:cBhvr>
                                    </p:animEffect>
                                  </p:childTnLst>
                                </p:cTn>
                              </p:par>
                              <p:par>
                                <p:cTn id="35" presetID="14" presetClass="entr" presetSubtype="10" fill="hold" nodeType="withEffect">
                                  <p:stCondLst>
                                    <p:cond delay="0"/>
                                  </p:stCondLst>
                                  <p:childTnLst>
                                    <p:set>
                                      <p:cBhvr>
                                        <p:cTn id="36" dur="1" fill="hold">
                                          <p:stCondLst>
                                            <p:cond delay="0"/>
                                          </p:stCondLst>
                                        </p:cTn>
                                        <p:tgtEl>
                                          <p:spTgt spid="60"/>
                                        </p:tgtEl>
                                        <p:attrNameLst>
                                          <p:attrName>style.visibility</p:attrName>
                                        </p:attrNameLst>
                                      </p:cBhvr>
                                      <p:to>
                                        <p:strVal val="visible"/>
                                      </p:to>
                                    </p:set>
                                    <p:animEffect transition="in" filter="randombar(horizontal)">
                                      <p:cBhvr>
                                        <p:cTn id="37" dur="500"/>
                                        <p:tgtEl>
                                          <p:spTgt spid="60"/>
                                        </p:tgtEl>
                                      </p:cBhvr>
                                    </p:animEffect>
                                  </p:childTnLst>
                                </p:cTn>
                              </p:par>
                              <p:par>
                                <p:cTn id="38" presetID="14" presetClass="entr" presetSubtype="10" fill="hold" nodeType="withEffect">
                                  <p:stCondLst>
                                    <p:cond delay="0"/>
                                  </p:stCondLst>
                                  <p:childTnLst>
                                    <p:set>
                                      <p:cBhvr>
                                        <p:cTn id="39" dur="1" fill="hold">
                                          <p:stCondLst>
                                            <p:cond delay="0"/>
                                          </p:stCondLst>
                                        </p:cTn>
                                        <p:tgtEl>
                                          <p:spTgt spid="63"/>
                                        </p:tgtEl>
                                        <p:attrNameLst>
                                          <p:attrName>style.visibility</p:attrName>
                                        </p:attrNameLst>
                                      </p:cBhvr>
                                      <p:to>
                                        <p:strVal val="visible"/>
                                      </p:to>
                                    </p:set>
                                    <p:animEffect transition="in" filter="randombar(horizontal)">
                                      <p:cBhvr>
                                        <p:cTn id="40" dur="500"/>
                                        <p:tgtEl>
                                          <p:spTgt spid="63"/>
                                        </p:tgtEl>
                                      </p:cBhvr>
                                    </p:animEffect>
                                  </p:childTnLst>
                                </p:cTn>
                              </p:par>
                              <p:par>
                                <p:cTn id="41" presetID="14" presetClass="entr" presetSubtype="10" fill="hold" nodeType="withEffect">
                                  <p:stCondLst>
                                    <p:cond delay="0"/>
                                  </p:stCondLst>
                                  <p:childTnLst>
                                    <p:set>
                                      <p:cBhvr>
                                        <p:cTn id="42" dur="1" fill="hold">
                                          <p:stCondLst>
                                            <p:cond delay="0"/>
                                          </p:stCondLst>
                                        </p:cTn>
                                        <p:tgtEl>
                                          <p:spTgt spid="65"/>
                                        </p:tgtEl>
                                        <p:attrNameLst>
                                          <p:attrName>style.visibility</p:attrName>
                                        </p:attrNameLst>
                                      </p:cBhvr>
                                      <p:to>
                                        <p:strVal val="visible"/>
                                      </p:to>
                                    </p:set>
                                    <p:animEffect transition="in" filter="randombar(horizontal)">
                                      <p:cBhvr>
                                        <p:cTn id="43" dur="500"/>
                                        <p:tgtEl>
                                          <p:spTgt spid="65"/>
                                        </p:tgtEl>
                                      </p:cBhvr>
                                    </p:animEffect>
                                  </p:childTnLst>
                                </p:cTn>
                              </p:par>
                              <p:par>
                                <p:cTn id="44" presetID="14" presetClass="entr" presetSubtype="10" fill="hold" nodeType="withEffect">
                                  <p:stCondLst>
                                    <p:cond delay="0"/>
                                  </p:stCondLst>
                                  <p:childTnLst>
                                    <p:set>
                                      <p:cBhvr>
                                        <p:cTn id="45" dur="1" fill="hold">
                                          <p:stCondLst>
                                            <p:cond delay="0"/>
                                          </p:stCondLst>
                                        </p:cTn>
                                        <p:tgtEl>
                                          <p:spTgt spid="67"/>
                                        </p:tgtEl>
                                        <p:attrNameLst>
                                          <p:attrName>style.visibility</p:attrName>
                                        </p:attrNameLst>
                                      </p:cBhvr>
                                      <p:to>
                                        <p:strVal val="visible"/>
                                      </p:to>
                                    </p:set>
                                    <p:animEffect transition="in" filter="randombar(horizontal)">
                                      <p:cBhvr>
                                        <p:cTn id="46" dur="500"/>
                                        <p:tgtEl>
                                          <p:spTgt spid="67"/>
                                        </p:tgtEl>
                                      </p:cBhvr>
                                    </p:animEffect>
                                  </p:childTnLst>
                                </p:cTn>
                              </p:par>
                              <p:par>
                                <p:cTn id="47" presetID="14" presetClass="entr" presetSubtype="10" fill="hold" nodeType="withEffect">
                                  <p:stCondLst>
                                    <p:cond delay="0"/>
                                  </p:stCondLst>
                                  <p:childTnLst>
                                    <p:set>
                                      <p:cBhvr>
                                        <p:cTn id="48" dur="1" fill="hold">
                                          <p:stCondLst>
                                            <p:cond delay="0"/>
                                          </p:stCondLst>
                                        </p:cTn>
                                        <p:tgtEl>
                                          <p:spTgt spid="71"/>
                                        </p:tgtEl>
                                        <p:attrNameLst>
                                          <p:attrName>style.visibility</p:attrName>
                                        </p:attrNameLst>
                                      </p:cBhvr>
                                      <p:to>
                                        <p:strVal val="visible"/>
                                      </p:to>
                                    </p:set>
                                    <p:animEffect transition="in" filter="randombar(horizontal)">
                                      <p:cBhvr>
                                        <p:cTn id="49" dur="500"/>
                                        <p:tgtEl>
                                          <p:spTgt spid="71"/>
                                        </p:tgtEl>
                                      </p:cBhvr>
                                    </p:animEffect>
                                  </p:childTnLst>
                                </p:cTn>
                              </p:par>
                              <p:par>
                                <p:cTn id="50" presetID="14" presetClass="entr" presetSubtype="10" fill="hold" nodeType="withEffect">
                                  <p:stCondLst>
                                    <p:cond delay="0"/>
                                  </p:stCondLst>
                                  <p:childTnLst>
                                    <p:set>
                                      <p:cBhvr>
                                        <p:cTn id="51" dur="1" fill="hold">
                                          <p:stCondLst>
                                            <p:cond delay="0"/>
                                          </p:stCondLst>
                                        </p:cTn>
                                        <p:tgtEl>
                                          <p:spTgt spid="73"/>
                                        </p:tgtEl>
                                        <p:attrNameLst>
                                          <p:attrName>style.visibility</p:attrName>
                                        </p:attrNameLst>
                                      </p:cBhvr>
                                      <p:to>
                                        <p:strVal val="visible"/>
                                      </p:to>
                                    </p:set>
                                    <p:animEffect transition="in" filter="randombar(horizontal)">
                                      <p:cBhvr>
                                        <p:cTn id="52" dur="500"/>
                                        <p:tgtEl>
                                          <p:spTgt spid="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8" grpId="0" animBg="1"/>
      <p:bldP spid="13" grpId="0" animBg="1"/>
      <p:bldP spid="14" grpId="0" animBg="1"/>
      <p:bldP spid="17" grpId="0" animBg="1"/>
      <p:bldP spid="41" grpId="0"/>
      <p:bldP spid="31" grpId="0"/>
      <p:bldP spid="19" grpId="0"/>
      <p:bldP spid="22" grpId="0" animBg="1"/>
    </p:bld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4146" name="Rectangle 2"/>
          <p:cNvSpPr>
            <a:spLocks noGrp="1"/>
          </p:cNvSpPr>
          <p:nvPr>
            <p:ph type="title"/>
          </p:nvPr>
        </p:nvSpPr>
        <p:spPr>
          <a:xfrm>
            <a:off x="1905000" y="609600"/>
            <a:ext cx="2133600" cy="1238250"/>
          </a:xfrm>
        </p:spPr>
        <p:txBody>
          <a:bodyPr>
            <a:normAutofit fontScale="90000"/>
          </a:bodyPr>
          <a:lstStyle/>
          <a:p>
            <a:br>
              <a:rPr lang="en-US" sz="5400" dirty="0">
                <a:solidFill>
                  <a:schemeClr val="hlink"/>
                </a:solidFill>
                <a:latin typeface="Comic Sans MS" pitchFamily="66" charset="0"/>
              </a:rPr>
            </a:br>
            <a:br>
              <a:rPr lang="en-US" sz="5400" dirty="0">
                <a:solidFill>
                  <a:schemeClr val="hlink"/>
                </a:solidFill>
                <a:latin typeface="Comic Sans MS" pitchFamily="66" charset="0"/>
              </a:rPr>
            </a:br>
            <a:br>
              <a:rPr lang="en-US" sz="5400" dirty="0">
                <a:solidFill>
                  <a:schemeClr val="hlink"/>
                </a:solidFill>
                <a:latin typeface="Comic Sans MS" pitchFamily="66" charset="0"/>
              </a:rPr>
            </a:br>
            <a:r>
              <a:rPr lang="en-US" sz="4600" dirty="0">
                <a:solidFill>
                  <a:schemeClr val="hlink"/>
                </a:solidFill>
                <a:latin typeface="Comic Sans MS" pitchFamily="66" charset="0"/>
              </a:rPr>
              <a:t> </a:t>
            </a:r>
            <a:endParaRPr lang="en-US" sz="4600" dirty="0">
              <a:latin typeface="Comic Sans MS" pitchFamily="66" charset="0"/>
            </a:endParaRPr>
          </a:p>
        </p:txBody>
      </p:sp>
      <p:sp>
        <p:nvSpPr>
          <p:cNvPr id="6" name="Rectangle 3"/>
          <p:cNvSpPr>
            <a:spLocks noGrp="1"/>
          </p:cNvSpPr>
          <p:nvPr>
            <p:ph idx="1"/>
          </p:nvPr>
        </p:nvSpPr>
        <p:spPr>
          <a:xfrm>
            <a:off x="838200" y="1371600"/>
            <a:ext cx="6400800" cy="4267200"/>
          </a:xfrm>
        </p:spPr>
        <p:txBody>
          <a:bodyPr>
            <a:noAutofit/>
          </a:bodyPr>
          <a:lstStyle/>
          <a:p>
            <a:pPr algn="ctr">
              <a:buFont typeface="Wingdings 2" pitchFamily="18" charset="2"/>
              <a:buNone/>
            </a:pPr>
            <a:r>
              <a:rPr lang="en-US" sz="5800" b="1" dirty="0"/>
              <a:t> </a:t>
            </a:r>
            <a:r>
              <a:rPr lang="en-US" sz="5800" b="1" dirty="0">
                <a:solidFill>
                  <a:srgbClr val="C00000"/>
                </a:solidFill>
              </a:rPr>
              <a:t>“Any asset which has ceased to generate income” </a:t>
            </a:r>
            <a:r>
              <a:rPr lang="en-US" sz="5800" b="1" dirty="0">
                <a:solidFill>
                  <a:schemeClr val="accent5">
                    <a:lumMod val="50000"/>
                  </a:schemeClr>
                </a:solidFill>
                <a:effectLst>
                  <a:outerShdw blurRad="38100" dist="38100" dir="2700000" algn="tl">
                    <a:srgbClr val="000000">
                      <a:alpha val="43137"/>
                    </a:srgbClr>
                  </a:outerShdw>
                </a:effectLst>
              </a:rPr>
              <a:t>(for the bank!!)</a:t>
            </a:r>
          </a:p>
        </p:txBody>
      </p:sp>
      <p:sp>
        <p:nvSpPr>
          <p:cNvPr id="10" name="Slide Number Placeholder 17"/>
          <p:cNvSpPr txBox="1">
            <a:spLocks/>
          </p:cNvSpPr>
          <p:nvPr/>
        </p:nvSpPr>
        <p:spPr>
          <a:xfrm>
            <a:off x="11277600" y="6462468"/>
            <a:ext cx="609600" cy="228600"/>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0176C1F2-587E-42C9-B506-53C0D6E30F46}" type="slidenum">
              <a:rPr kumimoji="0" lang="en-US" sz="1600" b="1"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l" defTabSz="914400" rtl="0" eaLnBrk="1" fontAlgn="base" latinLnBrk="0" hangingPunct="1">
                <a:lnSpc>
                  <a:spcPct val="100000"/>
                </a:lnSpc>
                <a:spcBef>
                  <a:spcPct val="0"/>
                </a:spcBef>
                <a:spcAft>
                  <a:spcPct val="0"/>
                </a:spcAft>
                <a:buClrTx/>
                <a:buSzTx/>
                <a:buFontTx/>
                <a:buNone/>
                <a:tabLst/>
                <a:defRPr/>
              </a:pPr>
              <a:t>6</a:t>
            </a:fld>
            <a:endParaRPr kumimoji="0" lang="en-US" sz="1600" b="1" i="0" u="none" strike="noStrike" kern="1200" cap="none" spc="0" normalizeH="0" baseline="0" noProof="0" dirty="0">
              <a:ln>
                <a:noFill/>
              </a:ln>
              <a:solidFill>
                <a:srgbClr val="000000"/>
              </a:solidFill>
              <a:effectLst/>
              <a:uLnTx/>
              <a:uFillTx/>
              <a:latin typeface="Arial" pitchFamily="34" charset="0"/>
              <a:ea typeface="+mn-ea"/>
              <a:cs typeface="Arial" pitchFamily="34" charset="0"/>
            </a:endParaRPr>
          </a:p>
        </p:txBody>
      </p:sp>
      <p:pic>
        <p:nvPicPr>
          <p:cNvPr id="8" name="Picture 7" descr="C:\Users\jsauvageau\Desktop\1.png"/>
          <p:cNvPicPr>
            <a:picLocks noChangeAspect="1" noChangeArrowheads="1"/>
          </p:cNvPicPr>
          <p:nvPr/>
        </p:nvPicPr>
        <p:blipFill>
          <a:blip r:embed="rId3"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686800" y="2057400"/>
            <a:ext cx="2071702" cy="2428892"/>
          </a:xfrm>
          <a:prstGeom prst="rect">
            <a:avLst/>
          </a:prstGeom>
          <a:noFill/>
          <a:extLst>
            <a:ext uri="{909E8E84-426E-40DD-AFC4-6F175D3DCCD1}">
              <a14:hiddenFill xmlns:a14="http://schemas.microsoft.com/office/drawing/2010/main">
                <a:solidFill>
                  <a:srgbClr val="FFFFFF"/>
                </a:solidFill>
              </a14:hiddenFill>
            </a:ext>
          </a:extLst>
        </p:spPr>
      </p:pic>
      <p:sp>
        <p:nvSpPr>
          <p:cNvPr id="7" name="Title 1">
            <a:extLst>
              <a:ext uri="{FF2B5EF4-FFF2-40B4-BE49-F238E27FC236}">
                <a16:creationId xmlns:a16="http://schemas.microsoft.com/office/drawing/2014/main" id="{FEFE232B-70E8-4160-A51F-DF4F44CBA79C}"/>
              </a:ext>
            </a:extLst>
          </p:cNvPr>
          <p:cNvSpPr txBox="1">
            <a:spLocks/>
          </p:cNvSpPr>
          <p:nvPr/>
        </p:nvSpPr>
        <p:spPr>
          <a:xfrm>
            <a:off x="609600" y="281232"/>
            <a:ext cx="10972800" cy="728497"/>
          </a:xfrm>
          <a:prstGeom prst="rect">
            <a:avLst/>
          </a:prstGeom>
        </p:spPr>
        <p:txBody>
          <a:bodyPr>
            <a:normAutofit/>
          </a:bodyPr>
          <a:lstStyle>
            <a:lvl1pPr algn="l" defTabSz="914400" rtl="0" eaLnBrk="1" latinLnBrk="0" hangingPunct="1">
              <a:spcBef>
                <a:spcPct val="0"/>
              </a:spcBef>
              <a:buNone/>
              <a:defRPr sz="3200" kern="1200">
                <a:solidFill>
                  <a:schemeClr val="tx1"/>
                </a:solidFill>
                <a:latin typeface="Candara" panose="020E0502030303020204" pitchFamily="34" charset="0"/>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000" b="1" i="0" u="none" strike="noStrike" kern="1200" cap="none" spc="0" normalizeH="0" baseline="0" noProof="0" dirty="0">
                <a:ln>
                  <a:noFill/>
                </a:ln>
                <a:solidFill>
                  <a:srgbClr val="0070C0"/>
                </a:solidFill>
                <a:effectLst/>
                <a:uLnTx/>
                <a:uFillTx/>
                <a:latin typeface="Candara" panose="020E0502030303020204" pitchFamily="34" charset="0"/>
                <a:ea typeface="+mj-ea"/>
                <a:cs typeface="+mj-cs"/>
              </a:rPr>
              <a:t>What is an NPA?</a:t>
            </a:r>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34146"/>
                                        </p:tgtEl>
                                        <p:attrNameLst>
                                          <p:attrName>style.visibility</p:attrName>
                                        </p:attrNameLst>
                                      </p:cBhvr>
                                      <p:to>
                                        <p:strVal val="visible"/>
                                      </p:to>
                                    </p:set>
                                    <p:animEffect transition="in" filter="randombar(horizontal)">
                                      <p:cBhvr>
                                        <p:cTn id="7" dur="500"/>
                                        <p:tgtEl>
                                          <p:spTgt spid="134146"/>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6">
                                            <p:txEl>
                                              <p:pRg st="0" end="0"/>
                                            </p:txEl>
                                          </p:spTgt>
                                        </p:tgtEl>
                                        <p:attrNameLst>
                                          <p:attrName>style.visibility</p:attrName>
                                        </p:attrNameLst>
                                      </p:cBhvr>
                                      <p:to>
                                        <p:strVal val="visible"/>
                                      </p:to>
                                    </p:set>
                                    <p:animEffect transition="in" filter="randombar(horizontal)">
                                      <p:cBhvr>
                                        <p:cTn id="10" dur="500"/>
                                        <p:tgtEl>
                                          <p:spTgt spid="6">
                                            <p:txEl>
                                              <p:pRg st="0" end="0"/>
                                            </p:txEl>
                                          </p:spTgt>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randombar(horizontal)">
                                      <p:cBhvr>
                                        <p:cTn id="13" dur="500"/>
                                        <p:tgtEl>
                                          <p:spTgt spid="10"/>
                                        </p:tgtEl>
                                      </p:cBhvr>
                                    </p:animEffect>
                                  </p:childTnLst>
                                </p:cTn>
                              </p:par>
                              <p:par>
                                <p:cTn id="14" presetID="14" presetClass="entr" presetSubtype="10" fill="hold"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randombar(horizontal)">
                                      <p:cBhvr>
                                        <p:cTn id="16" dur="500"/>
                                        <p:tgtEl>
                                          <p:spTgt spid="8"/>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randombar(horizontal)">
                                      <p:cBhvr>
                                        <p:cTn id="1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4146" grpId="0"/>
      <p:bldP spid="6" grpId="0" build="p"/>
      <p:bldP spid="10" grpId="0"/>
      <p:bldP spid="7"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609600" y="3001510"/>
            <a:ext cx="2438399" cy="928693"/>
          </a:xfrm>
          <a:prstGeom prst="rect">
            <a:avLst/>
          </a:prstGeom>
          <a:solidFill>
            <a:schemeClr val="bg1">
              <a:lumMod val="85000"/>
            </a:schemeClr>
          </a:solidFill>
          <a:ln w="12700" algn="ctr">
            <a:solidFill>
              <a:schemeClr val="bg1"/>
            </a:solidFill>
            <a:miter lim="800000"/>
            <a:headEnd type="none" w="sm" len="sm"/>
            <a:tailEnd type="none" w="sm" len="sm"/>
          </a:ln>
          <a:effectLst>
            <a:outerShdw blurRad="50800" dist="38100" dir="2700000" algn="tl" rotWithShape="0">
              <a:prstClr val="black">
                <a:alpha val="40000"/>
              </a:prstClr>
            </a:outerShdw>
          </a:effectLst>
        </p:spPr>
        <p:txBody>
          <a:bodyPr wrap="square" lIns="36000" tIns="36000" rIns="36000" bIns="36000" anchor="ctr">
            <a:noAutofit/>
          </a:bodyPr>
          <a:lstStyle/>
          <a:p>
            <a:pPr algn="ctr">
              <a:defRPr/>
            </a:pPr>
            <a:r>
              <a:rPr lang="en-US" altLang="ja-JP" sz="2800" b="1" dirty="0">
                <a:latin typeface="Candara" pitchFamily="34" charset="0"/>
                <a:ea typeface="ＭＳ Ｐゴシック" pitchFamily="50" charset="-128"/>
              </a:rPr>
              <a:t>Agricultural Advances </a:t>
            </a:r>
          </a:p>
        </p:txBody>
      </p:sp>
      <p:sp>
        <p:nvSpPr>
          <p:cNvPr id="5" name="Rectangle 4"/>
          <p:cNvSpPr>
            <a:spLocks noChangeArrowheads="1"/>
          </p:cNvSpPr>
          <p:nvPr/>
        </p:nvSpPr>
        <p:spPr bwMode="auto">
          <a:xfrm>
            <a:off x="3918257" y="1606092"/>
            <a:ext cx="1993890" cy="3719528"/>
          </a:xfrm>
          <a:prstGeom prst="rect">
            <a:avLst/>
          </a:prstGeom>
          <a:solidFill>
            <a:schemeClr val="accent1">
              <a:lumMod val="20000"/>
              <a:lumOff val="80000"/>
            </a:schemeClr>
          </a:solidFill>
          <a:ln w="12700" algn="ctr">
            <a:solidFill>
              <a:schemeClr val="bg1"/>
            </a:solidFill>
            <a:miter lim="800000"/>
            <a:headEnd type="none" w="sm" len="sm"/>
            <a:tailEnd type="none" w="sm" len="sm"/>
          </a:ln>
          <a:effectLst>
            <a:outerShdw blurRad="50800" dist="38100" dir="2700000" algn="tl" rotWithShape="0">
              <a:prstClr val="black">
                <a:alpha val="40000"/>
              </a:prstClr>
            </a:outerShdw>
          </a:effectLst>
        </p:spPr>
        <p:txBody>
          <a:bodyPr wrap="square" lIns="36000" tIns="36000" rIns="36000" bIns="36000" anchor="ctr">
            <a:noAutofit/>
          </a:bodyPr>
          <a:lstStyle/>
          <a:p>
            <a:pPr lvl="0" algn="ctr"/>
            <a:r>
              <a:rPr lang="en-US" sz="3600" b="1" dirty="0">
                <a:solidFill>
                  <a:srgbClr val="0070C0"/>
                </a:solidFill>
                <a:latin typeface="Candara" pitchFamily="34" charset="0"/>
              </a:rPr>
              <a:t>KHARIF SEASON</a:t>
            </a:r>
          </a:p>
        </p:txBody>
      </p:sp>
      <p:sp>
        <p:nvSpPr>
          <p:cNvPr id="8" name="Rectangle 7"/>
          <p:cNvSpPr>
            <a:spLocks noChangeArrowheads="1"/>
          </p:cNvSpPr>
          <p:nvPr/>
        </p:nvSpPr>
        <p:spPr bwMode="auto">
          <a:xfrm>
            <a:off x="6733548" y="3125498"/>
            <a:ext cx="4843457" cy="893873"/>
          </a:xfrm>
          <a:prstGeom prst="rect">
            <a:avLst/>
          </a:prstGeom>
          <a:solidFill>
            <a:srgbClr val="F3FEFF"/>
          </a:solidFill>
          <a:ln w="12700" algn="ctr">
            <a:solidFill>
              <a:schemeClr val="bg1"/>
            </a:solidFill>
            <a:miter lim="800000"/>
            <a:headEnd type="none" w="sm" len="sm"/>
            <a:tailEnd type="none" w="sm" len="sm"/>
          </a:ln>
          <a:effectLst>
            <a:outerShdw blurRad="50800" dist="38100" dir="2700000" algn="tl" rotWithShape="0">
              <a:prstClr val="black">
                <a:alpha val="40000"/>
              </a:prstClr>
            </a:outerShdw>
          </a:effectLst>
        </p:spPr>
        <p:txBody>
          <a:bodyPr wrap="square" lIns="36000" tIns="36000" rIns="36000" bIns="36000" anchor="ctr">
            <a:noAutofit/>
          </a:bodyPr>
          <a:lstStyle/>
          <a:p>
            <a:pPr algn="ctr"/>
            <a:r>
              <a:rPr lang="en-US" sz="2400" b="1" dirty="0">
                <a:solidFill>
                  <a:srgbClr val="FF0000"/>
                </a:solidFill>
                <a:latin typeface="Candara" panose="020E0502030303020204" pitchFamily="34" charset="0"/>
              </a:rPr>
              <a:t>Kharif Season ends </a:t>
            </a:r>
            <a:r>
              <a:rPr lang="en-US" sz="2400" b="1" dirty="0">
                <a:latin typeface="Candara" panose="020E0502030303020204" pitchFamily="34" charset="0"/>
              </a:rPr>
              <a:t>: 31</a:t>
            </a:r>
            <a:r>
              <a:rPr lang="en-US" sz="2400" b="1" baseline="30000" dirty="0">
                <a:latin typeface="Candara" panose="020E0502030303020204" pitchFamily="34" charset="0"/>
              </a:rPr>
              <a:t>st</a:t>
            </a:r>
            <a:r>
              <a:rPr lang="en-US" sz="2400" b="1" dirty="0">
                <a:latin typeface="Candara" panose="020E0502030303020204" pitchFamily="34" charset="0"/>
              </a:rPr>
              <a:t> December</a:t>
            </a:r>
            <a:endParaRPr lang="en-US" sz="2400" b="1" dirty="0">
              <a:solidFill>
                <a:srgbClr val="0070C0"/>
              </a:solidFill>
              <a:latin typeface="Candara" panose="020E0502030303020204" pitchFamily="34" charset="0"/>
            </a:endParaRPr>
          </a:p>
        </p:txBody>
      </p:sp>
      <p:sp>
        <p:nvSpPr>
          <p:cNvPr id="13" name="Rectangle 12"/>
          <p:cNvSpPr>
            <a:spLocks noChangeArrowheads="1"/>
          </p:cNvSpPr>
          <p:nvPr/>
        </p:nvSpPr>
        <p:spPr bwMode="auto">
          <a:xfrm>
            <a:off x="6738941" y="2087530"/>
            <a:ext cx="4843458" cy="833441"/>
          </a:xfrm>
          <a:prstGeom prst="rect">
            <a:avLst/>
          </a:prstGeom>
          <a:solidFill>
            <a:srgbClr val="FFF7FA"/>
          </a:solidFill>
          <a:ln w="12700" algn="ctr">
            <a:solidFill>
              <a:schemeClr val="bg1"/>
            </a:solidFill>
            <a:miter lim="800000"/>
            <a:headEnd type="none" w="sm" len="sm"/>
            <a:tailEnd type="none" w="sm" len="sm"/>
          </a:ln>
          <a:effectLst>
            <a:outerShdw blurRad="50800" dist="38100" dir="2700000" algn="tl" rotWithShape="0">
              <a:prstClr val="black">
                <a:alpha val="40000"/>
              </a:prstClr>
            </a:outerShdw>
          </a:effectLst>
        </p:spPr>
        <p:txBody>
          <a:bodyPr wrap="square" lIns="36000" tIns="36000" rIns="36000" bIns="36000" anchor="ctr">
            <a:noAutofit/>
          </a:bodyPr>
          <a:lstStyle/>
          <a:p>
            <a:pPr algn="ctr"/>
            <a:r>
              <a:rPr lang="en-US" sz="2400" b="1" dirty="0">
                <a:solidFill>
                  <a:srgbClr val="FF0000"/>
                </a:solidFill>
                <a:latin typeface="Candara" panose="020E0502030303020204" pitchFamily="34" charset="0"/>
              </a:rPr>
              <a:t>Harvesting period </a:t>
            </a:r>
            <a:r>
              <a:rPr lang="en-US" sz="2400" b="1" dirty="0">
                <a:latin typeface="Candara" panose="020E0502030303020204" pitchFamily="34" charset="0"/>
              </a:rPr>
              <a:t>: October to December</a:t>
            </a:r>
            <a:endParaRPr lang="en-US" sz="2400" b="1" dirty="0">
              <a:solidFill>
                <a:srgbClr val="0070C0"/>
              </a:solidFill>
              <a:latin typeface="Candara" panose="020E0502030303020204" pitchFamily="34" charset="0"/>
            </a:endParaRPr>
          </a:p>
        </p:txBody>
      </p:sp>
      <p:sp>
        <p:nvSpPr>
          <p:cNvPr id="14" name="Rectangle 13"/>
          <p:cNvSpPr>
            <a:spLocks noChangeArrowheads="1"/>
          </p:cNvSpPr>
          <p:nvPr/>
        </p:nvSpPr>
        <p:spPr bwMode="auto">
          <a:xfrm>
            <a:off x="6733548" y="1011650"/>
            <a:ext cx="4843458" cy="821197"/>
          </a:xfrm>
          <a:prstGeom prst="rect">
            <a:avLst/>
          </a:prstGeom>
          <a:solidFill>
            <a:srgbClr val="F3FEFF"/>
          </a:solidFill>
          <a:ln w="12700" algn="ctr">
            <a:solidFill>
              <a:schemeClr val="bg1"/>
            </a:solidFill>
            <a:miter lim="800000"/>
            <a:headEnd type="none" w="sm" len="sm"/>
            <a:tailEnd type="none" w="sm" len="sm"/>
          </a:ln>
          <a:effectLst>
            <a:outerShdw blurRad="50800" dist="38100" dir="2700000" algn="tl" rotWithShape="0">
              <a:prstClr val="black">
                <a:alpha val="40000"/>
              </a:prstClr>
            </a:outerShdw>
          </a:effectLst>
        </p:spPr>
        <p:txBody>
          <a:bodyPr wrap="square" lIns="36000" tIns="36000" rIns="36000" bIns="36000" anchor="ctr">
            <a:noAutofit/>
          </a:bodyPr>
          <a:lstStyle/>
          <a:p>
            <a:pPr lvl="0" algn="ctr"/>
            <a:r>
              <a:rPr lang="en-US" sz="2400" b="1" dirty="0">
                <a:solidFill>
                  <a:srgbClr val="FF0000"/>
                </a:solidFill>
                <a:latin typeface="Candara" panose="020E0502030303020204" pitchFamily="34" charset="0"/>
              </a:rPr>
              <a:t>Cropping period </a:t>
            </a:r>
            <a:r>
              <a:rPr lang="en-US" sz="2400" b="1" dirty="0">
                <a:latin typeface="Candara" panose="020E0502030303020204" pitchFamily="34" charset="0"/>
              </a:rPr>
              <a:t>: June to September</a:t>
            </a:r>
          </a:p>
        </p:txBody>
      </p:sp>
      <p:sp>
        <p:nvSpPr>
          <p:cNvPr id="17" name="Rectangle 24"/>
          <p:cNvSpPr>
            <a:spLocks noChangeArrowheads="1"/>
          </p:cNvSpPr>
          <p:nvPr/>
        </p:nvSpPr>
        <p:spPr bwMode="auto">
          <a:xfrm>
            <a:off x="6736964" y="4291457"/>
            <a:ext cx="4843457" cy="893873"/>
          </a:xfrm>
          <a:prstGeom prst="rect">
            <a:avLst/>
          </a:prstGeom>
          <a:solidFill>
            <a:srgbClr val="FFF7FA"/>
          </a:solidFill>
          <a:ln w="12700" algn="ctr">
            <a:solidFill>
              <a:schemeClr val="bg1"/>
            </a:solidFill>
            <a:miter lim="800000"/>
            <a:headEnd type="none" w="sm" len="sm"/>
            <a:tailEnd type="none" w="sm" len="sm"/>
          </a:ln>
          <a:effectLst>
            <a:outerShdw blurRad="50800" dist="38100" dir="2700000" algn="tl" rotWithShape="0">
              <a:prstClr val="black">
                <a:alpha val="40000"/>
              </a:prstClr>
            </a:outerShdw>
          </a:effectLst>
        </p:spPr>
        <p:txBody>
          <a:bodyPr wrap="square" lIns="36000" tIns="36000" rIns="36000" bIns="36000" anchor="ctr">
            <a:noAutofit/>
          </a:bodyPr>
          <a:lstStyle/>
          <a:p>
            <a:pPr algn="ctr"/>
            <a:r>
              <a:rPr lang="en-US" sz="2400" b="1" dirty="0">
                <a:solidFill>
                  <a:srgbClr val="FF0000"/>
                </a:solidFill>
                <a:latin typeface="Candara" panose="020E0502030303020204" pitchFamily="34" charset="0"/>
              </a:rPr>
              <a:t>Due date for repayment </a:t>
            </a:r>
            <a:r>
              <a:rPr lang="en-US" sz="2400" b="1" dirty="0">
                <a:latin typeface="Candara" panose="020E0502030303020204" pitchFamily="34" charset="0"/>
              </a:rPr>
              <a:t>: </a:t>
            </a:r>
            <a:r>
              <a:rPr lang="en-US" sz="2400" b="1" dirty="0">
                <a:solidFill>
                  <a:srgbClr val="0070C0"/>
                </a:solidFill>
                <a:latin typeface="Candara" panose="020E0502030303020204" pitchFamily="34" charset="0"/>
              </a:rPr>
              <a:t>1 Year from the date of first drawl</a:t>
            </a:r>
          </a:p>
        </p:txBody>
      </p:sp>
      <p:sp>
        <p:nvSpPr>
          <p:cNvPr id="41" name="Slide Number Placeholder 17"/>
          <p:cNvSpPr txBox="1">
            <a:spLocks/>
          </p:cNvSpPr>
          <p:nvPr/>
        </p:nvSpPr>
        <p:spPr>
          <a:xfrm>
            <a:off x="10972798" y="6396231"/>
            <a:ext cx="609600" cy="304800"/>
          </a:xfrm>
          <a:prstGeom prst="rect">
            <a:avLst/>
          </a:prstGeom>
        </p:spPr>
        <p:txBody>
          <a:bodyPr/>
          <a:lstStyle/>
          <a:p>
            <a:pPr fontAlgn="base">
              <a:spcBef>
                <a:spcPct val="0"/>
              </a:spcBef>
              <a:spcAft>
                <a:spcPct val="0"/>
              </a:spcAft>
              <a:defRPr/>
            </a:pPr>
            <a:fld id="{0176C1F2-587E-42C9-B506-53C0D6E30F46}" type="slidenum">
              <a:rPr lang="en-US" sz="1600" b="1">
                <a:solidFill>
                  <a:srgbClr val="000000"/>
                </a:solidFill>
                <a:latin typeface="Arial" pitchFamily="34" charset="0"/>
                <a:cs typeface="Arial" pitchFamily="34" charset="0"/>
              </a:rPr>
              <a:pPr fontAlgn="base">
                <a:spcBef>
                  <a:spcPct val="0"/>
                </a:spcBef>
                <a:spcAft>
                  <a:spcPct val="0"/>
                </a:spcAft>
                <a:defRPr/>
              </a:pPr>
              <a:t>60</a:t>
            </a:fld>
            <a:endParaRPr lang="en-US" sz="1600" b="1" dirty="0">
              <a:solidFill>
                <a:srgbClr val="000000"/>
              </a:solidFill>
              <a:latin typeface="Arial" pitchFamily="34" charset="0"/>
              <a:cs typeface="Arial" pitchFamily="34" charset="0"/>
            </a:endParaRPr>
          </a:p>
        </p:txBody>
      </p:sp>
      <p:sp>
        <p:nvSpPr>
          <p:cNvPr id="31" name="TextBox 30"/>
          <p:cNvSpPr txBox="1"/>
          <p:nvPr/>
        </p:nvSpPr>
        <p:spPr>
          <a:xfrm>
            <a:off x="628691" y="4016276"/>
            <a:ext cx="2430427" cy="2308324"/>
          </a:xfrm>
          <a:prstGeom prst="rect">
            <a:avLst/>
          </a:prstGeom>
          <a:noFill/>
        </p:spPr>
        <p:txBody>
          <a:bodyPr wrap="square" rtlCol="0">
            <a:spAutoFit/>
          </a:bodyPr>
          <a:lstStyle/>
          <a:p>
            <a:pPr algn="just"/>
            <a:r>
              <a:rPr lang="en-US" sz="2400" b="1" i="1" dirty="0">
                <a:solidFill>
                  <a:srgbClr val="E3391D"/>
                </a:solidFill>
                <a:latin typeface="Candara" pitchFamily="34" charset="0"/>
              </a:rPr>
              <a:t>(State level Bankers Committee to decide crop season of each crop)</a:t>
            </a:r>
          </a:p>
        </p:txBody>
      </p:sp>
      <p:sp>
        <p:nvSpPr>
          <p:cNvPr id="19" name="Title 1">
            <a:extLst>
              <a:ext uri="{FF2B5EF4-FFF2-40B4-BE49-F238E27FC236}">
                <a16:creationId xmlns:a16="http://schemas.microsoft.com/office/drawing/2014/main" id="{83AC5038-326C-4BA9-8D2D-793FEFAE29D7}"/>
              </a:ext>
            </a:extLst>
          </p:cNvPr>
          <p:cNvSpPr txBox="1">
            <a:spLocks/>
          </p:cNvSpPr>
          <p:nvPr/>
        </p:nvSpPr>
        <p:spPr>
          <a:xfrm>
            <a:off x="609600" y="156969"/>
            <a:ext cx="10972800" cy="674723"/>
          </a:xfrm>
          <a:prstGeom prst="rect">
            <a:avLst/>
          </a:prstGeom>
        </p:spPr>
        <p:txBody>
          <a:bodyPr>
            <a:normAutofit fontScale="77500" lnSpcReduction="20000"/>
          </a:bodyPr>
          <a:lstStyle>
            <a:lvl1pPr algn="l" defTabSz="914400" rtl="0" eaLnBrk="1" latinLnBrk="0" hangingPunct="1">
              <a:spcBef>
                <a:spcPct val="0"/>
              </a:spcBef>
              <a:buNone/>
              <a:defRPr sz="3200" kern="1200">
                <a:solidFill>
                  <a:schemeClr val="tx1"/>
                </a:solidFill>
                <a:latin typeface="Candara" panose="020E0502030303020204" pitchFamily="34" charset="0"/>
                <a:ea typeface="+mj-ea"/>
                <a:cs typeface="+mj-cs"/>
              </a:defRPr>
            </a:lvl1pPr>
          </a:lstStyle>
          <a:p>
            <a:pPr algn="ctr"/>
            <a:r>
              <a:rPr lang="en-US" sz="3600" b="1" dirty="0">
                <a:solidFill>
                  <a:srgbClr val="0070C0"/>
                </a:solidFill>
              </a:rPr>
              <a:t>Agricultural Advances – Kharif Season Crops – Things to remember </a:t>
            </a:r>
          </a:p>
        </p:txBody>
      </p:sp>
      <p:sp>
        <p:nvSpPr>
          <p:cNvPr id="22" name="Rectangle 21">
            <a:extLst>
              <a:ext uri="{FF2B5EF4-FFF2-40B4-BE49-F238E27FC236}">
                <a16:creationId xmlns:a16="http://schemas.microsoft.com/office/drawing/2014/main" id="{E650C3AC-8678-8080-EEBF-95DCEA42FFE7}"/>
              </a:ext>
            </a:extLst>
          </p:cNvPr>
          <p:cNvSpPr>
            <a:spLocks noChangeArrowheads="1"/>
          </p:cNvSpPr>
          <p:nvPr/>
        </p:nvSpPr>
        <p:spPr bwMode="auto">
          <a:xfrm>
            <a:off x="6740172" y="5399888"/>
            <a:ext cx="4843457" cy="893873"/>
          </a:xfrm>
          <a:prstGeom prst="rect">
            <a:avLst/>
          </a:prstGeom>
          <a:solidFill>
            <a:srgbClr val="F3FEFF"/>
          </a:solidFill>
          <a:ln w="12700" algn="ctr">
            <a:solidFill>
              <a:schemeClr val="bg1"/>
            </a:solidFill>
            <a:miter lim="800000"/>
            <a:headEnd type="none" w="sm" len="sm"/>
            <a:tailEnd type="none" w="sm" len="sm"/>
          </a:ln>
          <a:effectLst>
            <a:outerShdw blurRad="50800" dist="38100" dir="2700000" algn="tl" rotWithShape="0">
              <a:prstClr val="black">
                <a:alpha val="40000"/>
              </a:prstClr>
            </a:outerShdw>
          </a:effectLst>
        </p:spPr>
        <p:txBody>
          <a:bodyPr wrap="square" lIns="36000" tIns="36000" rIns="36000" bIns="36000" anchor="ctr">
            <a:noAutofit/>
          </a:bodyPr>
          <a:lstStyle/>
          <a:p>
            <a:pPr algn="ctr"/>
            <a:r>
              <a:rPr lang="en-US" sz="2400" b="1" dirty="0">
                <a:solidFill>
                  <a:srgbClr val="FF0000"/>
                </a:solidFill>
                <a:latin typeface="Candara" panose="020E0502030303020204" pitchFamily="34" charset="0"/>
              </a:rPr>
              <a:t>Rabi Crops </a:t>
            </a:r>
            <a:r>
              <a:rPr lang="en-US" sz="2400" b="1" dirty="0">
                <a:latin typeface="Candara" panose="020E0502030303020204" pitchFamily="34" charset="0"/>
              </a:rPr>
              <a:t>: Paddy, Maize, Moong, </a:t>
            </a:r>
            <a:r>
              <a:rPr lang="en-US" sz="2400" b="1" dirty="0" err="1">
                <a:latin typeface="Candara" panose="020E0502030303020204" pitchFamily="34" charset="0"/>
              </a:rPr>
              <a:t>Arhar</a:t>
            </a:r>
            <a:endParaRPr lang="en-US" sz="2400" b="1" dirty="0">
              <a:solidFill>
                <a:srgbClr val="0070C0"/>
              </a:solidFill>
              <a:latin typeface="Candara" panose="020E0502030303020204" pitchFamily="34" charset="0"/>
            </a:endParaRPr>
          </a:p>
        </p:txBody>
      </p:sp>
      <p:cxnSp>
        <p:nvCxnSpPr>
          <p:cNvPr id="60" name="Straight Arrow Connector 59">
            <a:extLst>
              <a:ext uri="{FF2B5EF4-FFF2-40B4-BE49-F238E27FC236}">
                <a16:creationId xmlns:a16="http://schemas.microsoft.com/office/drawing/2014/main" id="{FCA8A223-1D24-E943-A4C2-3A213F7946A2}"/>
              </a:ext>
            </a:extLst>
          </p:cNvPr>
          <p:cNvCxnSpPr>
            <a:cxnSpLocks/>
            <a:stCxn id="5" idx="3"/>
            <a:endCxn id="14" idx="1"/>
          </p:cNvCxnSpPr>
          <p:nvPr/>
        </p:nvCxnSpPr>
        <p:spPr>
          <a:xfrm flipV="1">
            <a:off x="5912147" y="1422249"/>
            <a:ext cx="821401" cy="2043607"/>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3" name="Straight Arrow Connector 62">
            <a:extLst>
              <a:ext uri="{FF2B5EF4-FFF2-40B4-BE49-F238E27FC236}">
                <a16:creationId xmlns:a16="http://schemas.microsoft.com/office/drawing/2014/main" id="{758D68BA-C39C-6FE8-1EC2-55C8E535428D}"/>
              </a:ext>
            </a:extLst>
          </p:cNvPr>
          <p:cNvCxnSpPr>
            <a:stCxn id="5" idx="3"/>
            <a:endCxn id="22" idx="1"/>
          </p:cNvCxnSpPr>
          <p:nvPr/>
        </p:nvCxnSpPr>
        <p:spPr>
          <a:xfrm>
            <a:off x="5912147" y="3465856"/>
            <a:ext cx="828025" cy="2380969"/>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5" name="Straight Arrow Connector 64">
            <a:extLst>
              <a:ext uri="{FF2B5EF4-FFF2-40B4-BE49-F238E27FC236}">
                <a16:creationId xmlns:a16="http://schemas.microsoft.com/office/drawing/2014/main" id="{CAD6FD46-9872-5871-4B59-63385C13A71E}"/>
              </a:ext>
            </a:extLst>
          </p:cNvPr>
          <p:cNvCxnSpPr>
            <a:stCxn id="5" idx="3"/>
            <a:endCxn id="13" idx="1"/>
          </p:cNvCxnSpPr>
          <p:nvPr/>
        </p:nvCxnSpPr>
        <p:spPr>
          <a:xfrm flipV="1">
            <a:off x="5912147" y="2504251"/>
            <a:ext cx="826794" cy="961605"/>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7" name="Straight Arrow Connector 66">
            <a:extLst>
              <a:ext uri="{FF2B5EF4-FFF2-40B4-BE49-F238E27FC236}">
                <a16:creationId xmlns:a16="http://schemas.microsoft.com/office/drawing/2014/main" id="{2790658F-657D-9455-CEBA-87447E063CB3}"/>
              </a:ext>
            </a:extLst>
          </p:cNvPr>
          <p:cNvCxnSpPr>
            <a:cxnSpLocks/>
            <a:stCxn id="5" idx="3"/>
            <a:endCxn id="17" idx="1"/>
          </p:cNvCxnSpPr>
          <p:nvPr/>
        </p:nvCxnSpPr>
        <p:spPr>
          <a:xfrm>
            <a:off x="5912147" y="3465856"/>
            <a:ext cx="824817" cy="1272538"/>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1" name="Straight Arrow Connector 70">
            <a:extLst>
              <a:ext uri="{FF2B5EF4-FFF2-40B4-BE49-F238E27FC236}">
                <a16:creationId xmlns:a16="http://schemas.microsoft.com/office/drawing/2014/main" id="{05FA46EA-35F6-F500-C55D-4A8E98B2FDC8}"/>
              </a:ext>
            </a:extLst>
          </p:cNvPr>
          <p:cNvCxnSpPr>
            <a:cxnSpLocks/>
            <a:stCxn id="5" idx="3"/>
          </p:cNvCxnSpPr>
          <p:nvPr/>
        </p:nvCxnSpPr>
        <p:spPr>
          <a:xfrm>
            <a:off x="5912147" y="3465856"/>
            <a:ext cx="821401" cy="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3" name="Straight Arrow Connector 72">
            <a:extLst>
              <a:ext uri="{FF2B5EF4-FFF2-40B4-BE49-F238E27FC236}">
                <a16:creationId xmlns:a16="http://schemas.microsoft.com/office/drawing/2014/main" id="{BDA52EDB-34ED-3016-BA72-AF57B276262E}"/>
              </a:ext>
            </a:extLst>
          </p:cNvPr>
          <p:cNvCxnSpPr>
            <a:stCxn id="4" idx="3"/>
            <a:endCxn id="5" idx="1"/>
          </p:cNvCxnSpPr>
          <p:nvPr/>
        </p:nvCxnSpPr>
        <p:spPr>
          <a:xfrm flipV="1">
            <a:off x="3047999" y="3465856"/>
            <a:ext cx="870258" cy="1"/>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8636954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randombar(horizontal)">
                                      <p:cBhvr>
                                        <p:cTn id="10" dur="500"/>
                                        <p:tgtEl>
                                          <p:spTgt spid="5"/>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randombar(horizontal)">
                                      <p:cBhvr>
                                        <p:cTn id="13" dur="500"/>
                                        <p:tgtEl>
                                          <p:spTgt spid="8"/>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randombar(horizontal)">
                                      <p:cBhvr>
                                        <p:cTn id="16" dur="500"/>
                                        <p:tgtEl>
                                          <p:spTgt spid="13"/>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randombar(horizontal)">
                                      <p:cBhvr>
                                        <p:cTn id="19" dur="500"/>
                                        <p:tgtEl>
                                          <p:spTgt spid="14"/>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randombar(horizontal)">
                                      <p:cBhvr>
                                        <p:cTn id="22" dur="500"/>
                                        <p:tgtEl>
                                          <p:spTgt spid="17"/>
                                        </p:tgtEl>
                                      </p:cBhvr>
                                    </p:animEffect>
                                  </p:childTnLst>
                                </p:cTn>
                              </p:par>
                              <p:par>
                                <p:cTn id="23" presetID="14" presetClass="entr" presetSubtype="10" fill="hold" grpId="0" nodeType="withEffect">
                                  <p:stCondLst>
                                    <p:cond delay="0"/>
                                  </p:stCondLst>
                                  <p:childTnLst>
                                    <p:set>
                                      <p:cBhvr>
                                        <p:cTn id="24" dur="1" fill="hold">
                                          <p:stCondLst>
                                            <p:cond delay="0"/>
                                          </p:stCondLst>
                                        </p:cTn>
                                        <p:tgtEl>
                                          <p:spTgt spid="41"/>
                                        </p:tgtEl>
                                        <p:attrNameLst>
                                          <p:attrName>style.visibility</p:attrName>
                                        </p:attrNameLst>
                                      </p:cBhvr>
                                      <p:to>
                                        <p:strVal val="visible"/>
                                      </p:to>
                                    </p:set>
                                    <p:animEffect transition="in" filter="randombar(horizontal)">
                                      <p:cBhvr>
                                        <p:cTn id="25" dur="500"/>
                                        <p:tgtEl>
                                          <p:spTgt spid="41"/>
                                        </p:tgtEl>
                                      </p:cBhvr>
                                    </p:animEffect>
                                  </p:childTnLst>
                                </p:cTn>
                              </p:par>
                              <p:par>
                                <p:cTn id="26" presetID="14" presetClass="entr" presetSubtype="10" fill="hold" grpId="0" nodeType="withEffect">
                                  <p:stCondLst>
                                    <p:cond delay="0"/>
                                  </p:stCondLst>
                                  <p:childTnLst>
                                    <p:set>
                                      <p:cBhvr>
                                        <p:cTn id="27" dur="1" fill="hold">
                                          <p:stCondLst>
                                            <p:cond delay="0"/>
                                          </p:stCondLst>
                                        </p:cTn>
                                        <p:tgtEl>
                                          <p:spTgt spid="31"/>
                                        </p:tgtEl>
                                        <p:attrNameLst>
                                          <p:attrName>style.visibility</p:attrName>
                                        </p:attrNameLst>
                                      </p:cBhvr>
                                      <p:to>
                                        <p:strVal val="visible"/>
                                      </p:to>
                                    </p:set>
                                    <p:animEffect transition="in" filter="randombar(horizontal)">
                                      <p:cBhvr>
                                        <p:cTn id="28" dur="500"/>
                                        <p:tgtEl>
                                          <p:spTgt spid="31"/>
                                        </p:tgtEl>
                                      </p:cBhvr>
                                    </p:animEffect>
                                  </p:childTnLst>
                                </p:cTn>
                              </p:par>
                              <p:par>
                                <p:cTn id="29" presetID="14" presetClass="entr" presetSubtype="10" fill="hold" grpId="0" nodeType="with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randombar(horizontal)">
                                      <p:cBhvr>
                                        <p:cTn id="31" dur="500"/>
                                        <p:tgtEl>
                                          <p:spTgt spid="19"/>
                                        </p:tgtEl>
                                      </p:cBhvr>
                                    </p:animEffect>
                                  </p:childTnLst>
                                </p:cTn>
                              </p:par>
                              <p:par>
                                <p:cTn id="32" presetID="14" presetClass="entr" presetSubtype="10" fill="hold" grpId="0" nodeType="withEffect">
                                  <p:stCondLst>
                                    <p:cond delay="0"/>
                                  </p:stCondLst>
                                  <p:childTnLst>
                                    <p:set>
                                      <p:cBhvr>
                                        <p:cTn id="33" dur="1" fill="hold">
                                          <p:stCondLst>
                                            <p:cond delay="0"/>
                                          </p:stCondLst>
                                        </p:cTn>
                                        <p:tgtEl>
                                          <p:spTgt spid="22"/>
                                        </p:tgtEl>
                                        <p:attrNameLst>
                                          <p:attrName>style.visibility</p:attrName>
                                        </p:attrNameLst>
                                      </p:cBhvr>
                                      <p:to>
                                        <p:strVal val="visible"/>
                                      </p:to>
                                    </p:set>
                                    <p:animEffect transition="in" filter="randombar(horizontal)">
                                      <p:cBhvr>
                                        <p:cTn id="34" dur="500"/>
                                        <p:tgtEl>
                                          <p:spTgt spid="22"/>
                                        </p:tgtEl>
                                      </p:cBhvr>
                                    </p:animEffect>
                                  </p:childTnLst>
                                </p:cTn>
                              </p:par>
                              <p:par>
                                <p:cTn id="35" presetID="14" presetClass="entr" presetSubtype="10" fill="hold" nodeType="withEffect">
                                  <p:stCondLst>
                                    <p:cond delay="0"/>
                                  </p:stCondLst>
                                  <p:childTnLst>
                                    <p:set>
                                      <p:cBhvr>
                                        <p:cTn id="36" dur="1" fill="hold">
                                          <p:stCondLst>
                                            <p:cond delay="0"/>
                                          </p:stCondLst>
                                        </p:cTn>
                                        <p:tgtEl>
                                          <p:spTgt spid="60"/>
                                        </p:tgtEl>
                                        <p:attrNameLst>
                                          <p:attrName>style.visibility</p:attrName>
                                        </p:attrNameLst>
                                      </p:cBhvr>
                                      <p:to>
                                        <p:strVal val="visible"/>
                                      </p:to>
                                    </p:set>
                                    <p:animEffect transition="in" filter="randombar(horizontal)">
                                      <p:cBhvr>
                                        <p:cTn id="37" dur="500"/>
                                        <p:tgtEl>
                                          <p:spTgt spid="60"/>
                                        </p:tgtEl>
                                      </p:cBhvr>
                                    </p:animEffect>
                                  </p:childTnLst>
                                </p:cTn>
                              </p:par>
                              <p:par>
                                <p:cTn id="38" presetID="14" presetClass="entr" presetSubtype="10" fill="hold" nodeType="withEffect">
                                  <p:stCondLst>
                                    <p:cond delay="0"/>
                                  </p:stCondLst>
                                  <p:childTnLst>
                                    <p:set>
                                      <p:cBhvr>
                                        <p:cTn id="39" dur="1" fill="hold">
                                          <p:stCondLst>
                                            <p:cond delay="0"/>
                                          </p:stCondLst>
                                        </p:cTn>
                                        <p:tgtEl>
                                          <p:spTgt spid="63"/>
                                        </p:tgtEl>
                                        <p:attrNameLst>
                                          <p:attrName>style.visibility</p:attrName>
                                        </p:attrNameLst>
                                      </p:cBhvr>
                                      <p:to>
                                        <p:strVal val="visible"/>
                                      </p:to>
                                    </p:set>
                                    <p:animEffect transition="in" filter="randombar(horizontal)">
                                      <p:cBhvr>
                                        <p:cTn id="40" dur="500"/>
                                        <p:tgtEl>
                                          <p:spTgt spid="63"/>
                                        </p:tgtEl>
                                      </p:cBhvr>
                                    </p:animEffect>
                                  </p:childTnLst>
                                </p:cTn>
                              </p:par>
                              <p:par>
                                <p:cTn id="41" presetID="14" presetClass="entr" presetSubtype="10" fill="hold" nodeType="withEffect">
                                  <p:stCondLst>
                                    <p:cond delay="0"/>
                                  </p:stCondLst>
                                  <p:childTnLst>
                                    <p:set>
                                      <p:cBhvr>
                                        <p:cTn id="42" dur="1" fill="hold">
                                          <p:stCondLst>
                                            <p:cond delay="0"/>
                                          </p:stCondLst>
                                        </p:cTn>
                                        <p:tgtEl>
                                          <p:spTgt spid="65"/>
                                        </p:tgtEl>
                                        <p:attrNameLst>
                                          <p:attrName>style.visibility</p:attrName>
                                        </p:attrNameLst>
                                      </p:cBhvr>
                                      <p:to>
                                        <p:strVal val="visible"/>
                                      </p:to>
                                    </p:set>
                                    <p:animEffect transition="in" filter="randombar(horizontal)">
                                      <p:cBhvr>
                                        <p:cTn id="43" dur="500"/>
                                        <p:tgtEl>
                                          <p:spTgt spid="65"/>
                                        </p:tgtEl>
                                      </p:cBhvr>
                                    </p:animEffect>
                                  </p:childTnLst>
                                </p:cTn>
                              </p:par>
                              <p:par>
                                <p:cTn id="44" presetID="14" presetClass="entr" presetSubtype="10" fill="hold" nodeType="withEffect">
                                  <p:stCondLst>
                                    <p:cond delay="0"/>
                                  </p:stCondLst>
                                  <p:childTnLst>
                                    <p:set>
                                      <p:cBhvr>
                                        <p:cTn id="45" dur="1" fill="hold">
                                          <p:stCondLst>
                                            <p:cond delay="0"/>
                                          </p:stCondLst>
                                        </p:cTn>
                                        <p:tgtEl>
                                          <p:spTgt spid="67"/>
                                        </p:tgtEl>
                                        <p:attrNameLst>
                                          <p:attrName>style.visibility</p:attrName>
                                        </p:attrNameLst>
                                      </p:cBhvr>
                                      <p:to>
                                        <p:strVal val="visible"/>
                                      </p:to>
                                    </p:set>
                                    <p:animEffect transition="in" filter="randombar(horizontal)">
                                      <p:cBhvr>
                                        <p:cTn id="46" dur="500"/>
                                        <p:tgtEl>
                                          <p:spTgt spid="67"/>
                                        </p:tgtEl>
                                      </p:cBhvr>
                                    </p:animEffect>
                                  </p:childTnLst>
                                </p:cTn>
                              </p:par>
                              <p:par>
                                <p:cTn id="47" presetID="14" presetClass="entr" presetSubtype="10" fill="hold" nodeType="withEffect">
                                  <p:stCondLst>
                                    <p:cond delay="0"/>
                                  </p:stCondLst>
                                  <p:childTnLst>
                                    <p:set>
                                      <p:cBhvr>
                                        <p:cTn id="48" dur="1" fill="hold">
                                          <p:stCondLst>
                                            <p:cond delay="0"/>
                                          </p:stCondLst>
                                        </p:cTn>
                                        <p:tgtEl>
                                          <p:spTgt spid="71"/>
                                        </p:tgtEl>
                                        <p:attrNameLst>
                                          <p:attrName>style.visibility</p:attrName>
                                        </p:attrNameLst>
                                      </p:cBhvr>
                                      <p:to>
                                        <p:strVal val="visible"/>
                                      </p:to>
                                    </p:set>
                                    <p:animEffect transition="in" filter="randombar(horizontal)">
                                      <p:cBhvr>
                                        <p:cTn id="49" dur="500"/>
                                        <p:tgtEl>
                                          <p:spTgt spid="71"/>
                                        </p:tgtEl>
                                      </p:cBhvr>
                                    </p:animEffect>
                                  </p:childTnLst>
                                </p:cTn>
                              </p:par>
                              <p:par>
                                <p:cTn id="50" presetID="14" presetClass="entr" presetSubtype="10" fill="hold" nodeType="withEffect">
                                  <p:stCondLst>
                                    <p:cond delay="0"/>
                                  </p:stCondLst>
                                  <p:childTnLst>
                                    <p:set>
                                      <p:cBhvr>
                                        <p:cTn id="51" dur="1" fill="hold">
                                          <p:stCondLst>
                                            <p:cond delay="0"/>
                                          </p:stCondLst>
                                        </p:cTn>
                                        <p:tgtEl>
                                          <p:spTgt spid="73"/>
                                        </p:tgtEl>
                                        <p:attrNameLst>
                                          <p:attrName>style.visibility</p:attrName>
                                        </p:attrNameLst>
                                      </p:cBhvr>
                                      <p:to>
                                        <p:strVal val="visible"/>
                                      </p:to>
                                    </p:set>
                                    <p:animEffect transition="in" filter="randombar(horizontal)">
                                      <p:cBhvr>
                                        <p:cTn id="52" dur="500"/>
                                        <p:tgtEl>
                                          <p:spTgt spid="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8" grpId="0" animBg="1"/>
      <p:bldP spid="13" grpId="0" animBg="1"/>
      <p:bldP spid="14" grpId="0" animBg="1"/>
      <p:bldP spid="17" grpId="0" animBg="1"/>
      <p:bldP spid="41" grpId="0"/>
      <p:bldP spid="31" grpId="0"/>
      <p:bldP spid="19" grpId="0"/>
      <p:bldP spid="22"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609600" y="3048000"/>
            <a:ext cx="2133600" cy="1095381"/>
          </a:xfrm>
          <a:prstGeom prst="rect">
            <a:avLst/>
          </a:prstGeom>
          <a:solidFill>
            <a:schemeClr val="bg1">
              <a:lumMod val="85000"/>
            </a:schemeClr>
          </a:solidFill>
          <a:ln w="12700" algn="ctr">
            <a:solidFill>
              <a:schemeClr val="bg1"/>
            </a:solidFill>
            <a:miter lim="800000"/>
            <a:headEnd type="none" w="sm" len="sm"/>
            <a:tailEnd type="none" w="sm" len="sm"/>
          </a:ln>
          <a:effectLst>
            <a:outerShdw blurRad="50800" dist="38100" dir="2700000" algn="tl" rotWithShape="0">
              <a:prstClr val="black">
                <a:alpha val="40000"/>
              </a:prstClr>
            </a:outerShdw>
          </a:effectLst>
        </p:spPr>
        <p:txBody>
          <a:bodyPr wrap="square" lIns="36000" tIns="36000" rIns="36000" bIns="36000" anchor="ctr">
            <a:noAutofit/>
          </a:bodyPr>
          <a:lstStyle/>
          <a:p>
            <a:pPr algn="ctr">
              <a:defRPr/>
            </a:pPr>
            <a:r>
              <a:rPr lang="en-US" altLang="ja-JP" sz="2800" b="1" dirty="0">
                <a:latin typeface="Candara" pitchFamily="34" charset="0"/>
                <a:ea typeface="ＭＳ Ｐゴシック" pitchFamily="50" charset="-128"/>
              </a:rPr>
              <a:t>Agricultural Advances </a:t>
            </a:r>
          </a:p>
        </p:txBody>
      </p:sp>
      <p:sp>
        <p:nvSpPr>
          <p:cNvPr id="5" name="Rectangle 4"/>
          <p:cNvSpPr>
            <a:spLocks noChangeArrowheads="1"/>
          </p:cNvSpPr>
          <p:nvPr/>
        </p:nvSpPr>
        <p:spPr bwMode="auto">
          <a:xfrm>
            <a:off x="3657600" y="1071546"/>
            <a:ext cx="2298690" cy="5024454"/>
          </a:xfrm>
          <a:prstGeom prst="rect">
            <a:avLst/>
          </a:prstGeom>
          <a:solidFill>
            <a:schemeClr val="bg1">
              <a:lumMod val="95000"/>
            </a:schemeClr>
          </a:solidFill>
          <a:ln w="12700" algn="ctr">
            <a:solidFill>
              <a:schemeClr val="bg1"/>
            </a:solidFill>
            <a:miter lim="800000"/>
            <a:headEnd type="none" w="sm" len="sm"/>
            <a:tailEnd type="none" w="sm" len="sm"/>
          </a:ln>
          <a:effectLst>
            <a:outerShdw blurRad="50800" dist="38100" dir="2700000" algn="tl" rotWithShape="0">
              <a:prstClr val="black">
                <a:alpha val="40000"/>
              </a:prstClr>
            </a:outerShdw>
          </a:effectLst>
        </p:spPr>
        <p:txBody>
          <a:bodyPr wrap="square" lIns="36000" tIns="36000" rIns="36000" bIns="36000" anchor="ctr">
            <a:noAutofit/>
          </a:bodyPr>
          <a:lstStyle/>
          <a:p>
            <a:pPr lvl="0" algn="ctr"/>
            <a:r>
              <a:rPr lang="en-US" sz="2800" b="1" dirty="0">
                <a:latin typeface="Candara" pitchFamily="34" charset="0"/>
              </a:rPr>
              <a:t>Mono Cropping farmers / </a:t>
            </a:r>
            <a:r>
              <a:rPr lang="en-US" sz="2800" b="1" dirty="0">
                <a:solidFill>
                  <a:srgbClr val="FF0000"/>
                </a:solidFill>
                <a:latin typeface="Candara" pitchFamily="34" charset="0"/>
              </a:rPr>
              <a:t>Mono Crop loans</a:t>
            </a:r>
          </a:p>
        </p:txBody>
      </p:sp>
      <p:sp>
        <p:nvSpPr>
          <p:cNvPr id="13" name="Rectangle 12"/>
          <p:cNvSpPr>
            <a:spLocks noChangeArrowheads="1"/>
          </p:cNvSpPr>
          <p:nvPr/>
        </p:nvSpPr>
        <p:spPr bwMode="auto">
          <a:xfrm>
            <a:off x="7096132" y="2844801"/>
            <a:ext cx="4562468" cy="1477267"/>
          </a:xfrm>
          <a:prstGeom prst="rect">
            <a:avLst/>
          </a:prstGeom>
          <a:solidFill>
            <a:schemeClr val="accent6">
              <a:lumMod val="20000"/>
              <a:lumOff val="80000"/>
            </a:schemeClr>
          </a:solidFill>
          <a:ln w="12700" algn="ctr">
            <a:solidFill>
              <a:schemeClr val="bg1"/>
            </a:solidFill>
            <a:miter lim="800000"/>
            <a:headEnd type="none" w="sm" len="sm"/>
            <a:tailEnd type="none" w="sm" len="sm"/>
          </a:ln>
          <a:effectLst>
            <a:outerShdw blurRad="50800" dist="38100" dir="2700000" algn="tl" rotWithShape="0">
              <a:prstClr val="black">
                <a:alpha val="40000"/>
              </a:prstClr>
            </a:outerShdw>
          </a:effectLst>
        </p:spPr>
        <p:txBody>
          <a:bodyPr wrap="square" lIns="36000" tIns="36000" rIns="36000" bIns="36000" anchor="ctr">
            <a:noAutofit/>
          </a:bodyPr>
          <a:lstStyle/>
          <a:p>
            <a:pPr algn="ctr"/>
            <a:r>
              <a:rPr lang="en-US" sz="2400" b="1" dirty="0">
                <a:solidFill>
                  <a:srgbClr val="FF0000"/>
                </a:solidFill>
                <a:latin typeface="Candara" pitchFamily="34" charset="0"/>
              </a:rPr>
              <a:t>Due date for repayment </a:t>
            </a:r>
            <a:r>
              <a:rPr lang="en-US" sz="2400" b="1" dirty="0">
                <a:latin typeface="Candara" pitchFamily="34" charset="0"/>
              </a:rPr>
              <a:t>: One year from date of first drawl depending on type of Crop</a:t>
            </a:r>
          </a:p>
        </p:txBody>
      </p:sp>
      <p:sp>
        <p:nvSpPr>
          <p:cNvPr id="14" name="Rectangle 13"/>
          <p:cNvSpPr>
            <a:spLocks noChangeArrowheads="1"/>
          </p:cNvSpPr>
          <p:nvPr/>
        </p:nvSpPr>
        <p:spPr bwMode="auto">
          <a:xfrm>
            <a:off x="7096132" y="1106011"/>
            <a:ext cx="4562468" cy="1167053"/>
          </a:xfrm>
          <a:prstGeom prst="rect">
            <a:avLst/>
          </a:prstGeom>
          <a:solidFill>
            <a:srgbClr val="F3FEFF"/>
          </a:solidFill>
          <a:ln w="12700" algn="ctr">
            <a:solidFill>
              <a:schemeClr val="bg1"/>
            </a:solidFill>
            <a:miter lim="800000"/>
            <a:headEnd type="none" w="sm" len="sm"/>
            <a:tailEnd type="none" w="sm" len="sm"/>
          </a:ln>
          <a:effectLst>
            <a:outerShdw blurRad="50800" dist="38100" dir="2700000" algn="tl" rotWithShape="0">
              <a:prstClr val="black">
                <a:alpha val="40000"/>
              </a:prstClr>
            </a:outerShdw>
          </a:effectLst>
        </p:spPr>
        <p:txBody>
          <a:bodyPr wrap="square" lIns="36000" tIns="36000" rIns="36000" bIns="36000" anchor="ctr">
            <a:noAutofit/>
          </a:bodyPr>
          <a:lstStyle/>
          <a:p>
            <a:pPr algn="ctr"/>
            <a:r>
              <a:rPr lang="en-US" sz="2400" b="1" dirty="0">
                <a:latin typeface="Candara" pitchFamily="34" charset="0"/>
              </a:rPr>
              <a:t>Farmer grows only in ONE SEASON i.e. Kharif or Rabi Season</a:t>
            </a:r>
          </a:p>
        </p:txBody>
      </p:sp>
      <p:sp>
        <p:nvSpPr>
          <p:cNvPr id="41" name="Slide Number Placeholder 17"/>
          <p:cNvSpPr txBox="1">
            <a:spLocks/>
          </p:cNvSpPr>
          <p:nvPr/>
        </p:nvSpPr>
        <p:spPr>
          <a:xfrm>
            <a:off x="9906000" y="6324600"/>
            <a:ext cx="609600" cy="304800"/>
          </a:xfrm>
          <a:prstGeom prst="rect">
            <a:avLst/>
          </a:prstGeom>
        </p:spPr>
        <p:txBody>
          <a:bodyPr/>
          <a:lstStyle/>
          <a:p>
            <a:pPr fontAlgn="base">
              <a:spcBef>
                <a:spcPct val="0"/>
              </a:spcBef>
              <a:spcAft>
                <a:spcPct val="0"/>
              </a:spcAft>
              <a:defRPr/>
            </a:pPr>
            <a:fld id="{0176C1F2-587E-42C9-B506-53C0D6E30F46}" type="slidenum">
              <a:rPr lang="en-US" sz="1600" b="1">
                <a:solidFill>
                  <a:srgbClr val="000000"/>
                </a:solidFill>
                <a:latin typeface="Arial" pitchFamily="34" charset="0"/>
                <a:cs typeface="Arial" pitchFamily="34" charset="0"/>
              </a:rPr>
              <a:pPr fontAlgn="base">
                <a:spcBef>
                  <a:spcPct val="0"/>
                </a:spcBef>
                <a:spcAft>
                  <a:spcPct val="0"/>
                </a:spcAft>
                <a:defRPr/>
              </a:pPr>
              <a:t>61</a:t>
            </a:fld>
            <a:endParaRPr lang="en-US" sz="1600" b="1" dirty="0">
              <a:solidFill>
                <a:srgbClr val="000000"/>
              </a:solidFill>
              <a:latin typeface="Arial" pitchFamily="34" charset="0"/>
              <a:cs typeface="Arial" pitchFamily="34" charset="0"/>
            </a:endParaRPr>
          </a:p>
        </p:txBody>
      </p:sp>
      <p:sp>
        <p:nvSpPr>
          <p:cNvPr id="20" name="Title 1">
            <a:extLst>
              <a:ext uri="{FF2B5EF4-FFF2-40B4-BE49-F238E27FC236}">
                <a16:creationId xmlns:a16="http://schemas.microsoft.com/office/drawing/2014/main" id="{68A1565C-C8DD-4A49-9F4F-3220363BB0AA}"/>
              </a:ext>
            </a:extLst>
          </p:cNvPr>
          <p:cNvSpPr txBox="1">
            <a:spLocks/>
          </p:cNvSpPr>
          <p:nvPr/>
        </p:nvSpPr>
        <p:spPr>
          <a:xfrm>
            <a:off x="752472" y="276519"/>
            <a:ext cx="10972800" cy="674723"/>
          </a:xfrm>
          <a:prstGeom prst="rect">
            <a:avLst/>
          </a:prstGeom>
        </p:spPr>
        <p:txBody>
          <a:bodyPr>
            <a:normAutofit fontScale="77500" lnSpcReduction="20000"/>
          </a:bodyPr>
          <a:lstStyle>
            <a:lvl1pPr algn="l" defTabSz="914400" rtl="0" eaLnBrk="1" latinLnBrk="0" hangingPunct="1">
              <a:spcBef>
                <a:spcPct val="0"/>
              </a:spcBef>
              <a:buNone/>
              <a:defRPr sz="3200" kern="1200">
                <a:solidFill>
                  <a:schemeClr val="tx1"/>
                </a:solidFill>
                <a:latin typeface="Candara" panose="020E0502030303020204" pitchFamily="34" charset="0"/>
                <a:ea typeface="+mj-ea"/>
                <a:cs typeface="+mj-cs"/>
              </a:defRPr>
            </a:lvl1pPr>
          </a:lstStyle>
          <a:p>
            <a:pPr algn="ctr"/>
            <a:r>
              <a:rPr lang="en-US" sz="3600" b="1" dirty="0">
                <a:solidFill>
                  <a:srgbClr val="0070C0"/>
                </a:solidFill>
              </a:rPr>
              <a:t>Agricultural Advances – Mono Cropping farmers/ Mono Crop loans</a:t>
            </a:r>
          </a:p>
        </p:txBody>
      </p:sp>
      <p:sp>
        <p:nvSpPr>
          <p:cNvPr id="2" name="Rectangle 1">
            <a:extLst>
              <a:ext uri="{FF2B5EF4-FFF2-40B4-BE49-F238E27FC236}">
                <a16:creationId xmlns:a16="http://schemas.microsoft.com/office/drawing/2014/main" id="{E5F14AA8-408F-69C2-29F4-E1A96FE957B5}"/>
              </a:ext>
            </a:extLst>
          </p:cNvPr>
          <p:cNvSpPr>
            <a:spLocks noChangeArrowheads="1"/>
          </p:cNvSpPr>
          <p:nvPr/>
        </p:nvSpPr>
        <p:spPr bwMode="auto">
          <a:xfrm>
            <a:off x="7010400" y="4715118"/>
            <a:ext cx="4562468" cy="1298578"/>
          </a:xfrm>
          <a:prstGeom prst="rect">
            <a:avLst/>
          </a:prstGeom>
          <a:solidFill>
            <a:srgbClr val="F3FEFF"/>
          </a:solidFill>
          <a:ln w="12700" algn="ctr">
            <a:solidFill>
              <a:schemeClr val="bg1"/>
            </a:solidFill>
            <a:miter lim="800000"/>
            <a:headEnd type="none" w="sm" len="sm"/>
            <a:tailEnd type="none" w="sm" len="sm"/>
          </a:ln>
          <a:effectLst>
            <a:outerShdw blurRad="50800" dist="38100" dir="2700000" algn="tl" rotWithShape="0">
              <a:prstClr val="black">
                <a:alpha val="40000"/>
              </a:prstClr>
            </a:outerShdw>
          </a:effectLst>
        </p:spPr>
        <p:txBody>
          <a:bodyPr wrap="square" lIns="36000" tIns="36000" rIns="36000" bIns="36000" anchor="ctr">
            <a:noAutofit/>
          </a:bodyPr>
          <a:lstStyle/>
          <a:p>
            <a:pPr algn="ctr"/>
            <a:r>
              <a:rPr lang="en-US" sz="2400" b="1" dirty="0">
                <a:solidFill>
                  <a:srgbClr val="FF0000"/>
                </a:solidFill>
                <a:latin typeface="Candara" pitchFamily="34" charset="0"/>
              </a:rPr>
              <a:t>IRAC norms </a:t>
            </a:r>
            <a:r>
              <a:rPr lang="en-US" sz="2400" b="1" dirty="0">
                <a:latin typeface="Candara" pitchFamily="34" charset="0"/>
              </a:rPr>
              <a:t>: Two Crop seasons would mean </a:t>
            </a:r>
            <a:r>
              <a:rPr lang="en-US" sz="2400" b="1" dirty="0">
                <a:solidFill>
                  <a:srgbClr val="FF0000"/>
                </a:solidFill>
                <a:latin typeface="Candara" pitchFamily="34" charset="0"/>
              </a:rPr>
              <a:t>TWO RABI SEASONS</a:t>
            </a:r>
            <a:r>
              <a:rPr lang="en-US" sz="2400" b="1" dirty="0">
                <a:latin typeface="Candara" pitchFamily="34" charset="0"/>
              </a:rPr>
              <a:t> or </a:t>
            </a:r>
            <a:r>
              <a:rPr lang="en-US" sz="2400" b="1" dirty="0">
                <a:solidFill>
                  <a:srgbClr val="FF0000"/>
                </a:solidFill>
                <a:latin typeface="Candara" pitchFamily="34" charset="0"/>
              </a:rPr>
              <a:t>TWO KHARIF SEASONS</a:t>
            </a:r>
          </a:p>
        </p:txBody>
      </p:sp>
      <p:cxnSp>
        <p:nvCxnSpPr>
          <p:cNvPr id="7" name="Straight Arrow Connector 6">
            <a:extLst>
              <a:ext uri="{FF2B5EF4-FFF2-40B4-BE49-F238E27FC236}">
                <a16:creationId xmlns:a16="http://schemas.microsoft.com/office/drawing/2014/main" id="{63725343-0980-F154-6E38-9C644B7BC3A9}"/>
              </a:ext>
            </a:extLst>
          </p:cNvPr>
          <p:cNvCxnSpPr>
            <a:stCxn id="5" idx="3"/>
            <a:endCxn id="14" idx="1"/>
          </p:cNvCxnSpPr>
          <p:nvPr/>
        </p:nvCxnSpPr>
        <p:spPr>
          <a:xfrm flipV="1">
            <a:off x="5956290" y="1689538"/>
            <a:ext cx="1139842" cy="1894235"/>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3EE3781C-250C-FCC8-038C-CD42C7CEE3D9}"/>
              </a:ext>
            </a:extLst>
          </p:cNvPr>
          <p:cNvCxnSpPr>
            <a:cxnSpLocks/>
            <a:stCxn id="5" idx="3"/>
            <a:endCxn id="13" idx="1"/>
          </p:cNvCxnSpPr>
          <p:nvPr/>
        </p:nvCxnSpPr>
        <p:spPr>
          <a:xfrm flipV="1">
            <a:off x="5956290" y="3583435"/>
            <a:ext cx="1139842" cy="338"/>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6AA951B5-A64C-E0F4-2E17-3DC5941B4C88}"/>
              </a:ext>
            </a:extLst>
          </p:cNvPr>
          <p:cNvCxnSpPr>
            <a:stCxn id="5" idx="3"/>
            <a:endCxn id="2" idx="1"/>
          </p:cNvCxnSpPr>
          <p:nvPr/>
        </p:nvCxnSpPr>
        <p:spPr>
          <a:xfrm>
            <a:off x="5956290" y="3583773"/>
            <a:ext cx="1054110" cy="1780634"/>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D6C79E9C-6EC3-31AC-66EB-6373BC09B04E}"/>
              </a:ext>
            </a:extLst>
          </p:cNvPr>
          <p:cNvCxnSpPr>
            <a:cxnSpLocks/>
            <a:stCxn id="4" idx="3"/>
            <a:endCxn id="5" idx="1"/>
          </p:cNvCxnSpPr>
          <p:nvPr/>
        </p:nvCxnSpPr>
        <p:spPr>
          <a:xfrm flipV="1">
            <a:off x="2743200" y="3583773"/>
            <a:ext cx="914400" cy="11918"/>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2046773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randombar(horizontal)">
                                      <p:cBhvr>
                                        <p:cTn id="10" dur="500"/>
                                        <p:tgtEl>
                                          <p:spTgt spid="5"/>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randombar(horizontal)">
                                      <p:cBhvr>
                                        <p:cTn id="13" dur="500"/>
                                        <p:tgtEl>
                                          <p:spTgt spid="13"/>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randombar(horizontal)">
                                      <p:cBhvr>
                                        <p:cTn id="16" dur="500"/>
                                        <p:tgtEl>
                                          <p:spTgt spid="14"/>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41"/>
                                        </p:tgtEl>
                                        <p:attrNameLst>
                                          <p:attrName>style.visibility</p:attrName>
                                        </p:attrNameLst>
                                      </p:cBhvr>
                                      <p:to>
                                        <p:strVal val="visible"/>
                                      </p:to>
                                    </p:set>
                                    <p:animEffect transition="in" filter="randombar(horizontal)">
                                      <p:cBhvr>
                                        <p:cTn id="19" dur="500"/>
                                        <p:tgtEl>
                                          <p:spTgt spid="41"/>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randombar(horizontal)">
                                      <p:cBhvr>
                                        <p:cTn id="22" dur="500"/>
                                        <p:tgtEl>
                                          <p:spTgt spid="20"/>
                                        </p:tgtEl>
                                      </p:cBhvr>
                                    </p:animEffect>
                                  </p:childTnLst>
                                </p:cTn>
                              </p:par>
                              <p:par>
                                <p:cTn id="23" presetID="14" presetClass="entr" presetSubtype="10" fill="hold" grpId="0" nodeType="with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randombar(horizontal)">
                                      <p:cBhvr>
                                        <p:cTn id="25" dur="500"/>
                                        <p:tgtEl>
                                          <p:spTgt spid="2"/>
                                        </p:tgtEl>
                                      </p:cBhvr>
                                    </p:animEffect>
                                  </p:childTnLst>
                                </p:cTn>
                              </p:par>
                              <p:par>
                                <p:cTn id="26" presetID="14" presetClass="entr" presetSubtype="10" fill="hold" nodeType="with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randombar(horizontal)">
                                      <p:cBhvr>
                                        <p:cTn id="28" dur="500"/>
                                        <p:tgtEl>
                                          <p:spTgt spid="7"/>
                                        </p:tgtEl>
                                      </p:cBhvr>
                                    </p:animEffect>
                                  </p:childTnLst>
                                </p:cTn>
                              </p:par>
                              <p:par>
                                <p:cTn id="29" presetID="14" presetClass="entr" presetSubtype="10" fill="hold" nodeType="with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randombar(horizontal)">
                                      <p:cBhvr>
                                        <p:cTn id="31" dur="500"/>
                                        <p:tgtEl>
                                          <p:spTgt spid="19"/>
                                        </p:tgtEl>
                                      </p:cBhvr>
                                    </p:animEffect>
                                  </p:childTnLst>
                                </p:cTn>
                              </p:par>
                              <p:par>
                                <p:cTn id="32" presetID="14" presetClass="entr" presetSubtype="10" fill="hold" nodeType="withEffect">
                                  <p:stCondLst>
                                    <p:cond delay="0"/>
                                  </p:stCondLst>
                                  <p:childTnLst>
                                    <p:set>
                                      <p:cBhvr>
                                        <p:cTn id="33" dur="1" fill="hold">
                                          <p:stCondLst>
                                            <p:cond delay="0"/>
                                          </p:stCondLst>
                                        </p:cTn>
                                        <p:tgtEl>
                                          <p:spTgt spid="22"/>
                                        </p:tgtEl>
                                        <p:attrNameLst>
                                          <p:attrName>style.visibility</p:attrName>
                                        </p:attrNameLst>
                                      </p:cBhvr>
                                      <p:to>
                                        <p:strVal val="visible"/>
                                      </p:to>
                                    </p:set>
                                    <p:animEffect transition="in" filter="randombar(horizontal)">
                                      <p:cBhvr>
                                        <p:cTn id="34" dur="500"/>
                                        <p:tgtEl>
                                          <p:spTgt spid="22"/>
                                        </p:tgtEl>
                                      </p:cBhvr>
                                    </p:animEffect>
                                  </p:childTnLst>
                                </p:cTn>
                              </p:par>
                              <p:par>
                                <p:cTn id="35" presetID="14" presetClass="entr" presetSubtype="10" fill="hold" nodeType="withEffect">
                                  <p:stCondLst>
                                    <p:cond delay="0"/>
                                  </p:stCondLst>
                                  <p:childTnLst>
                                    <p:set>
                                      <p:cBhvr>
                                        <p:cTn id="36" dur="1" fill="hold">
                                          <p:stCondLst>
                                            <p:cond delay="0"/>
                                          </p:stCondLst>
                                        </p:cTn>
                                        <p:tgtEl>
                                          <p:spTgt spid="24"/>
                                        </p:tgtEl>
                                        <p:attrNameLst>
                                          <p:attrName>style.visibility</p:attrName>
                                        </p:attrNameLst>
                                      </p:cBhvr>
                                      <p:to>
                                        <p:strVal val="visible"/>
                                      </p:to>
                                    </p:set>
                                    <p:animEffect transition="in" filter="randombar(horizontal)">
                                      <p:cBhvr>
                                        <p:cTn id="37"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13" grpId="0" animBg="1"/>
      <p:bldP spid="14" grpId="0" animBg="1"/>
      <p:bldP spid="41" grpId="0"/>
      <p:bldP spid="20" grpId="0"/>
      <p:bldP spid="2" grpId="0"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609600" y="3048001"/>
            <a:ext cx="2133600" cy="1095380"/>
          </a:xfrm>
          <a:prstGeom prst="rect">
            <a:avLst/>
          </a:prstGeom>
          <a:solidFill>
            <a:schemeClr val="bg1">
              <a:lumMod val="85000"/>
            </a:schemeClr>
          </a:solidFill>
          <a:ln w="12700" algn="ctr">
            <a:solidFill>
              <a:schemeClr val="bg1"/>
            </a:solidFill>
            <a:miter lim="800000"/>
            <a:headEnd type="none" w="sm" len="sm"/>
            <a:tailEnd type="none" w="sm" len="sm"/>
          </a:ln>
          <a:effectLst>
            <a:outerShdw blurRad="50800" dist="38100" dir="2700000" algn="tl" rotWithShape="0">
              <a:prstClr val="black">
                <a:alpha val="40000"/>
              </a:prstClr>
            </a:outerShdw>
          </a:effectLst>
        </p:spPr>
        <p:txBody>
          <a:bodyPr wrap="square" lIns="36000" tIns="36000" rIns="36000" bIns="36000" anchor="ctr">
            <a:noAutofit/>
          </a:bodyPr>
          <a:lstStyle/>
          <a:p>
            <a:pPr algn="ctr">
              <a:defRPr/>
            </a:pPr>
            <a:r>
              <a:rPr lang="en-US" altLang="ja-JP" sz="2800" b="1" dirty="0">
                <a:latin typeface="Candara" pitchFamily="34" charset="0"/>
                <a:ea typeface="ＭＳ Ｐゴシック" pitchFamily="50" charset="-128"/>
              </a:rPr>
              <a:t>Agricultural Advances </a:t>
            </a:r>
          </a:p>
        </p:txBody>
      </p:sp>
      <p:sp>
        <p:nvSpPr>
          <p:cNvPr id="5" name="Rectangle 4"/>
          <p:cNvSpPr>
            <a:spLocks noChangeArrowheads="1"/>
          </p:cNvSpPr>
          <p:nvPr/>
        </p:nvSpPr>
        <p:spPr bwMode="auto">
          <a:xfrm>
            <a:off x="3657600" y="1071546"/>
            <a:ext cx="2298690" cy="5024454"/>
          </a:xfrm>
          <a:prstGeom prst="rect">
            <a:avLst/>
          </a:prstGeom>
          <a:solidFill>
            <a:schemeClr val="bg1">
              <a:lumMod val="95000"/>
            </a:schemeClr>
          </a:solidFill>
          <a:ln w="12700" algn="ctr">
            <a:solidFill>
              <a:schemeClr val="bg1"/>
            </a:solidFill>
            <a:miter lim="800000"/>
            <a:headEnd type="none" w="sm" len="sm"/>
            <a:tailEnd type="none" w="sm" len="sm"/>
          </a:ln>
          <a:effectLst>
            <a:outerShdw blurRad="50800" dist="38100" dir="2700000" algn="tl" rotWithShape="0">
              <a:prstClr val="black">
                <a:alpha val="40000"/>
              </a:prstClr>
            </a:outerShdw>
          </a:effectLst>
        </p:spPr>
        <p:txBody>
          <a:bodyPr wrap="square" lIns="36000" tIns="36000" rIns="36000" bIns="36000" anchor="ctr">
            <a:noAutofit/>
          </a:bodyPr>
          <a:lstStyle/>
          <a:p>
            <a:pPr lvl="0" algn="ctr"/>
            <a:r>
              <a:rPr lang="en-US" sz="2800" b="1" dirty="0">
                <a:latin typeface="Candara" pitchFamily="34" charset="0"/>
              </a:rPr>
              <a:t>Multi Cropping farmers / </a:t>
            </a:r>
            <a:r>
              <a:rPr lang="en-US" sz="2800" b="1" dirty="0">
                <a:solidFill>
                  <a:srgbClr val="FF0000"/>
                </a:solidFill>
                <a:latin typeface="Candara" pitchFamily="34" charset="0"/>
              </a:rPr>
              <a:t>Multi Crop loans</a:t>
            </a:r>
          </a:p>
        </p:txBody>
      </p:sp>
      <p:sp>
        <p:nvSpPr>
          <p:cNvPr id="13" name="Rectangle 12"/>
          <p:cNvSpPr>
            <a:spLocks noChangeArrowheads="1"/>
          </p:cNvSpPr>
          <p:nvPr/>
        </p:nvSpPr>
        <p:spPr bwMode="auto">
          <a:xfrm>
            <a:off x="7096132" y="2844801"/>
            <a:ext cx="4562468" cy="1477267"/>
          </a:xfrm>
          <a:prstGeom prst="rect">
            <a:avLst/>
          </a:prstGeom>
          <a:solidFill>
            <a:schemeClr val="accent6">
              <a:lumMod val="20000"/>
              <a:lumOff val="80000"/>
            </a:schemeClr>
          </a:solidFill>
          <a:ln w="12700" algn="ctr">
            <a:solidFill>
              <a:schemeClr val="bg1"/>
            </a:solidFill>
            <a:miter lim="800000"/>
            <a:headEnd type="none" w="sm" len="sm"/>
            <a:tailEnd type="none" w="sm" len="sm"/>
          </a:ln>
          <a:effectLst>
            <a:outerShdw blurRad="50800" dist="38100" dir="2700000" algn="tl" rotWithShape="0">
              <a:prstClr val="black">
                <a:alpha val="40000"/>
              </a:prstClr>
            </a:outerShdw>
          </a:effectLst>
        </p:spPr>
        <p:txBody>
          <a:bodyPr wrap="square" lIns="36000" tIns="36000" rIns="36000" bIns="36000" anchor="ctr">
            <a:noAutofit/>
          </a:bodyPr>
          <a:lstStyle/>
          <a:p>
            <a:pPr algn="ctr"/>
            <a:r>
              <a:rPr lang="en-US" sz="2400" b="1" dirty="0">
                <a:solidFill>
                  <a:srgbClr val="FF0000"/>
                </a:solidFill>
                <a:latin typeface="Candara" pitchFamily="34" charset="0"/>
              </a:rPr>
              <a:t>Due date for repayment </a:t>
            </a:r>
            <a:r>
              <a:rPr lang="en-US" sz="2400" b="1" dirty="0">
                <a:latin typeface="Candara" pitchFamily="34" charset="0"/>
              </a:rPr>
              <a:t>: One year from date of first drawl depending on type of Crop</a:t>
            </a:r>
          </a:p>
        </p:txBody>
      </p:sp>
      <p:sp>
        <p:nvSpPr>
          <p:cNvPr id="14" name="Rectangle 13"/>
          <p:cNvSpPr>
            <a:spLocks noChangeArrowheads="1"/>
          </p:cNvSpPr>
          <p:nvPr/>
        </p:nvSpPr>
        <p:spPr bwMode="auto">
          <a:xfrm>
            <a:off x="7096132" y="1106011"/>
            <a:ext cx="4562468" cy="1167053"/>
          </a:xfrm>
          <a:prstGeom prst="rect">
            <a:avLst/>
          </a:prstGeom>
          <a:solidFill>
            <a:srgbClr val="F3FEFF"/>
          </a:solidFill>
          <a:ln w="12700" algn="ctr">
            <a:solidFill>
              <a:schemeClr val="bg1"/>
            </a:solidFill>
            <a:miter lim="800000"/>
            <a:headEnd type="none" w="sm" len="sm"/>
            <a:tailEnd type="none" w="sm" len="sm"/>
          </a:ln>
          <a:effectLst>
            <a:outerShdw blurRad="50800" dist="38100" dir="2700000" algn="tl" rotWithShape="0">
              <a:prstClr val="black">
                <a:alpha val="40000"/>
              </a:prstClr>
            </a:outerShdw>
          </a:effectLst>
        </p:spPr>
        <p:txBody>
          <a:bodyPr wrap="square" lIns="36000" tIns="36000" rIns="36000" bIns="36000" anchor="ctr">
            <a:noAutofit/>
          </a:bodyPr>
          <a:lstStyle/>
          <a:p>
            <a:pPr algn="ctr"/>
            <a:r>
              <a:rPr lang="en-US" sz="2400" b="1" dirty="0">
                <a:latin typeface="Candara" pitchFamily="34" charset="0"/>
              </a:rPr>
              <a:t>Farmer grows in BOTH SEASONS i.e. Kharif and Rabi Season</a:t>
            </a:r>
          </a:p>
        </p:txBody>
      </p:sp>
      <p:sp>
        <p:nvSpPr>
          <p:cNvPr id="41" name="Slide Number Placeholder 17"/>
          <p:cNvSpPr txBox="1">
            <a:spLocks/>
          </p:cNvSpPr>
          <p:nvPr/>
        </p:nvSpPr>
        <p:spPr>
          <a:xfrm>
            <a:off x="9906000" y="6324600"/>
            <a:ext cx="609600" cy="304800"/>
          </a:xfrm>
          <a:prstGeom prst="rect">
            <a:avLst/>
          </a:prstGeom>
        </p:spPr>
        <p:txBody>
          <a:bodyPr/>
          <a:lstStyle/>
          <a:p>
            <a:pPr fontAlgn="base">
              <a:spcBef>
                <a:spcPct val="0"/>
              </a:spcBef>
              <a:spcAft>
                <a:spcPct val="0"/>
              </a:spcAft>
              <a:defRPr/>
            </a:pPr>
            <a:fld id="{0176C1F2-587E-42C9-B506-53C0D6E30F46}" type="slidenum">
              <a:rPr lang="en-US" sz="1600" b="1">
                <a:solidFill>
                  <a:srgbClr val="000000"/>
                </a:solidFill>
                <a:latin typeface="Arial" pitchFamily="34" charset="0"/>
                <a:cs typeface="Arial" pitchFamily="34" charset="0"/>
              </a:rPr>
              <a:pPr fontAlgn="base">
                <a:spcBef>
                  <a:spcPct val="0"/>
                </a:spcBef>
                <a:spcAft>
                  <a:spcPct val="0"/>
                </a:spcAft>
                <a:defRPr/>
              </a:pPr>
              <a:t>62</a:t>
            </a:fld>
            <a:endParaRPr lang="en-US" sz="1600" b="1" dirty="0">
              <a:solidFill>
                <a:srgbClr val="000000"/>
              </a:solidFill>
              <a:latin typeface="Arial" pitchFamily="34" charset="0"/>
              <a:cs typeface="Arial" pitchFamily="34" charset="0"/>
            </a:endParaRPr>
          </a:p>
        </p:txBody>
      </p:sp>
      <p:sp>
        <p:nvSpPr>
          <p:cNvPr id="20" name="Title 1">
            <a:extLst>
              <a:ext uri="{FF2B5EF4-FFF2-40B4-BE49-F238E27FC236}">
                <a16:creationId xmlns:a16="http://schemas.microsoft.com/office/drawing/2014/main" id="{68A1565C-C8DD-4A49-9F4F-3220363BB0AA}"/>
              </a:ext>
            </a:extLst>
          </p:cNvPr>
          <p:cNvSpPr txBox="1">
            <a:spLocks/>
          </p:cNvSpPr>
          <p:nvPr/>
        </p:nvSpPr>
        <p:spPr>
          <a:xfrm>
            <a:off x="752472" y="276519"/>
            <a:ext cx="10972800" cy="674723"/>
          </a:xfrm>
          <a:prstGeom prst="rect">
            <a:avLst/>
          </a:prstGeom>
        </p:spPr>
        <p:txBody>
          <a:bodyPr>
            <a:normAutofit fontScale="77500" lnSpcReduction="20000"/>
          </a:bodyPr>
          <a:lstStyle>
            <a:lvl1pPr algn="l" defTabSz="914400" rtl="0" eaLnBrk="1" latinLnBrk="0" hangingPunct="1">
              <a:spcBef>
                <a:spcPct val="0"/>
              </a:spcBef>
              <a:buNone/>
              <a:defRPr sz="3200" kern="1200">
                <a:solidFill>
                  <a:schemeClr val="tx1"/>
                </a:solidFill>
                <a:latin typeface="Candara" panose="020E0502030303020204" pitchFamily="34" charset="0"/>
                <a:ea typeface="+mj-ea"/>
                <a:cs typeface="+mj-cs"/>
              </a:defRPr>
            </a:lvl1pPr>
          </a:lstStyle>
          <a:p>
            <a:pPr algn="ctr"/>
            <a:r>
              <a:rPr lang="en-US" sz="3600" b="1" dirty="0">
                <a:solidFill>
                  <a:srgbClr val="0070C0"/>
                </a:solidFill>
              </a:rPr>
              <a:t>Agricultural Advances – Multi Cropping farmers/ Multi Crop loans</a:t>
            </a:r>
          </a:p>
        </p:txBody>
      </p:sp>
      <p:sp>
        <p:nvSpPr>
          <p:cNvPr id="2" name="Rectangle 1">
            <a:extLst>
              <a:ext uri="{FF2B5EF4-FFF2-40B4-BE49-F238E27FC236}">
                <a16:creationId xmlns:a16="http://schemas.microsoft.com/office/drawing/2014/main" id="{E5F14AA8-408F-69C2-29F4-E1A96FE957B5}"/>
              </a:ext>
            </a:extLst>
          </p:cNvPr>
          <p:cNvSpPr>
            <a:spLocks noChangeArrowheads="1"/>
          </p:cNvSpPr>
          <p:nvPr/>
        </p:nvSpPr>
        <p:spPr bwMode="auto">
          <a:xfrm>
            <a:off x="7010400" y="4715118"/>
            <a:ext cx="4562468" cy="1457082"/>
          </a:xfrm>
          <a:prstGeom prst="rect">
            <a:avLst/>
          </a:prstGeom>
          <a:solidFill>
            <a:srgbClr val="F3FEFF"/>
          </a:solidFill>
          <a:ln w="12700" algn="ctr">
            <a:solidFill>
              <a:schemeClr val="bg1"/>
            </a:solidFill>
            <a:miter lim="800000"/>
            <a:headEnd type="none" w="sm" len="sm"/>
            <a:tailEnd type="none" w="sm" len="sm"/>
          </a:ln>
          <a:effectLst>
            <a:outerShdw blurRad="50800" dist="38100" dir="2700000" algn="tl" rotWithShape="0">
              <a:prstClr val="black">
                <a:alpha val="40000"/>
              </a:prstClr>
            </a:outerShdw>
          </a:effectLst>
        </p:spPr>
        <p:txBody>
          <a:bodyPr wrap="square" lIns="36000" tIns="36000" rIns="36000" bIns="36000" anchor="ctr">
            <a:noAutofit/>
          </a:bodyPr>
          <a:lstStyle/>
          <a:p>
            <a:pPr algn="ctr"/>
            <a:r>
              <a:rPr lang="en-US" sz="2400" b="1" dirty="0">
                <a:solidFill>
                  <a:srgbClr val="FF0000"/>
                </a:solidFill>
                <a:latin typeface="Candara" pitchFamily="34" charset="0"/>
              </a:rPr>
              <a:t>IRAC norms </a:t>
            </a:r>
            <a:r>
              <a:rPr lang="en-US" sz="2400" b="1" dirty="0">
                <a:latin typeface="Candara" pitchFamily="34" charset="0"/>
              </a:rPr>
              <a:t>: Two Crop seasons would mean</a:t>
            </a:r>
            <a:r>
              <a:rPr lang="en-US" sz="2400" b="1" dirty="0">
                <a:solidFill>
                  <a:srgbClr val="FF0000"/>
                </a:solidFill>
                <a:latin typeface="Candara" pitchFamily="34" charset="0"/>
              </a:rPr>
              <a:t> RABI &amp; KHARIF SEASONS</a:t>
            </a:r>
            <a:r>
              <a:rPr lang="en-US" sz="2400" b="1" dirty="0">
                <a:latin typeface="Candara" pitchFamily="34" charset="0"/>
              </a:rPr>
              <a:t> or </a:t>
            </a:r>
            <a:r>
              <a:rPr lang="en-US" sz="2400" b="1" dirty="0">
                <a:solidFill>
                  <a:srgbClr val="FF0000"/>
                </a:solidFill>
                <a:latin typeface="Candara" pitchFamily="34" charset="0"/>
              </a:rPr>
              <a:t>KHARIF &amp; RABI SEASONS</a:t>
            </a:r>
          </a:p>
        </p:txBody>
      </p:sp>
      <p:cxnSp>
        <p:nvCxnSpPr>
          <p:cNvPr id="7" name="Straight Arrow Connector 6">
            <a:extLst>
              <a:ext uri="{FF2B5EF4-FFF2-40B4-BE49-F238E27FC236}">
                <a16:creationId xmlns:a16="http://schemas.microsoft.com/office/drawing/2014/main" id="{63725343-0980-F154-6E38-9C644B7BC3A9}"/>
              </a:ext>
            </a:extLst>
          </p:cNvPr>
          <p:cNvCxnSpPr>
            <a:stCxn id="5" idx="3"/>
            <a:endCxn id="14" idx="1"/>
          </p:cNvCxnSpPr>
          <p:nvPr/>
        </p:nvCxnSpPr>
        <p:spPr>
          <a:xfrm flipV="1">
            <a:off x="5956290" y="1689538"/>
            <a:ext cx="1139842" cy="1894235"/>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3EE3781C-250C-FCC8-038C-CD42C7CEE3D9}"/>
              </a:ext>
            </a:extLst>
          </p:cNvPr>
          <p:cNvCxnSpPr>
            <a:cxnSpLocks/>
            <a:stCxn id="5" idx="3"/>
            <a:endCxn id="13" idx="1"/>
          </p:cNvCxnSpPr>
          <p:nvPr/>
        </p:nvCxnSpPr>
        <p:spPr>
          <a:xfrm flipV="1">
            <a:off x="5956290" y="3583435"/>
            <a:ext cx="1139842" cy="338"/>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6AA951B5-A64C-E0F4-2E17-3DC5941B4C88}"/>
              </a:ext>
            </a:extLst>
          </p:cNvPr>
          <p:cNvCxnSpPr>
            <a:cxnSpLocks/>
            <a:stCxn id="5" idx="3"/>
            <a:endCxn id="2" idx="1"/>
          </p:cNvCxnSpPr>
          <p:nvPr/>
        </p:nvCxnSpPr>
        <p:spPr>
          <a:xfrm>
            <a:off x="5956290" y="3583773"/>
            <a:ext cx="1054110" cy="1859886"/>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D6C79E9C-6EC3-31AC-66EB-6373BC09B04E}"/>
              </a:ext>
            </a:extLst>
          </p:cNvPr>
          <p:cNvCxnSpPr>
            <a:cxnSpLocks/>
            <a:stCxn id="4" idx="3"/>
            <a:endCxn id="5" idx="1"/>
          </p:cNvCxnSpPr>
          <p:nvPr/>
        </p:nvCxnSpPr>
        <p:spPr>
          <a:xfrm flipV="1">
            <a:off x="2743200" y="3583773"/>
            <a:ext cx="914400" cy="11918"/>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0580274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randombar(horizontal)">
                                      <p:cBhvr>
                                        <p:cTn id="10" dur="500"/>
                                        <p:tgtEl>
                                          <p:spTgt spid="5"/>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randombar(horizontal)">
                                      <p:cBhvr>
                                        <p:cTn id="13" dur="500"/>
                                        <p:tgtEl>
                                          <p:spTgt spid="13"/>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randombar(horizontal)">
                                      <p:cBhvr>
                                        <p:cTn id="16" dur="500"/>
                                        <p:tgtEl>
                                          <p:spTgt spid="14"/>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41"/>
                                        </p:tgtEl>
                                        <p:attrNameLst>
                                          <p:attrName>style.visibility</p:attrName>
                                        </p:attrNameLst>
                                      </p:cBhvr>
                                      <p:to>
                                        <p:strVal val="visible"/>
                                      </p:to>
                                    </p:set>
                                    <p:animEffect transition="in" filter="randombar(horizontal)">
                                      <p:cBhvr>
                                        <p:cTn id="19" dur="500"/>
                                        <p:tgtEl>
                                          <p:spTgt spid="41"/>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randombar(horizontal)">
                                      <p:cBhvr>
                                        <p:cTn id="22" dur="500"/>
                                        <p:tgtEl>
                                          <p:spTgt spid="20"/>
                                        </p:tgtEl>
                                      </p:cBhvr>
                                    </p:animEffect>
                                  </p:childTnLst>
                                </p:cTn>
                              </p:par>
                              <p:par>
                                <p:cTn id="23" presetID="14" presetClass="entr" presetSubtype="10" fill="hold" grpId="0" nodeType="with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randombar(horizontal)">
                                      <p:cBhvr>
                                        <p:cTn id="25" dur="500"/>
                                        <p:tgtEl>
                                          <p:spTgt spid="2"/>
                                        </p:tgtEl>
                                      </p:cBhvr>
                                    </p:animEffect>
                                  </p:childTnLst>
                                </p:cTn>
                              </p:par>
                              <p:par>
                                <p:cTn id="26" presetID="14" presetClass="entr" presetSubtype="10" fill="hold" nodeType="with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randombar(horizontal)">
                                      <p:cBhvr>
                                        <p:cTn id="28" dur="500"/>
                                        <p:tgtEl>
                                          <p:spTgt spid="7"/>
                                        </p:tgtEl>
                                      </p:cBhvr>
                                    </p:animEffect>
                                  </p:childTnLst>
                                </p:cTn>
                              </p:par>
                              <p:par>
                                <p:cTn id="29" presetID="14" presetClass="entr" presetSubtype="10" fill="hold" nodeType="with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randombar(horizontal)">
                                      <p:cBhvr>
                                        <p:cTn id="31" dur="500"/>
                                        <p:tgtEl>
                                          <p:spTgt spid="19"/>
                                        </p:tgtEl>
                                      </p:cBhvr>
                                    </p:animEffect>
                                  </p:childTnLst>
                                </p:cTn>
                              </p:par>
                              <p:par>
                                <p:cTn id="32" presetID="14" presetClass="entr" presetSubtype="10" fill="hold" nodeType="withEffect">
                                  <p:stCondLst>
                                    <p:cond delay="0"/>
                                  </p:stCondLst>
                                  <p:childTnLst>
                                    <p:set>
                                      <p:cBhvr>
                                        <p:cTn id="33" dur="1" fill="hold">
                                          <p:stCondLst>
                                            <p:cond delay="0"/>
                                          </p:stCondLst>
                                        </p:cTn>
                                        <p:tgtEl>
                                          <p:spTgt spid="22"/>
                                        </p:tgtEl>
                                        <p:attrNameLst>
                                          <p:attrName>style.visibility</p:attrName>
                                        </p:attrNameLst>
                                      </p:cBhvr>
                                      <p:to>
                                        <p:strVal val="visible"/>
                                      </p:to>
                                    </p:set>
                                    <p:animEffect transition="in" filter="randombar(horizontal)">
                                      <p:cBhvr>
                                        <p:cTn id="34" dur="500"/>
                                        <p:tgtEl>
                                          <p:spTgt spid="22"/>
                                        </p:tgtEl>
                                      </p:cBhvr>
                                    </p:animEffect>
                                  </p:childTnLst>
                                </p:cTn>
                              </p:par>
                              <p:par>
                                <p:cTn id="35" presetID="14" presetClass="entr" presetSubtype="10" fill="hold" nodeType="withEffect">
                                  <p:stCondLst>
                                    <p:cond delay="0"/>
                                  </p:stCondLst>
                                  <p:childTnLst>
                                    <p:set>
                                      <p:cBhvr>
                                        <p:cTn id="36" dur="1" fill="hold">
                                          <p:stCondLst>
                                            <p:cond delay="0"/>
                                          </p:stCondLst>
                                        </p:cTn>
                                        <p:tgtEl>
                                          <p:spTgt spid="24"/>
                                        </p:tgtEl>
                                        <p:attrNameLst>
                                          <p:attrName>style.visibility</p:attrName>
                                        </p:attrNameLst>
                                      </p:cBhvr>
                                      <p:to>
                                        <p:strVal val="visible"/>
                                      </p:to>
                                    </p:set>
                                    <p:animEffect transition="in" filter="randombar(horizontal)">
                                      <p:cBhvr>
                                        <p:cTn id="37"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13" grpId="0" animBg="1"/>
      <p:bldP spid="14" grpId="0" animBg="1"/>
      <p:bldP spid="41" grpId="0"/>
      <p:bldP spid="20" grpId="0"/>
      <p:bldP spid="2"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5"/>
          <p:cNvSpPr txBox="1">
            <a:spLocks/>
          </p:cNvSpPr>
          <p:nvPr>
            <p:custDataLst>
              <p:tags r:id="rId1"/>
            </p:custDataLst>
          </p:nvPr>
        </p:nvSpPr>
        <p:spPr>
          <a:xfrm>
            <a:off x="517533" y="1600200"/>
            <a:ext cx="4767259" cy="4267200"/>
          </a:xfrm>
          <a:prstGeom prst="homePlate">
            <a:avLst>
              <a:gd name="adj" fmla="val 8173"/>
            </a:avLst>
          </a:prstGeom>
          <a:solidFill>
            <a:schemeClr val="bg1">
              <a:lumMod val="95000"/>
            </a:schemeClr>
          </a:solidFill>
          <a:ln w="12700">
            <a:noFill/>
          </a:ln>
          <a:effectLst>
            <a:outerShdw blurRad="50800" dist="38100" dir="2700000" algn="tl" rotWithShape="0">
              <a:prstClr val="black">
                <a:alpha val="40000"/>
              </a:prstClr>
            </a:outerShdw>
          </a:effectLst>
        </p:spPr>
        <p:txBody>
          <a:bodyPr wrap="square" lIns="182880" tIns="137160" rIns="274320" bIns="36000"/>
          <a:lstStyle>
            <a:lvl1pPr marL="0" indent="0" algn="l" defTabSz="957263" rtl="0" eaLnBrk="1" fontAlgn="base" hangingPunct="1">
              <a:lnSpc>
                <a:spcPct val="100000"/>
              </a:lnSpc>
              <a:spcBef>
                <a:spcPts val="400"/>
              </a:spcBef>
              <a:spcAft>
                <a:spcPts val="0"/>
              </a:spcAft>
              <a:buFont typeface="Arial" charset="0"/>
              <a:defRPr lang="en-US" sz="1400" kern="1200">
                <a:solidFill>
                  <a:schemeClr val="tx2"/>
                </a:solidFill>
                <a:latin typeface="+mn-lt"/>
                <a:ea typeface="+mn-ea"/>
                <a:cs typeface="+mn-cs"/>
              </a:defRPr>
            </a:lvl1pPr>
            <a:lvl2pPr marL="180000" indent="-180000" algn="l" defTabSz="957263" rtl="0" eaLnBrk="1" fontAlgn="base" hangingPunct="1">
              <a:lnSpc>
                <a:spcPct val="100000"/>
              </a:lnSpc>
              <a:spcBef>
                <a:spcPts val="400"/>
              </a:spcBef>
              <a:spcAft>
                <a:spcPts val="0"/>
              </a:spcAft>
              <a:buFont typeface="Arial" charset="0"/>
              <a:buChar char="•"/>
              <a:defRPr lang="en-US" sz="1400" kern="1200">
                <a:solidFill>
                  <a:schemeClr val="tx2"/>
                </a:solidFill>
                <a:latin typeface="+mn-lt"/>
                <a:ea typeface="+mj-ea"/>
                <a:cs typeface="+mj-cs"/>
              </a:defRPr>
            </a:lvl2pPr>
            <a:lvl3pPr marL="360000" indent="-180000" algn="l" defTabSz="957263" rtl="0" eaLnBrk="1" fontAlgn="base" hangingPunct="1">
              <a:lnSpc>
                <a:spcPct val="100000"/>
              </a:lnSpc>
              <a:spcBef>
                <a:spcPts val="400"/>
              </a:spcBef>
              <a:spcAft>
                <a:spcPts val="0"/>
              </a:spcAft>
              <a:buFont typeface="Arial" charset="0"/>
              <a:buChar char="‒"/>
              <a:defRPr lang="en-US" sz="1200" kern="1200">
                <a:solidFill>
                  <a:schemeClr val="tx2"/>
                </a:solidFill>
                <a:latin typeface="+mn-lt"/>
                <a:ea typeface="+mj-ea"/>
                <a:cs typeface="+mj-cs"/>
              </a:defRPr>
            </a:lvl3pPr>
            <a:lvl4pPr marL="540000" indent="-180000" algn="l" defTabSz="957263" rtl="0" eaLnBrk="1" fontAlgn="base" hangingPunct="1">
              <a:lnSpc>
                <a:spcPct val="100000"/>
              </a:lnSpc>
              <a:spcBef>
                <a:spcPts val="400"/>
              </a:spcBef>
              <a:spcAft>
                <a:spcPts val="0"/>
              </a:spcAft>
              <a:buFont typeface="Arial" charset="0"/>
              <a:buChar char="•"/>
              <a:defRPr lang="en-US" sz="1200" kern="1200">
                <a:solidFill>
                  <a:schemeClr val="tx2"/>
                </a:solidFill>
                <a:latin typeface="+mn-lt"/>
                <a:ea typeface="+mj-ea"/>
                <a:cs typeface="+mj-cs"/>
              </a:defRPr>
            </a:lvl4pPr>
            <a:lvl5pPr marL="720000" indent="-179388" algn="l" defTabSz="957263" rtl="0" eaLnBrk="1" fontAlgn="base" hangingPunct="1">
              <a:lnSpc>
                <a:spcPct val="100000"/>
              </a:lnSpc>
              <a:spcBef>
                <a:spcPts val="400"/>
              </a:spcBef>
              <a:spcAft>
                <a:spcPts val="0"/>
              </a:spcAft>
              <a:buFont typeface="Arial" charset="0"/>
              <a:buChar char="‒"/>
              <a:defRPr lang="en-GB" sz="1200" kern="1200">
                <a:solidFill>
                  <a:schemeClr val="tx2"/>
                </a:solidFill>
                <a:latin typeface="+mn-lt"/>
                <a:ea typeface="+mj-ea"/>
                <a:cs typeface="+mj-cs"/>
              </a:defRPr>
            </a:lvl5pPr>
            <a:lvl6pPr marL="900000" indent="-180000" algn="l" defTabSz="859512" rtl="0" eaLnBrk="1" latinLnBrk="0" hangingPunct="1">
              <a:lnSpc>
                <a:spcPct val="100000"/>
              </a:lnSpc>
              <a:spcBef>
                <a:spcPts val="400"/>
              </a:spcBef>
              <a:spcAft>
                <a:spcPts val="0"/>
              </a:spcAft>
              <a:buFont typeface="Arial" pitchFamily="34" charset="0"/>
              <a:buChar char="•"/>
              <a:defRPr sz="1200" kern="1200" baseline="0">
                <a:solidFill>
                  <a:schemeClr val="accent1"/>
                </a:solidFill>
                <a:latin typeface="+mn-lt"/>
                <a:ea typeface="+mn-ea"/>
                <a:cs typeface="+mn-cs"/>
              </a:defRPr>
            </a:lvl6pPr>
            <a:lvl7pPr marL="1080000" indent="-180000" algn="l" defTabSz="859512" rtl="0" eaLnBrk="1" latinLnBrk="0" hangingPunct="1">
              <a:lnSpc>
                <a:spcPct val="100000"/>
              </a:lnSpc>
              <a:spcBef>
                <a:spcPts val="400"/>
              </a:spcBef>
              <a:spcAft>
                <a:spcPts val="0"/>
              </a:spcAft>
              <a:buFont typeface="Arial" pitchFamily="34" charset="0"/>
              <a:buChar char="‒"/>
              <a:defRPr sz="1200" kern="1200">
                <a:solidFill>
                  <a:schemeClr val="accent1"/>
                </a:solidFill>
                <a:latin typeface="+mn-lt"/>
                <a:ea typeface="+mn-ea"/>
                <a:cs typeface="+mn-cs"/>
              </a:defRPr>
            </a:lvl7pPr>
            <a:lvl8pPr marL="1260000" indent="-180000" algn="l" defTabSz="859512" rtl="0" eaLnBrk="1" latinLnBrk="0" hangingPunct="1">
              <a:lnSpc>
                <a:spcPct val="100000"/>
              </a:lnSpc>
              <a:spcBef>
                <a:spcPts val="400"/>
              </a:spcBef>
              <a:spcAft>
                <a:spcPts val="0"/>
              </a:spcAft>
              <a:buFont typeface="Arial" pitchFamily="34" charset="0"/>
              <a:buChar char="•"/>
              <a:defRPr sz="1200" kern="1200">
                <a:solidFill>
                  <a:schemeClr val="accent1"/>
                </a:solidFill>
                <a:latin typeface="+mn-lt"/>
                <a:ea typeface="+mn-ea"/>
                <a:cs typeface="+mn-cs"/>
              </a:defRPr>
            </a:lvl8pPr>
            <a:lvl9pPr marL="1440000" indent="-180000" algn="l" defTabSz="859512" rtl="0" eaLnBrk="1" latinLnBrk="0" hangingPunct="1">
              <a:lnSpc>
                <a:spcPct val="100000"/>
              </a:lnSpc>
              <a:spcBef>
                <a:spcPts val="400"/>
              </a:spcBef>
              <a:spcAft>
                <a:spcPts val="0"/>
              </a:spcAft>
              <a:buFont typeface="Arial" pitchFamily="34" charset="0"/>
              <a:buChar char="‒"/>
              <a:defRPr sz="1200" kern="1200">
                <a:solidFill>
                  <a:schemeClr val="accent1"/>
                </a:solidFill>
                <a:latin typeface="+mn-lt"/>
                <a:ea typeface="+mn-ea"/>
                <a:cs typeface="+mn-cs"/>
              </a:defRPr>
            </a:lvl9pPr>
          </a:lstStyle>
          <a:p>
            <a:pPr algn="just">
              <a:buNone/>
            </a:pPr>
            <a:endParaRPr lang="en-IN" sz="2800" b="1" dirty="0">
              <a:solidFill>
                <a:srgbClr val="FF0000"/>
              </a:solidFill>
              <a:latin typeface="Candara" pitchFamily="34" charset="0"/>
            </a:endParaRPr>
          </a:p>
          <a:p>
            <a:pPr algn="just">
              <a:buNone/>
            </a:pPr>
            <a:r>
              <a:rPr lang="en-IN" sz="2800" b="1" dirty="0">
                <a:solidFill>
                  <a:srgbClr val="FF0000"/>
                </a:solidFill>
                <a:latin typeface="Candara" pitchFamily="34" charset="0"/>
              </a:rPr>
              <a:t>Annexure “2”</a:t>
            </a:r>
            <a:r>
              <a:rPr lang="en-IN" sz="2800" b="1" dirty="0">
                <a:latin typeface="Candara" pitchFamily="34" charset="0"/>
              </a:rPr>
              <a:t> </a:t>
            </a:r>
            <a:r>
              <a:rPr lang="en-IN" sz="2800" b="1" dirty="0">
                <a:solidFill>
                  <a:srgbClr val="000000"/>
                </a:solidFill>
                <a:latin typeface="Candara" pitchFamily="34" charset="0"/>
              </a:rPr>
              <a:t>to the extant </a:t>
            </a:r>
            <a:r>
              <a:rPr lang="en-IN" sz="2800" b="1" dirty="0">
                <a:solidFill>
                  <a:srgbClr val="0000FF"/>
                </a:solidFill>
                <a:latin typeface="Candara" pitchFamily="34" charset="0"/>
              </a:rPr>
              <a:t>“RBI MC” </a:t>
            </a:r>
            <a:r>
              <a:rPr lang="en-IN" sz="2800" b="1" dirty="0">
                <a:solidFill>
                  <a:srgbClr val="000000"/>
                </a:solidFill>
                <a:latin typeface="Candara" pitchFamily="34" charset="0"/>
              </a:rPr>
              <a:t>lists out instances of </a:t>
            </a:r>
            <a:r>
              <a:rPr lang="en-IN" sz="2800" b="1" dirty="0">
                <a:solidFill>
                  <a:srgbClr val="0000FF"/>
                </a:solidFill>
                <a:latin typeface="Candara" pitchFamily="34" charset="0"/>
              </a:rPr>
              <a:t>“Direct Agriculture Advances” </a:t>
            </a:r>
            <a:r>
              <a:rPr lang="en-IN" sz="2800" b="1" dirty="0">
                <a:solidFill>
                  <a:srgbClr val="000000"/>
                </a:solidFill>
                <a:latin typeface="Candara" pitchFamily="34" charset="0"/>
              </a:rPr>
              <a:t>where NPA norms relating to Agriculture advances are applicable</a:t>
            </a:r>
          </a:p>
          <a:p>
            <a:pPr algn="just">
              <a:buNone/>
            </a:pPr>
            <a:endParaRPr sz="2800" b="1" dirty="0">
              <a:solidFill>
                <a:srgbClr val="0000FF"/>
              </a:solidFill>
              <a:latin typeface="Candara" pitchFamily="34" charset="0"/>
            </a:endParaRPr>
          </a:p>
          <a:p>
            <a:pPr>
              <a:spcBef>
                <a:spcPts val="600"/>
              </a:spcBef>
            </a:pPr>
            <a:endParaRPr lang="en-US" sz="1100" b="1" dirty="0">
              <a:solidFill>
                <a:srgbClr val="313131"/>
              </a:solidFill>
              <a:latin typeface="Candara" pitchFamily="34" charset="0"/>
            </a:endParaRPr>
          </a:p>
        </p:txBody>
      </p:sp>
      <p:sp>
        <p:nvSpPr>
          <p:cNvPr id="8" name="Text Placeholder 5"/>
          <p:cNvSpPr txBox="1">
            <a:spLocks/>
          </p:cNvSpPr>
          <p:nvPr/>
        </p:nvSpPr>
        <p:spPr>
          <a:xfrm flipH="1">
            <a:off x="6381752" y="1600200"/>
            <a:ext cx="5124448" cy="4267200"/>
          </a:xfrm>
          <a:prstGeom prst="homePlate">
            <a:avLst>
              <a:gd name="adj" fmla="val 8173"/>
            </a:avLst>
          </a:prstGeom>
          <a:solidFill>
            <a:srgbClr val="F3FEFF"/>
          </a:solidFill>
          <a:ln w="12700">
            <a:noFill/>
          </a:ln>
          <a:effectLst>
            <a:outerShdw blurRad="50800" dist="38100" dir="2700000" algn="tl" rotWithShape="0">
              <a:prstClr val="black">
                <a:alpha val="40000"/>
              </a:prstClr>
            </a:outerShdw>
          </a:effectLst>
        </p:spPr>
        <p:txBody>
          <a:bodyPr wrap="square" lIns="274320" tIns="137160" rIns="274320" bIns="36000"/>
          <a:lstStyle>
            <a:lvl1pPr marL="0" indent="0" algn="l" defTabSz="957263" rtl="0" eaLnBrk="1" fontAlgn="base" hangingPunct="1">
              <a:lnSpc>
                <a:spcPct val="100000"/>
              </a:lnSpc>
              <a:spcBef>
                <a:spcPts val="400"/>
              </a:spcBef>
              <a:spcAft>
                <a:spcPts val="0"/>
              </a:spcAft>
              <a:buFont typeface="Arial" charset="0"/>
              <a:defRPr lang="en-US" sz="1400" kern="1200">
                <a:solidFill>
                  <a:schemeClr val="tx2"/>
                </a:solidFill>
                <a:latin typeface="+mn-lt"/>
                <a:ea typeface="+mn-ea"/>
                <a:cs typeface="+mn-cs"/>
              </a:defRPr>
            </a:lvl1pPr>
            <a:lvl2pPr marL="180000" indent="-180000" algn="l" defTabSz="957263" rtl="0" eaLnBrk="1" fontAlgn="base" hangingPunct="1">
              <a:lnSpc>
                <a:spcPct val="100000"/>
              </a:lnSpc>
              <a:spcBef>
                <a:spcPts val="400"/>
              </a:spcBef>
              <a:spcAft>
                <a:spcPts val="0"/>
              </a:spcAft>
              <a:buFont typeface="Arial" charset="0"/>
              <a:buChar char="•"/>
              <a:defRPr lang="en-US" sz="1400" kern="1200">
                <a:solidFill>
                  <a:schemeClr val="tx2"/>
                </a:solidFill>
                <a:latin typeface="+mn-lt"/>
                <a:ea typeface="+mj-ea"/>
                <a:cs typeface="+mj-cs"/>
              </a:defRPr>
            </a:lvl2pPr>
            <a:lvl3pPr marL="360000" indent="-180000" algn="l" defTabSz="957263" rtl="0" eaLnBrk="1" fontAlgn="base" hangingPunct="1">
              <a:lnSpc>
                <a:spcPct val="100000"/>
              </a:lnSpc>
              <a:spcBef>
                <a:spcPts val="400"/>
              </a:spcBef>
              <a:spcAft>
                <a:spcPts val="0"/>
              </a:spcAft>
              <a:buFont typeface="Arial" charset="0"/>
              <a:buChar char="‒"/>
              <a:defRPr lang="en-US" sz="1200" kern="1200">
                <a:solidFill>
                  <a:schemeClr val="tx2"/>
                </a:solidFill>
                <a:latin typeface="+mn-lt"/>
                <a:ea typeface="+mj-ea"/>
                <a:cs typeface="+mj-cs"/>
              </a:defRPr>
            </a:lvl3pPr>
            <a:lvl4pPr marL="540000" indent="-180000" algn="l" defTabSz="957263" rtl="0" eaLnBrk="1" fontAlgn="base" hangingPunct="1">
              <a:lnSpc>
                <a:spcPct val="100000"/>
              </a:lnSpc>
              <a:spcBef>
                <a:spcPts val="400"/>
              </a:spcBef>
              <a:spcAft>
                <a:spcPts val="0"/>
              </a:spcAft>
              <a:buFont typeface="Arial" charset="0"/>
              <a:buChar char="•"/>
              <a:defRPr lang="en-US" sz="1200" kern="1200">
                <a:solidFill>
                  <a:schemeClr val="tx2"/>
                </a:solidFill>
                <a:latin typeface="+mn-lt"/>
                <a:ea typeface="+mj-ea"/>
                <a:cs typeface="+mj-cs"/>
              </a:defRPr>
            </a:lvl4pPr>
            <a:lvl5pPr marL="720000" indent="-179388" algn="l" defTabSz="957263" rtl="0" eaLnBrk="1" fontAlgn="base" hangingPunct="1">
              <a:lnSpc>
                <a:spcPct val="100000"/>
              </a:lnSpc>
              <a:spcBef>
                <a:spcPts val="400"/>
              </a:spcBef>
              <a:spcAft>
                <a:spcPts val="0"/>
              </a:spcAft>
              <a:buFont typeface="Arial" charset="0"/>
              <a:buChar char="‒"/>
              <a:defRPr lang="en-GB" sz="1200" kern="1200">
                <a:solidFill>
                  <a:schemeClr val="tx2"/>
                </a:solidFill>
                <a:latin typeface="+mn-lt"/>
                <a:ea typeface="+mj-ea"/>
                <a:cs typeface="+mj-cs"/>
              </a:defRPr>
            </a:lvl5pPr>
            <a:lvl6pPr marL="900000" indent="-180000" algn="l" defTabSz="859512" rtl="0" eaLnBrk="1" latinLnBrk="0" hangingPunct="1">
              <a:lnSpc>
                <a:spcPct val="100000"/>
              </a:lnSpc>
              <a:spcBef>
                <a:spcPts val="400"/>
              </a:spcBef>
              <a:spcAft>
                <a:spcPts val="0"/>
              </a:spcAft>
              <a:buFont typeface="Arial" pitchFamily="34" charset="0"/>
              <a:buChar char="•"/>
              <a:defRPr sz="1200" kern="1200" baseline="0">
                <a:solidFill>
                  <a:schemeClr val="accent1"/>
                </a:solidFill>
                <a:latin typeface="+mn-lt"/>
                <a:ea typeface="+mn-ea"/>
                <a:cs typeface="+mn-cs"/>
              </a:defRPr>
            </a:lvl6pPr>
            <a:lvl7pPr marL="1080000" indent="-180000" algn="l" defTabSz="859512" rtl="0" eaLnBrk="1" latinLnBrk="0" hangingPunct="1">
              <a:lnSpc>
                <a:spcPct val="100000"/>
              </a:lnSpc>
              <a:spcBef>
                <a:spcPts val="400"/>
              </a:spcBef>
              <a:spcAft>
                <a:spcPts val="0"/>
              </a:spcAft>
              <a:buFont typeface="Arial" pitchFamily="34" charset="0"/>
              <a:buChar char="‒"/>
              <a:defRPr sz="1200" kern="1200">
                <a:solidFill>
                  <a:schemeClr val="accent1"/>
                </a:solidFill>
                <a:latin typeface="+mn-lt"/>
                <a:ea typeface="+mn-ea"/>
                <a:cs typeface="+mn-cs"/>
              </a:defRPr>
            </a:lvl7pPr>
            <a:lvl8pPr marL="1260000" indent="-180000" algn="l" defTabSz="859512" rtl="0" eaLnBrk="1" latinLnBrk="0" hangingPunct="1">
              <a:lnSpc>
                <a:spcPct val="100000"/>
              </a:lnSpc>
              <a:spcBef>
                <a:spcPts val="400"/>
              </a:spcBef>
              <a:spcAft>
                <a:spcPts val="0"/>
              </a:spcAft>
              <a:buFont typeface="Arial" pitchFamily="34" charset="0"/>
              <a:buChar char="•"/>
              <a:defRPr sz="1200" kern="1200">
                <a:solidFill>
                  <a:schemeClr val="accent1"/>
                </a:solidFill>
                <a:latin typeface="+mn-lt"/>
                <a:ea typeface="+mn-ea"/>
                <a:cs typeface="+mn-cs"/>
              </a:defRPr>
            </a:lvl8pPr>
            <a:lvl9pPr marL="1440000" indent="-180000" algn="l" defTabSz="859512" rtl="0" eaLnBrk="1" latinLnBrk="0" hangingPunct="1">
              <a:lnSpc>
                <a:spcPct val="100000"/>
              </a:lnSpc>
              <a:spcBef>
                <a:spcPts val="400"/>
              </a:spcBef>
              <a:spcAft>
                <a:spcPts val="0"/>
              </a:spcAft>
              <a:buFont typeface="Arial" pitchFamily="34" charset="0"/>
              <a:buChar char="‒"/>
              <a:defRPr sz="1200" kern="1200">
                <a:solidFill>
                  <a:schemeClr val="accent1"/>
                </a:solidFill>
                <a:latin typeface="+mn-lt"/>
                <a:ea typeface="+mn-ea"/>
                <a:cs typeface="+mn-cs"/>
              </a:defRPr>
            </a:lvl9pPr>
          </a:lstStyle>
          <a:p>
            <a:pPr algn="just">
              <a:buNone/>
            </a:pPr>
            <a:endParaRPr lang="en-IN" sz="2800" b="1" dirty="0">
              <a:solidFill>
                <a:srgbClr val="000000"/>
              </a:solidFill>
              <a:latin typeface="Candara" pitchFamily="34" charset="0"/>
            </a:endParaRPr>
          </a:p>
          <a:p>
            <a:pPr algn="just">
              <a:buNone/>
            </a:pPr>
            <a:r>
              <a:rPr lang="en-IN" sz="2800" b="1" dirty="0">
                <a:solidFill>
                  <a:srgbClr val="000000"/>
                </a:solidFill>
                <a:latin typeface="Candara" pitchFamily="34" charset="0"/>
              </a:rPr>
              <a:t>Such relaxed NPA norms do not however apply to any other Agricultural Advances</a:t>
            </a:r>
            <a:r>
              <a:rPr lang="en-IN" sz="2800" b="1" dirty="0">
                <a:latin typeface="Candara" pitchFamily="34" charset="0"/>
              </a:rPr>
              <a:t> (</a:t>
            </a:r>
            <a:r>
              <a:rPr lang="en-IN" sz="2800" b="1" dirty="0">
                <a:solidFill>
                  <a:srgbClr val="0000FF"/>
                </a:solidFill>
                <a:latin typeface="Candara" pitchFamily="34" charset="0"/>
              </a:rPr>
              <a:t>other than those specified in Annexure 2</a:t>
            </a:r>
            <a:r>
              <a:rPr lang="en-IN" sz="2800" b="1" dirty="0">
                <a:latin typeface="Candara" pitchFamily="34" charset="0"/>
              </a:rPr>
              <a:t>) </a:t>
            </a:r>
            <a:r>
              <a:rPr lang="en-IN" sz="2800" b="1" dirty="0">
                <a:solidFill>
                  <a:srgbClr val="000000"/>
                </a:solidFill>
                <a:latin typeface="Candara" pitchFamily="34" charset="0"/>
              </a:rPr>
              <a:t>whether styled as “</a:t>
            </a:r>
            <a:r>
              <a:rPr lang="en-IN" sz="2800" b="1" dirty="0">
                <a:solidFill>
                  <a:srgbClr val="FF0000"/>
                </a:solidFill>
                <a:latin typeface="Candara" pitchFamily="34" charset="0"/>
              </a:rPr>
              <a:t>Allied” or “Indirect” Agricultural Advances</a:t>
            </a:r>
            <a:endParaRPr sz="2800" b="1" dirty="0">
              <a:solidFill>
                <a:srgbClr val="0000FF"/>
              </a:solidFill>
              <a:latin typeface="Candara" pitchFamily="34" charset="0"/>
            </a:endParaRPr>
          </a:p>
        </p:txBody>
      </p:sp>
      <p:sp>
        <p:nvSpPr>
          <p:cNvPr id="9" name="Oval 8"/>
          <p:cNvSpPr>
            <a:spLocks noChangeArrowheads="1"/>
          </p:cNvSpPr>
          <p:nvPr>
            <p:custDataLst>
              <p:tags r:id="rId2"/>
            </p:custDataLst>
          </p:nvPr>
        </p:nvSpPr>
        <p:spPr bwMode="auto">
          <a:xfrm>
            <a:off x="5284790" y="3048000"/>
            <a:ext cx="1454153" cy="1548000"/>
          </a:xfrm>
          <a:prstGeom prst="ellipse">
            <a:avLst/>
          </a:prstGeom>
          <a:solidFill>
            <a:srgbClr val="D6F5F6"/>
          </a:solidFill>
          <a:ln w="6350" algn="ctr">
            <a:solidFill>
              <a:schemeClr val="bg1"/>
            </a:solidFill>
            <a:round/>
            <a:headEnd/>
            <a:tailEnd/>
          </a:ln>
        </p:spPr>
        <p:txBody>
          <a:bodyPr lIns="36000" tIns="36000" rIns="36000" bIns="36000" anchor="ctr"/>
          <a:lstStyle/>
          <a:p>
            <a:pPr algn="ctr">
              <a:defRPr/>
            </a:pPr>
            <a:endParaRPr lang="en-US" dirty="0">
              <a:solidFill>
                <a:schemeClr val="bg1"/>
              </a:solidFill>
              <a:ea typeface="ＭＳ Ｐゴシック" pitchFamily="50" charset="-128"/>
            </a:endParaRPr>
          </a:p>
        </p:txBody>
      </p:sp>
      <p:pic>
        <p:nvPicPr>
          <p:cNvPr id="10" name="Picture 9" descr="111.emf"/>
          <p:cNvPicPr>
            <a:picLocks noChangeAspect="1"/>
          </p:cNvPicPr>
          <p:nvPr/>
        </p:nvPicPr>
        <p:blipFill>
          <a:blip r:embed="rId4" cstate="print">
            <a:duotone>
              <a:schemeClr val="accent1">
                <a:shade val="45000"/>
                <a:satMod val="135000"/>
              </a:schemeClr>
              <a:prstClr val="white"/>
            </a:duotone>
          </a:blip>
          <a:stretch>
            <a:fillRect/>
          </a:stretch>
        </p:blipFill>
        <p:spPr>
          <a:xfrm>
            <a:off x="5595934" y="3321843"/>
            <a:ext cx="785818" cy="785818"/>
          </a:xfrm>
          <a:prstGeom prst="rect">
            <a:avLst/>
          </a:prstGeom>
        </p:spPr>
      </p:pic>
      <p:sp>
        <p:nvSpPr>
          <p:cNvPr id="11" name="Slide Number Placeholder 17"/>
          <p:cNvSpPr txBox="1">
            <a:spLocks/>
          </p:cNvSpPr>
          <p:nvPr/>
        </p:nvSpPr>
        <p:spPr>
          <a:xfrm>
            <a:off x="9906000" y="6324600"/>
            <a:ext cx="609600" cy="304800"/>
          </a:xfrm>
          <a:prstGeom prst="rect">
            <a:avLst/>
          </a:prstGeom>
        </p:spPr>
        <p:txBody>
          <a:bodyPr/>
          <a:lstStyle/>
          <a:p>
            <a:pPr fontAlgn="base">
              <a:spcBef>
                <a:spcPct val="0"/>
              </a:spcBef>
              <a:spcAft>
                <a:spcPct val="0"/>
              </a:spcAft>
              <a:defRPr/>
            </a:pPr>
            <a:fld id="{0176C1F2-587E-42C9-B506-53C0D6E30F46}" type="slidenum">
              <a:rPr lang="en-US" sz="1600" b="1">
                <a:solidFill>
                  <a:srgbClr val="000000"/>
                </a:solidFill>
                <a:latin typeface="Arial" pitchFamily="34" charset="0"/>
                <a:cs typeface="Arial" pitchFamily="34" charset="0"/>
              </a:rPr>
              <a:pPr fontAlgn="base">
                <a:spcBef>
                  <a:spcPct val="0"/>
                </a:spcBef>
                <a:spcAft>
                  <a:spcPct val="0"/>
                </a:spcAft>
                <a:defRPr/>
              </a:pPr>
              <a:t>63</a:t>
            </a:fld>
            <a:endParaRPr lang="en-US" sz="1600" b="1" dirty="0">
              <a:solidFill>
                <a:srgbClr val="000000"/>
              </a:solidFill>
              <a:latin typeface="Arial" pitchFamily="34" charset="0"/>
              <a:cs typeface="Arial" pitchFamily="34" charset="0"/>
            </a:endParaRPr>
          </a:p>
        </p:txBody>
      </p:sp>
      <p:sp>
        <p:nvSpPr>
          <p:cNvPr id="12" name="Title 1">
            <a:extLst>
              <a:ext uri="{FF2B5EF4-FFF2-40B4-BE49-F238E27FC236}">
                <a16:creationId xmlns:a16="http://schemas.microsoft.com/office/drawing/2014/main" id="{FBFC4175-5E12-4EEE-967D-B67FA4DD0AB7}"/>
              </a:ext>
            </a:extLst>
          </p:cNvPr>
          <p:cNvSpPr txBox="1">
            <a:spLocks/>
          </p:cNvSpPr>
          <p:nvPr/>
        </p:nvSpPr>
        <p:spPr>
          <a:xfrm>
            <a:off x="685800" y="228600"/>
            <a:ext cx="10972800" cy="674723"/>
          </a:xfrm>
          <a:prstGeom prst="rect">
            <a:avLst/>
          </a:prstGeom>
        </p:spPr>
        <p:txBody>
          <a:bodyPr>
            <a:normAutofit/>
          </a:bodyPr>
          <a:lstStyle>
            <a:lvl1pPr algn="l" defTabSz="914400" rtl="0" eaLnBrk="1" latinLnBrk="0" hangingPunct="1">
              <a:spcBef>
                <a:spcPct val="0"/>
              </a:spcBef>
              <a:buNone/>
              <a:defRPr sz="3200" kern="1200">
                <a:solidFill>
                  <a:schemeClr val="tx1"/>
                </a:solidFill>
                <a:latin typeface="Candara" panose="020E0502030303020204" pitchFamily="34" charset="0"/>
                <a:ea typeface="+mj-ea"/>
                <a:cs typeface="+mj-cs"/>
              </a:defRPr>
            </a:lvl1pPr>
          </a:lstStyle>
          <a:p>
            <a:pPr algn="ctr"/>
            <a:r>
              <a:rPr lang="en-US" sz="3600" b="1" dirty="0">
                <a:solidFill>
                  <a:srgbClr val="0070C0"/>
                </a:solidFill>
              </a:rPr>
              <a:t>Direct and Indirect/ Allied Agricultural Advances</a:t>
            </a:r>
          </a:p>
        </p:txBody>
      </p:sp>
    </p:spTree>
    <p:extLst>
      <p:ext uri="{BB962C8B-B14F-4D97-AF65-F5344CB8AC3E}">
        <p14:creationId xmlns:p14="http://schemas.microsoft.com/office/powerpoint/2010/main" val="1195749977"/>
      </p:ext>
    </p:extLst>
  </p:cSld>
  <p:clrMapOvr>
    <a:masterClrMapping/>
  </p:clrMapOvr>
  <p:transition spd="med">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randombar(horizontal)">
                                      <p:cBhvr>
                                        <p:cTn id="10" dur="500"/>
                                        <p:tgtEl>
                                          <p:spTgt spid="8"/>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randombar(horizontal)">
                                      <p:cBhvr>
                                        <p:cTn id="13" dur="500"/>
                                        <p:tgtEl>
                                          <p:spTgt spid="9"/>
                                        </p:tgtEl>
                                      </p:cBhvr>
                                    </p:animEffect>
                                  </p:childTnLst>
                                </p:cTn>
                              </p:par>
                              <p:par>
                                <p:cTn id="14" presetID="14" presetClass="entr" presetSubtype="10" fill="hold"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randombar(horizontal)">
                                      <p:cBhvr>
                                        <p:cTn id="16" dur="500"/>
                                        <p:tgtEl>
                                          <p:spTgt spid="10"/>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randombar(horizontal)">
                                      <p:cBhvr>
                                        <p:cTn id="19" dur="500"/>
                                        <p:tgtEl>
                                          <p:spTgt spid="11"/>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randombar(horizontal)">
                                      <p:cBhvr>
                                        <p:cTn id="2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1" grpId="0"/>
      <p:bldP spid="12"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609600" y="3048001"/>
            <a:ext cx="2133600" cy="1095380"/>
          </a:xfrm>
          <a:prstGeom prst="rect">
            <a:avLst/>
          </a:prstGeom>
          <a:solidFill>
            <a:schemeClr val="bg1">
              <a:lumMod val="85000"/>
            </a:schemeClr>
          </a:solidFill>
          <a:ln w="12700" algn="ctr">
            <a:solidFill>
              <a:schemeClr val="bg1"/>
            </a:solidFill>
            <a:miter lim="800000"/>
            <a:headEnd type="none" w="sm" len="sm"/>
            <a:tailEnd type="none" w="sm" len="sm"/>
          </a:ln>
          <a:effectLst>
            <a:outerShdw blurRad="50800" dist="38100" dir="2700000" algn="tl" rotWithShape="0">
              <a:prstClr val="black">
                <a:alpha val="40000"/>
              </a:prstClr>
            </a:outerShdw>
          </a:effectLst>
        </p:spPr>
        <p:txBody>
          <a:bodyPr wrap="square" lIns="36000" tIns="36000" rIns="36000" bIns="36000" anchor="ctr">
            <a:noAutofit/>
          </a:bodyPr>
          <a:lstStyle/>
          <a:p>
            <a:pPr algn="ctr">
              <a:defRPr/>
            </a:pPr>
            <a:r>
              <a:rPr lang="en-US" altLang="ja-JP" sz="2800" b="1" dirty="0">
                <a:latin typeface="Candara" pitchFamily="34" charset="0"/>
                <a:ea typeface="ＭＳ Ｐゴシック" pitchFamily="50" charset="-128"/>
              </a:rPr>
              <a:t>Agricultural Advances </a:t>
            </a:r>
          </a:p>
        </p:txBody>
      </p:sp>
      <p:sp>
        <p:nvSpPr>
          <p:cNvPr id="5" name="Rectangle 4"/>
          <p:cNvSpPr>
            <a:spLocks noChangeArrowheads="1"/>
          </p:cNvSpPr>
          <p:nvPr/>
        </p:nvSpPr>
        <p:spPr bwMode="auto">
          <a:xfrm>
            <a:off x="3657600" y="1071546"/>
            <a:ext cx="2298690" cy="5024454"/>
          </a:xfrm>
          <a:prstGeom prst="rect">
            <a:avLst/>
          </a:prstGeom>
          <a:solidFill>
            <a:schemeClr val="bg1">
              <a:lumMod val="95000"/>
            </a:schemeClr>
          </a:solidFill>
          <a:ln w="12700" algn="ctr">
            <a:solidFill>
              <a:schemeClr val="bg1"/>
            </a:solidFill>
            <a:miter lim="800000"/>
            <a:headEnd type="none" w="sm" len="sm"/>
            <a:tailEnd type="none" w="sm" len="sm"/>
          </a:ln>
          <a:effectLst>
            <a:outerShdw blurRad="50800" dist="38100" dir="2700000" algn="tl" rotWithShape="0">
              <a:prstClr val="black">
                <a:alpha val="40000"/>
              </a:prstClr>
            </a:outerShdw>
          </a:effectLst>
        </p:spPr>
        <p:txBody>
          <a:bodyPr wrap="square" lIns="36000" tIns="36000" rIns="36000" bIns="36000" anchor="ctr">
            <a:noAutofit/>
          </a:bodyPr>
          <a:lstStyle/>
          <a:p>
            <a:pPr lvl="0" algn="ctr"/>
            <a:r>
              <a:rPr lang="en-US" sz="2800" b="1" dirty="0">
                <a:latin typeface="Candara" pitchFamily="34" charset="0"/>
              </a:rPr>
              <a:t>When will </a:t>
            </a:r>
            <a:r>
              <a:rPr lang="en-US" sz="2800" b="1" dirty="0">
                <a:solidFill>
                  <a:srgbClr val="FF0000"/>
                </a:solidFill>
                <a:latin typeface="Candara" pitchFamily="34" charset="0"/>
              </a:rPr>
              <a:t>90 days norms apply?</a:t>
            </a:r>
          </a:p>
        </p:txBody>
      </p:sp>
      <p:sp>
        <p:nvSpPr>
          <p:cNvPr id="13" name="Rectangle 12"/>
          <p:cNvSpPr>
            <a:spLocks noChangeArrowheads="1"/>
          </p:cNvSpPr>
          <p:nvPr/>
        </p:nvSpPr>
        <p:spPr bwMode="auto">
          <a:xfrm>
            <a:off x="7096132" y="2392585"/>
            <a:ext cx="4562468" cy="1477267"/>
          </a:xfrm>
          <a:prstGeom prst="rect">
            <a:avLst/>
          </a:prstGeom>
          <a:solidFill>
            <a:schemeClr val="accent6">
              <a:lumMod val="20000"/>
              <a:lumOff val="80000"/>
            </a:schemeClr>
          </a:solidFill>
          <a:ln w="12700" algn="ctr">
            <a:solidFill>
              <a:schemeClr val="bg1"/>
            </a:solidFill>
            <a:miter lim="800000"/>
            <a:headEnd type="none" w="sm" len="sm"/>
            <a:tailEnd type="none" w="sm" len="sm"/>
          </a:ln>
          <a:effectLst>
            <a:outerShdw blurRad="50800" dist="38100" dir="2700000" algn="tl" rotWithShape="0">
              <a:prstClr val="black">
                <a:alpha val="40000"/>
              </a:prstClr>
            </a:outerShdw>
          </a:effectLst>
        </p:spPr>
        <p:txBody>
          <a:bodyPr wrap="square" lIns="36000" tIns="36000" rIns="36000" bIns="36000" anchor="ctr">
            <a:noAutofit/>
          </a:bodyPr>
          <a:lstStyle/>
          <a:p>
            <a:pPr algn="ctr"/>
            <a:r>
              <a:rPr lang="en-US" sz="2400" b="1" dirty="0">
                <a:solidFill>
                  <a:srgbClr val="FF0000"/>
                </a:solidFill>
                <a:latin typeface="Candara" pitchFamily="34" charset="0"/>
              </a:rPr>
              <a:t>Allied Agricultural </a:t>
            </a:r>
            <a:r>
              <a:rPr lang="en-US" sz="2400" b="1" dirty="0" err="1">
                <a:solidFill>
                  <a:srgbClr val="FF0000"/>
                </a:solidFill>
                <a:latin typeface="Candara" pitchFamily="34" charset="0"/>
              </a:rPr>
              <a:t>activites</a:t>
            </a:r>
            <a:r>
              <a:rPr lang="en-US" sz="2400" b="1" dirty="0">
                <a:solidFill>
                  <a:srgbClr val="FF0000"/>
                </a:solidFill>
                <a:latin typeface="Candara" pitchFamily="34" charset="0"/>
              </a:rPr>
              <a:t> </a:t>
            </a:r>
            <a:r>
              <a:rPr lang="en-US" sz="2400" b="1" dirty="0">
                <a:latin typeface="Candara" pitchFamily="34" charset="0"/>
              </a:rPr>
              <a:t>: Dairy, animal husbandry, poultry, bee keeping, sericulture (</a:t>
            </a:r>
            <a:r>
              <a:rPr lang="en-US" sz="2400" b="1" dirty="0" err="1">
                <a:latin typeface="Candara" pitchFamily="34" charset="0"/>
              </a:rPr>
              <a:t>upto</a:t>
            </a:r>
            <a:r>
              <a:rPr lang="en-US" sz="2400" b="1" dirty="0">
                <a:latin typeface="Candara" pitchFamily="34" charset="0"/>
              </a:rPr>
              <a:t> cocoon stage)</a:t>
            </a:r>
          </a:p>
        </p:txBody>
      </p:sp>
      <p:sp>
        <p:nvSpPr>
          <p:cNvPr id="14" name="Rectangle 13"/>
          <p:cNvSpPr>
            <a:spLocks noChangeArrowheads="1"/>
          </p:cNvSpPr>
          <p:nvPr/>
        </p:nvSpPr>
        <p:spPr bwMode="auto">
          <a:xfrm>
            <a:off x="7096132" y="1073867"/>
            <a:ext cx="4562468" cy="1167053"/>
          </a:xfrm>
          <a:prstGeom prst="rect">
            <a:avLst/>
          </a:prstGeom>
          <a:solidFill>
            <a:srgbClr val="F3FEFF"/>
          </a:solidFill>
          <a:ln w="12700" algn="ctr">
            <a:solidFill>
              <a:schemeClr val="bg1"/>
            </a:solidFill>
            <a:miter lim="800000"/>
            <a:headEnd type="none" w="sm" len="sm"/>
            <a:tailEnd type="none" w="sm" len="sm"/>
          </a:ln>
          <a:effectLst>
            <a:outerShdw blurRad="50800" dist="38100" dir="2700000" algn="tl" rotWithShape="0">
              <a:prstClr val="black">
                <a:alpha val="40000"/>
              </a:prstClr>
            </a:outerShdw>
          </a:effectLst>
        </p:spPr>
        <p:txBody>
          <a:bodyPr wrap="square" lIns="36000" tIns="36000" rIns="36000" bIns="36000" anchor="ctr">
            <a:noAutofit/>
          </a:bodyPr>
          <a:lstStyle/>
          <a:p>
            <a:pPr algn="ctr"/>
            <a:r>
              <a:rPr lang="en-US" sz="2400" b="1" dirty="0">
                <a:latin typeface="Candara" pitchFamily="34" charset="0"/>
              </a:rPr>
              <a:t>Loans for activities other than those listed in Annexure “2” to RBI MC 01.04.2022</a:t>
            </a:r>
          </a:p>
        </p:txBody>
      </p:sp>
      <p:sp>
        <p:nvSpPr>
          <p:cNvPr id="41" name="Slide Number Placeholder 17"/>
          <p:cNvSpPr txBox="1">
            <a:spLocks/>
          </p:cNvSpPr>
          <p:nvPr/>
        </p:nvSpPr>
        <p:spPr>
          <a:xfrm>
            <a:off x="9906000" y="6324600"/>
            <a:ext cx="609600" cy="304800"/>
          </a:xfrm>
          <a:prstGeom prst="rect">
            <a:avLst/>
          </a:prstGeom>
        </p:spPr>
        <p:txBody>
          <a:bodyPr/>
          <a:lstStyle/>
          <a:p>
            <a:pPr fontAlgn="base">
              <a:spcBef>
                <a:spcPct val="0"/>
              </a:spcBef>
              <a:spcAft>
                <a:spcPct val="0"/>
              </a:spcAft>
              <a:defRPr/>
            </a:pPr>
            <a:fld id="{0176C1F2-587E-42C9-B506-53C0D6E30F46}" type="slidenum">
              <a:rPr lang="en-US" sz="1600" b="1">
                <a:solidFill>
                  <a:srgbClr val="000000"/>
                </a:solidFill>
                <a:latin typeface="Arial" pitchFamily="34" charset="0"/>
                <a:cs typeface="Arial" pitchFamily="34" charset="0"/>
              </a:rPr>
              <a:pPr fontAlgn="base">
                <a:spcBef>
                  <a:spcPct val="0"/>
                </a:spcBef>
                <a:spcAft>
                  <a:spcPct val="0"/>
                </a:spcAft>
                <a:defRPr/>
              </a:pPr>
              <a:t>64</a:t>
            </a:fld>
            <a:endParaRPr lang="en-US" sz="1600" b="1" dirty="0">
              <a:solidFill>
                <a:srgbClr val="000000"/>
              </a:solidFill>
              <a:latin typeface="Arial" pitchFamily="34" charset="0"/>
              <a:cs typeface="Arial" pitchFamily="34" charset="0"/>
            </a:endParaRPr>
          </a:p>
        </p:txBody>
      </p:sp>
      <p:sp>
        <p:nvSpPr>
          <p:cNvPr id="20" name="Title 1">
            <a:extLst>
              <a:ext uri="{FF2B5EF4-FFF2-40B4-BE49-F238E27FC236}">
                <a16:creationId xmlns:a16="http://schemas.microsoft.com/office/drawing/2014/main" id="{68A1565C-C8DD-4A49-9F4F-3220363BB0AA}"/>
              </a:ext>
            </a:extLst>
          </p:cNvPr>
          <p:cNvSpPr txBox="1">
            <a:spLocks/>
          </p:cNvSpPr>
          <p:nvPr/>
        </p:nvSpPr>
        <p:spPr>
          <a:xfrm>
            <a:off x="752472" y="276519"/>
            <a:ext cx="10972800" cy="674723"/>
          </a:xfrm>
          <a:prstGeom prst="rect">
            <a:avLst/>
          </a:prstGeom>
        </p:spPr>
        <p:txBody>
          <a:bodyPr>
            <a:normAutofit/>
          </a:bodyPr>
          <a:lstStyle>
            <a:lvl1pPr algn="l" defTabSz="914400" rtl="0" eaLnBrk="1" latinLnBrk="0" hangingPunct="1">
              <a:spcBef>
                <a:spcPct val="0"/>
              </a:spcBef>
              <a:buNone/>
              <a:defRPr sz="3200" kern="1200">
                <a:solidFill>
                  <a:schemeClr val="tx1"/>
                </a:solidFill>
                <a:latin typeface="Candara" panose="020E0502030303020204" pitchFamily="34" charset="0"/>
                <a:ea typeface="+mj-ea"/>
                <a:cs typeface="+mj-cs"/>
              </a:defRPr>
            </a:lvl1pPr>
          </a:lstStyle>
          <a:p>
            <a:pPr algn="ctr"/>
            <a:r>
              <a:rPr lang="en-US" sz="3600" b="1" dirty="0">
                <a:solidFill>
                  <a:srgbClr val="0070C0"/>
                </a:solidFill>
              </a:rPr>
              <a:t>90 days NPA norms to Agricultural activities??</a:t>
            </a:r>
          </a:p>
        </p:txBody>
      </p:sp>
      <p:sp>
        <p:nvSpPr>
          <p:cNvPr id="2" name="Rectangle 1">
            <a:extLst>
              <a:ext uri="{FF2B5EF4-FFF2-40B4-BE49-F238E27FC236}">
                <a16:creationId xmlns:a16="http://schemas.microsoft.com/office/drawing/2014/main" id="{E5F14AA8-408F-69C2-29F4-E1A96FE957B5}"/>
              </a:ext>
            </a:extLst>
          </p:cNvPr>
          <p:cNvSpPr>
            <a:spLocks noChangeArrowheads="1"/>
          </p:cNvSpPr>
          <p:nvPr/>
        </p:nvSpPr>
        <p:spPr bwMode="auto">
          <a:xfrm>
            <a:off x="7075812" y="4070732"/>
            <a:ext cx="4562468" cy="1129874"/>
          </a:xfrm>
          <a:prstGeom prst="rect">
            <a:avLst/>
          </a:prstGeom>
          <a:solidFill>
            <a:srgbClr val="F3FEFF"/>
          </a:solidFill>
          <a:ln w="12700" algn="ctr">
            <a:solidFill>
              <a:schemeClr val="bg1"/>
            </a:solidFill>
            <a:miter lim="800000"/>
            <a:headEnd type="none" w="sm" len="sm"/>
            <a:tailEnd type="none" w="sm" len="sm"/>
          </a:ln>
          <a:effectLst>
            <a:outerShdw blurRad="50800" dist="38100" dir="2700000" algn="tl" rotWithShape="0">
              <a:prstClr val="black">
                <a:alpha val="40000"/>
              </a:prstClr>
            </a:outerShdw>
          </a:effectLst>
        </p:spPr>
        <p:txBody>
          <a:bodyPr wrap="square" lIns="36000" tIns="36000" rIns="36000" bIns="36000" anchor="ctr">
            <a:noAutofit/>
          </a:bodyPr>
          <a:lstStyle/>
          <a:p>
            <a:pPr algn="ctr"/>
            <a:r>
              <a:rPr lang="en-US" sz="2400" b="1" dirty="0">
                <a:solidFill>
                  <a:srgbClr val="FF0000"/>
                </a:solidFill>
                <a:latin typeface="Candara" pitchFamily="34" charset="0"/>
              </a:rPr>
              <a:t>Indirect Agricultural loans and Terms loans </a:t>
            </a:r>
            <a:r>
              <a:rPr lang="en-US" sz="2400" b="1" dirty="0">
                <a:latin typeface="Candara" pitchFamily="34" charset="0"/>
              </a:rPr>
              <a:t>: Advances to NON AGRICULTURISTS</a:t>
            </a:r>
            <a:endParaRPr lang="en-US" sz="2400" b="1" dirty="0">
              <a:solidFill>
                <a:srgbClr val="FF0000"/>
              </a:solidFill>
              <a:latin typeface="Candara" pitchFamily="34" charset="0"/>
            </a:endParaRPr>
          </a:p>
        </p:txBody>
      </p:sp>
      <p:cxnSp>
        <p:nvCxnSpPr>
          <p:cNvPr id="7" name="Straight Arrow Connector 6">
            <a:extLst>
              <a:ext uri="{FF2B5EF4-FFF2-40B4-BE49-F238E27FC236}">
                <a16:creationId xmlns:a16="http://schemas.microsoft.com/office/drawing/2014/main" id="{63725343-0980-F154-6E38-9C644B7BC3A9}"/>
              </a:ext>
            </a:extLst>
          </p:cNvPr>
          <p:cNvCxnSpPr>
            <a:stCxn id="5" idx="3"/>
            <a:endCxn id="14" idx="1"/>
          </p:cNvCxnSpPr>
          <p:nvPr/>
        </p:nvCxnSpPr>
        <p:spPr>
          <a:xfrm flipV="1">
            <a:off x="5956290" y="1657394"/>
            <a:ext cx="1139842" cy="1926379"/>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3EE3781C-250C-FCC8-038C-CD42C7CEE3D9}"/>
              </a:ext>
            </a:extLst>
          </p:cNvPr>
          <p:cNvCxnSpPr>
            <a:cxnSpLocks/>
            <a:stCxn id="5" idx="3"/>
            <a:endCxn id="13" idx="1"/>
          </p:cNvCxnSpPr>
          <p:nvPr/>
        </p:nvCxnSpPr>
        <p:spPr>
          <a:xfrm flipV="1">
            <a:off x="5956290" y="3131219"/>
            <a:ext cx="1139842" cy="452554"/>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6AA951B5-A64C-E0F4-2E17-3DC5941B4C88}"/>
              </a:ext>
            </a:extLst>
          </p:cNvPr>
          <p:cNvCxnSpPr>
            <a:cxnSpLocks/>
            <a:stCxn id="5" idx="3"/>
            <a:endCxn id="2" idx="1"/>
          </p:cNvCxnSpPr>
          <p:nvPr/>
        </p:nvCxnSpPr>
        <p:spPr>
          <a:xfrm>
            <a:off x="5956290" y="3583773"/>
            <a:ext cx="1119522" cy="1051896"/>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D6C79E9C-6EC3-31AC-66EB-6373BC09B04E}"/>
              </a:ext>
            </a:extLst>
          </p:cNvPr>
          <p:cNvCxnSpPr>
            <a:cxnSpLocks/>
            <a:stCxn id="4" idx="3"/>
            <a:endCxn id="5" idx="1"/>
          </p:cNvCxnSpPr>
          <p:nvPr/>
        </p:nvCxnSpPr>
        <p:spPr>
          <a:xfrm flipV="1">
            <a:off x="2743200" y="3583773"/>
            <a:ext cx="914400" cy="11918"/>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5FB7BC5B-22F9-7F62-D036-E6D5CC68FDF1}"/>
              </a:ext>
            </a:extLst>
          </p:cNvPr>
          <p:cNvSpPr>
            <a:spLocks noChangeArrowheads="1"/>
          </p:cNvSpPr>
          <p:nvPr/>
        </p:nvSpPr>
        <p:spPr bwMode="auto">
          <a:xfrm>
            <a:off x="7096132" y="5335446"/>
            <a:ext cx="4562468" cy="912954"/>
          </a:xfrm>
          <a:prstGeom prst="rect">
            <a:avLst/>
          </a:prstGeom>
          <a:solidFill>
            <a:schemeClr val="accent6">
              <a:lumMod val="20000"/>
              <a:lumOff val="80000"/>
            </a:schemeClr>
          </a:solidFill>
          <a:ln w="12700" algn="ctr">
            <a:solidFill>
              <a:schemeClr val="bg1"/>
            </a:solidFill>
            <a:miter lim="800000"/>
            <a:headEnd type="none" w="sm" len="sm"/>
            <a:tailEnd type="none" w="sm" len="sm"/>
          </a:ln>
          <a:effectLst>
            <a:outerShdw blurRad="50800" dist="38100" dir="2700000" algn="tl" rotWithShape="0">
              <a:prstClr val="black">
                <a:alpha val="40000"/>
              </a:prstClr>
            </a:outerShdw>
          </a:effectLst>
        </p:spPr>
        <p:txBody>
          <a:bodyPr wrap="square" lIns="36000" tIns="36000" rIns="36000" bIns="36000" anchor="ctr">
            <a:noAutofit/>
          </a:bodyPr>
          <a:lstStyle/>
          <a:p>
            <a:pPr algn="ctr"/>
            <a:r>
              <a:rPr lang="en-US" sz="2400" b="1" dirty="0">
                <a:solidFill>
                  <a:srgbClr val="FF0000"/>
                </a:solidFill>
                <a:latin typeface="Candara" pitchFamily="34" charset="0"/>
              </a:rPr>
              <a:t>Loans to Fisheries</a:t>
            </a:r>
            <a:endParaRPr lang="en-US" sz="2400" b="1" dirty="0">
              <a:latin typeface="Candara" pitchFamily="34" charset="0"/>
            </a:endParaRPr>
          </a:p>
        </p:txBody>
      </p:sp>
      <p:cxnSp>
        <p:nvCxnSpPr>
          <p:cNvPr id="17" name="Straight Arrow Connector 16">
            <a:extLst>
              <a:ext uri="{FF2B5EF4-FFF2-40B4-BE49-F238E27FC236}">
                <a16:creationId xmlns:a16="http://schemas.microsoft.com/office/drawing/2014/main" id="{32F1B70A-75A1-8122-8899-72863B1A0176}"/>
              </a:ext>
            </a:extLst>
          </p:cNvPr>
          <p:cNvCxnSpPr>
            <a:stCxn id="5" idx="3"/>
            <a:endCxn id="15" idx="1"/>
          </p:cNvCxnSpPr>
          <p:nvPr/>
        </p:nvCxnSpPr>
        <p:spPr>
          <a:xfrm>
            <a:off x="5956290" y="3583773"/>
            <a:ext cx="1139842" cy="220815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8366841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randombar(horizontal)">
                                      <p:cBhvr>
                                        <p:cTn id="10" dur="500"/>
                                        <p:tgtEl>
                                          <p:spTgt spid="5"/>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randombar(horizontal)">
                                      <p:cBhvr>
                                        <p:cTn id="13" dur="500"/>
                                        <p:tgtEl>
                                          <p:spTgt spid="13"/>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randombar(horizontal)">
                                      <p:cBhvr>
                                        <p:cTn id="16" dur="500"/>
                                        <p:tgtEl>
                                          <p:spTgt spid="14"/>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41"/>
                                        </p:tgtEl>
                                        <p:attrNameLst>
                                          <p:attrName>style.visibility</p:attrName>
                                        </p:attrNameLst>
                                      </p:cBhvr>
                                      <p:to>
                                        <p:strVal val="visible"/>
                                      </p:to>
                                    </p:set>
                                    <p:animEffect transition="in" filter="randombar(horizontal)">
                                      <p:cBhvr>
                                        <p:cTn id="19" dur="500"/>
                                        <p:tgtEl>
                                          <p:spTgt spid="41"/>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randombar(horizontal)">
                                      <p:cBhvr>
                                        <p:cTn id="22" dur="500"/>
                                        <p:tgtEl>
                                          <p:spTgt spid="20"/>
                                        </p:tgtEl>
                                      </p:cBhvr>
                                    </p:animEffect>
                                  </p:childTnLst>
                                </p:cTn>
                              </p:par>
                              <p:par>
                                <p:cTn id="23" presetID="14" presetClass="entr" presetSubtype="10" fill="hold" grpId="0" nodeType="with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randombar(horizontal)">
                                      <p:cBhvr>
                                        <p:cTn id="25" dur="500"/>
                                        <p:tgtEl>
                                          <p:spTgt spid="2"/>
                                        </p:tgtEl>
                                      </p:cBhvr>
                                    </p:animEffect>
                                  </p:childTnLst>
                                </p:cTn>
                              </p:par>
                              <p:par>
                                <p:cTn id="26" presetID="14" presetClass="entr" presetSubtype="10" fill="hold" nodeType="with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randombar(horizontal)">
                                      <p:cBhvr>
                                        <p:cTn id="28" dur="500"/>
                                        <p:tgtEl>
                                          <p:spTgt spid="7"/>
                                        </p:tgtEl>
                                      </p:cBhvr>
                                    </p:animEffect>
                                  </p:childTnLst>
                                </p:cTn>
                              </p:par>
                              <p:par>
                                <p:cTn id="29" presetID="14" presetClass="entr" presetSubtype="10" fill="hold" nodeType="with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randombar(horizontal)">
                                      <p:cBhvr>
                                        <p:cTn id="31" dur="500"/>
                                        <p:tgtEl>
                                          <p:spTgt spid="19"/>
                                        </p:tgtEl>
                                      </p:cBhvr>
                                    </p:animEffect>
                                  </p:childTnLst>
                                </p:cTn>
                              </p:par>
                              <p:par>
                                <p:cTn id="32" presetID="14" presetClass="entr" presetSubtype="10" fill="hold" nodeType="withEffect">
                                  <p:stCondLst>
                                    <p:cond delay="0"/>
                                  </p:stCondLst>
                                  <p:childTnLst>
                                    <p:set>
                                      <p:cBhvr>
                                        <p:cTn id="33" dur="1" fill="hold">
                                          <p:stCondLst>
                                            <p:cond delay="0"/>
                                          </p:stCondLst>
                                        </p:cTn>
                                        <p:tgtEl>
                                          <p:spTgt spid="22"/>
                                        </p:tgtEl>
                                        <p:attrNameLst>
                                          <p:attrName>style.visibility</p:attrName>
                                        </p:attrNameLst>
                                      </p:cBhvr>
                                      <p:to>
                                        <p:strVal val="visible"/>
                                      </p:to>
                                    </p:set>
                                    <p:animEffect transition="in" filter="randombar(horizontal)">
                                      <p:cBhvr>
                                        <p:cTn id="34" dur="500"/>
                                        <p:tgtEl>
                                          <p:spTgt spid="22"/>
                                        </p:tgtEl>
                                      </p:cBhvr>
                                    </p:animEffect>
                                  </p:childTnLst>
                                </p:cTn>
                              </p:par>
                              <p:par>
                                <p:cTn id="35" presetID="14" presetClass="entr" presetSubtype="10" fill="hold" nodeType="withEffect">
                                  <p:stCondLst>
                                    <p:cond delay="0"/>
                                  </p:stCondLst>
                                  <p:childTnLst>
                                    <p:set>
                                      <p:cBhvr>
                                        <p:cTn id="36" dur="1" fill="hold">
                                          <p:stCondLst>
                                            <p:cond delay="0"/>
                                          </p:stCondLst>
                                        </p:cTn>
                                        <p:tgtEl>
                                          <p:spTgt spid="24"/>
                                        </p:tgtEl>
                                        <p:attrNameLst>
                                          <p:attrName>style.visibility</p:attrName>
                                        </p:attrNameLst>
                                      </p:cBhvr>
                                      <p:to>
                                        <p:strVal val="visible"/>
                                      </p:to>
                                    </p:set>
                                    <p:animEffect transition="in" filter="randombar(horizontal)">
                                      <p:cBhvr>
                                        <p:cTn id="37" dur="500"/>
                                        <p:tgtEl>
                                          <p:spTgt spid="24"/>
                                        </p:tgtEl>
                                      </p:cBhvr>
                                    </p:animEffect>
                                  </p:childTnLst>
                                </p:cTn>
                              </p:par>
                              <p:par>
                                <p:cTn id="38" presetID="14" presetClass="entr" presetSubtype="10" fill="hold" grpId="0" nodeType="withEffect">
                                  <p:stCondLst>
                                    <p:cond delay="0"/>
                                  </p:stCondLst>
                                  <p:childTnLst>
                                    <p:set>
                                      <p:cBhvr>
                                        <p:cTn id="39" dur="1" fill="hold">
                                          <p:stCondLst>
                                            <p:cond delay="0"/>
                                          </p:stCondLst>
                                        </p:cTn>
                                        <p:tgtEl>
                                          <p:spTgt spid="15"/>
                                        </p:tgtEl>
                                        <p:attrNameLst>
                                          <p:attrName>style.visibility</p:attrName>
                                        </p:attrNameLst>
                                      </p:cBhvr>
                                      <p:to>
                                        <p:strVal val="visible"/>
                                      </p:to>
                                    </p:set>
                                    <p:animEffect transition="in" filter="randombar(horizontal)">
                                      <p:cBhvr>
                                        <p:cTn id="40" dur="500"/>
                                        <p:tgtEl>
                                          <p:spTgt spid="15"/>
                                        </p:tgtEl>
                                      </p:cBhvr>
                                    </p:animEffect>
                                  </p:childTnLst>
                                </p:cTn>
                              </p:par>
                              <p:par>
                                <p:cTn id="41" presetID="14" presetClass="entr" presetSubtype="10" fill="hold" nodeType="withEffect">
                                  <p:stCondLst>
                                    <p:cond delay="0"/>
                                  </p:stCondLst>
                                  <p:childTnLst>
                                    <p:set>
                                      <p:cBhvr>
                                        <p:cTn id="42" dur="1" fill="hold">
                                          <p:stCondLst>
                                            <p:cond delay="0"/>
                                          </p:stCondLst>
                                        </p:cTn>
                                        <p:tgtEl>
                                          <p:spTgt spid="17"/>
                                        </p:tgtEl>
                                        <p:attrNameLst>
                                          <p:attrName>style.visibility</p:attrName>
                                        </p:attrNameLst>
                                      </p:cBhvr>
                                      <p:to>
                                        <p:strVal val="visible"/>
                                      </p:to>
                                    </p:set>
                                    <p:animEffect transition="in" filter="randombar(horizontal)">
                                      <p:cBhvr>
                                        <p:cTn id="43"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13" grpId="0" animBg="1"/>
      <p:bldP spid="14" grpId="0" animBg="1"/>
      <p:bldP spid="41" grpId="0"/>
      <p:bldP spid="20" grpId="0"/>
      <p:bldP spid="2" grpId="0" animBg="1"/>
      <p:bldP spid="15" grpId="0" animBg="1"/>
    </p:bldLst>
  </p:timing>
</p:sld>
</file>

<file path=ppt/slides/slide6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 name="Slide Number Placeholder 17"/>
          <p:cNvSpPr txBox="1">
            <a:spLocks/>
          </p:cNvSpPr>
          <p:nvPr/>
        </p:nvSpPr>
        <p:spPr>
          <a:xfrm>
            <a:off x="9906000" y="6324600"/>
            <a:ext cx="609600" cy="304800"/>
          </a:xfrm>
          <a:prstGeom prst="rect">
            <a:avLst/>
          </a:prstGeom>
        </p:spPr>
        <p:txBody>
          <a:bodyPr/>
          <a:lstStyle/>
          <a:p>
            <a:pPr fontAlgn="base">
              <a:spcBef>
                <a:spcPct val="0"/>
              </a:spcBef>
              <a:spcAft>
                <a:spcPct val="0"/>
              </a:spcAft>
              <a:defRPr/>
            </a:pPr>
            <a:fld id="{0176C1F2-587E-42C9-B506-53C0D6E30F46}" type="slidenum">
              <a:rPr lang="en-US" sz="1600" b="1">
                <a:solidFill>
                  <a:srgbClr val="000000"/>
                </a:solidFill>
                <a:latin typeface="Arial" pitchFamily="34" charset="0"/>
                <a:cs typeface="Arial" pitchFamily="34" charset="0"/>
              </a:rPr>
              <a:pPr fontAlgn="base">
                <a:spcBef>
                  <a:spcPct val="0"/>
                </a:spcBef>
                <a:spcAft>
                  <a:spcPct val="0"/>
                </a:spcAft>
                <a:defRPr/>
              </a:pPr>
              <a:t>65</a:t>
            </a:fld>
            <a:endParaRPr lang="en-US" sz="1600" b="1" dirty="0">
              <a:solidFill>
                <a:srgbClr val="000000"/>
              </a:solidFill>
              <a:latin typeface="Arial" pitchFamily="34" charset="0"/>
              <a:cs typeface="Arial" pitchFamily="34" charset="0"/>
            </a:endParaRPr>
          </a:p>
        </p:txBody>
      </p:sp>
      <p:grpSp>
        <p:nvGrpSpPr>
          <p:cNvPr id="2" name="Group 15"/>
          <p:cNvGrpSpPr>
            <a:grpSpLocks/>
          </p:cNvGrpSpPr>
          <p:nvPr>
            <p:custDataLst>
              <p:tags r:id="rId1"/>
            </p:custDataLst>
          </p:nvPr>
        </p:nvGrpSpPr>
        <p:grpSpPr bwMode="auto">
          <a:xfrm>
            <a:off x="3618012" y="2600759"/>
            <a:ext cx="3621097" cy="3048000"/>
            <a:chOff x="2574925" y="2636838"/>
            <a:chExt cx="2544763" cy="3048000"/>
          </a:xfrm>
        </p:grpSpPr>
        <p:sp>
          <p:nvSpPr>
            <p:cNvPr id="9" name="Arc 5"/>
            <p:cNvSpPr>
              <a:spLocks/>
            </p:cNvSpPr>
            <p:nvPr/>
          </p:nvSpPr>
          <p:spPr bwMode="auto">
            <a:xfrm>
              <a:off x="2574925" y="4278313"/>
              <a:ext cx="854558" cy="1406525"/>
            </a:xfrm>
            <a:custGeom>
              <a:avLst/>
              <a:gdLst>
                <a:gd name="T0" fmla="*/ 0 w 28334"/>
                <a:gd name="T1" fmla="*/ 791053597 h 21600"/>
                <a:gd name="T2" fmla="*/ 444155411 w 28334"/>
                <a:gd name="T3" fmla="*/ 2147483647 h 21600"/>
                <a:gd name="T4" fmla="*/ 105663734 w 28334"/>
                <a:gd name="T5" fmla="*/ 2147483647 h 21600"/>
                <a:gd name="T6" fmla="*/ 0 60000 65536"/>
                <a:gd name="T7" fmla="*/ 0 60000 65536"/>
                <a:gd name="T8" fmla="*/ 0 60000 65536"/>
                <a:gd name="T9" fmla="*/ 0 w 28334"/>
                <a:gd name="T10" fmla="*/ 0 h 21600"/>
                <a:gd name="T11" fmla="*/ 28334 w 28334"/>
                <a:gd name="T12" fmla="*/ 21600 h 21600"/>
              </a:gdLst>
              <a:ahLst/>
              <a:cxnLst>
                <a:cxn ang="T6">
                  <a:pos x="T0" y="T1"/>
                </a:cxn>
                <a:cxn ang="T7">
                  <a:pos x="T2" y="T3"/>
                </a:cxn>
                <a:cxn ang="T8">
                  <a:pos x="T4" y="T5"/>
                </a:cxn>
              </a:cxnLst>
              <a:rect l="T9" t="T10" r="T11" b="T12"/>
              <a:pathLst>
                <a:path w="28334" h="21600" fill="none" extrusionOk="0">
                  <a:moveTo>
                    <a:pt x="-1" y="1076"/>
                  </a:moveTo>
                  <a:cubicBezTo>
                    <a:pt x="2173" y="363"/>
                    <a:pt x="4446" y="-1"/>
                    <a:pt x="6734" y="0"/>
                  </a:cubicBezTo>
                  <a:cubicBezTo>
                    <a:pt x="18663" y="0"/>
                    <a:pt x="28334" y="9670"/>
                    <a:pt x="28334" y="21600"/>
                  </a:cubicBezTo>
                </a:path>
                <a:path w="28334" h="21600" stroke="0" extrusionOk="0">
                  <a:moveTo>
                    <a:pt x="-1" y="1076"/>
                  </a:moveTo>
                  <a:cubicBezTo>
                    <a:pt x="2173" y="363"/>
                    <a:pt x="4446" y="-1"/>
                    <a:pt x="6734" y="0"/>
                  </a:cubicBezTo>
                  <a:cubicBezTo>
                    <a:pt x="18663" y="0"/>
                    <a:pt x="28334" y="9670"/>
                    <a:pt x="28334" y="21600"/>
                  </a:cubicBezTo>
                  <a:lnTo>
                    <a:pt x="6734" y="21600"/>
                  </a:lnTo>
                  <a:close/>
                </a:path>
              </a:pathLst>
            </a:custGeom>
            <a:noFill/>
            <a:ln w="28575" cap="rnd">
              <a:solidFill>
                <a:srgbClr val="8C8C8C"/>
              </a:solidFill>
              <a:prstDash val="sysDot"/>
              <a:round/>
              <a:headEnd type="none" w="sm" len="sm"/>
              <a:tailEnd type="none" w="sm" len="sm"/>
            </a:ln>
          </p:spPr>
          <p:txBody>
            <a:bodyPr wrap="none" anchor="ctr"/>
            <a:lstStyle/>
            <a:p>
              <a:pPr algn="ctr">
                <a:defRPr/>
              </a:pPr>
              <a:endParaRPr lang="en-US" sz="1400" dirty="0"/>
            </a:p>
          </p:txBody>
        </p:sp>
        <p:sp>
          <p:nvSpPr>
            <p:cNvPr id="11" name="Arc 6"/>
            <p:cNvSpPr>
              <a:spLocks/>
            </p:cNvSpPr>
            <p:nvPr/>
          </p:nvSpPr>
          <p:spPr bwMode="auto">
            <a:xfrm>
              <a:off x="3429483" y="2636838"/>
              <a:ext cx="1690205" cy="3048000"/>
            </a:xfrm>
            <a:custGeom>
              <a:avLst/>
              <a:gdLst>
                <a:gd name="T0" fmla="*/ 0 w 28293"/>
                <a:gd name="T1" fmla="*/ 2147483647 h 21600"/>
                <a:gd name="T2" fmla="*/ 2147483647 w 28293"/>
                <a:gd name="T3" fmla="*/ 2147483647 h 21600"/>
                <a:gd name="T4" fmla="*/ 2147483647 w 28293"/>
                <a:gd name="T5" fmla="*/ 2147483647 h 21600"/>
                <a:gd name="T6" fmla="*/ 0 60000 65536"/>
                <a:gd name="T7" fmla="*/ 0 60000 65536"/>
                <a:gd name="T8" fmla="*/ 0 60000 65536"/>
                <a:gd name="T9" fmla="*/ 0 w 28293"/>
                <a:gd name="T10" fmla="*/ 0 h 21600"/>
                <a:gd name="T11" fmla="*/ 28293 w 28293"/>
                <a:gd name="T12" fmla="*/ 21600 h 21600"/>
              </a:gdLst>
              <a:ahLst/>
              <a:cxnLst>
                <a:cxn ang="T6">
                  <a:pos x="T0" y="T1"/>
                </a:cxn>
                <a:cxn ang="T7">
                  <a:pos x="T2" y="T3"/>
                </a:cxn>
                <a:cxn ang="T8">
                  <a:pos x="T4" y="T5"/>
                </a:cxn>
              </a:cxnLst>
              <a:rect l="T9" t="T10" r="T11" b="T12"/>
              <a:pathLst>
                <a:path w="28293" h="21600" fill="none" extrusionOk="0">
                  <a:moveTo>
                    <a:pt x="0" y="21544"/>
                  </a:moveTo>
                  <a:cubicBezTo>
                    <a:pt x="30" y="9636"/>
                    <a:pt x="9692" y="-1"/>
                    <a:pt x="21600" y="0"/>
                  </a:cubicBezTo>
                  <a:cubicBezTo>
                    <a:pt x="23873" y="0"/>
                    <a:pt x="26131" y="358"/>
                    <a:pt x="28292" y="1063"/>
                  </a:cubicBezTo>
                </a:path>
                <a:path w="28293" h="21600" stroke="0" extrusionOk="0">
                  <a:moveTo>
                    <a:pt x="0" y="21544"/>
                  </a:moveTo>
                  <a:cubicBezTo>
                    <a:pt x="30" y="9636"/>
                    <a:pt x="9692" y="-1"/>
                    <a:pt x="21600" y="0"/>
                  </a:cubicBezTo>
                  <a:cubicBezTo>
                    <a:pt x="23873" y="0"/>
                    <a:pt x="26131" y="358"/>
                    <a:pt x="28292" y="1063"/>
                  </a:cubicBezTo>
                  <a:lnTo>
                    <a:pt x="21600" y="21600"/>
                  </a:lnTo>
                  <a:close/>
                </a:path>
              </a:pathLst>
            </a:custGeom>
            <a:noFill/>
            <a:ln w="28575" cap="rnd">
              <a:solidFill>
                <a:srgbClr val="8C8C8C"/>
              </a:solidFill>
              <a:prstDash val="sysDot"/>
              <a:round/>
              <a:headEnd type="none" w="sm" len="sm"/>
              <a:tailEnd type="none" w="sm" len="sm"/>
            </a:ln>
          </p:spPr>
          <p:txBody>
            <a:bodyPr wrap="none" anchor="ctr"/>
            <a:lstStyle/>
            <a:p>
              <a:pPr algn="ctr">
                <a:defRPr/>
              </a:pPr>
              <a:endParaRPr lang="en-US" sz="1400" dirty="0"/>
            </a:p>
          </p:txBody>
        </p:sp>
      </p:grpSp>
      <p:sp>
        <p:nvSpPr>
          <p:cNvPr id="12" name="Text Placeholder 5"/>
          <p:cNvSpPr txBox="1">
            <a:spLocks/>
          </p:cNvSpPr>
          <p:nvPr/>
        </p:nvSpPr>
        <p:spPr>
          <a:xfrm>
            <a:off x="7388695" y="3234015"/>
            <a:ext cx="3621097" cy="2773363"/>
          </a:xfrm>
          <a:prstGeom prst="rect">
            <a:avLst/>
          </a:prstGeom>
          <a:noFill/>
          <a:ln w="12700">
            <a:noFill/>
          </a:ln>
        </p:spPr>
        <p:txBody>
          <a:bodyPr wrap="square" lIns="91440" tIns="36000" rIns="36000" bIns="36000"/>
          <a:lstStyle>
            <a:lvl1pPr marL="0" indent="0" algn="l" defTabSz="957263" rtl="0" eaLnBrk="1" fontAlgn="base" hangingPunct="1">
              <a:lnSpc>
                <a:spcPct val="100000"/>
              </a:lnSpc>
              <a:spcBef>
                <a:spcPts val="400"/>
              </a:spcBef>
              <a:spcAft>
                <a:spcPts val="0"/>
              </a:spcAft>
              <a:buFont typeface="Arial" charset="0"/>
              <a:defRPr lang="en-US" sz="1400" kern="1200">
                <a:solidFill>
                  <a:schemeClr val="tx2"/>
                </a:solidFill>
                <a:latin typeface="+mn-lt"/>
                <a:ea typeface="+mn-ea"/>
                <a:cs typeface="+mn-cs"/>
              </a:defRPr>
            </a:lvl1pPr>
            <a:lvl2pPr marL="180000" indent="-180000" algn="l" defTabSz="957263" rtl="0" eaLnBrk="1" fontAlgn="base" hangingPunct="1">
              <a:lnSpc>
                <a:spcPct val="100000"/>
              </a:lnSpc>
              <a:spcBef>
                <a:spcPts val="400"/>
              </a:spcBef>
              <a:spcAft>
                <a:spcPts val="0"/>
              </a:spcAft>
              <a:buFont typeface="Arial" charset="0"/>
              <a:buChar char="•"/>
              <a:defRPr lang="en-US" sz="1400" kern="1200">
                <a:solidFill>
                  <a:schemeClr val="tx2"/>
                </a:solidFill>
                <a:latin typeface="+mn-lt"/>
                <a:ea typeface="+mj-ea"/>
                <a:cs typeface="+mj-cs"/>
              </a:defRPr>
            </a:lvl2pPr>
            <a:lvl3pPr marL="360000" indent="-180000" algn="l" defTabSz="957263" rtl="0" eaLnBrk="1" fontAlgn="base" hangingPunct="1">
              <a:lnSpc>
                <a:spcPct val="100000"/>
              </a:lnSpc>
              <a:spcBef>
                <a:spcPts val="400"/>
              </a:spcBef>
              <a:spcAft>
                <a:spcPts val="0"/>
              </a:spcAft>
              <a:buFont typeface="Arial" charset="0"/>
              <a:buChar char="‒"/>
              <a:defRPr lang="en-US" sz="1200" kern="1200">
                <a:solidFill>
                  <a:schemeClr val="tx2"/>
                </a:solidFill>
                <a:latin typeface="+mn-lt"/>
                <a:ea typeface="+mj-ea"/>
                <a:cs typeface="+mj-cs"/>
              </a:defRPr>
            </a:lvl3pPr>
            <a:lvl4pPr marL="540000" indent="-180000" algn="l" defTabSz="957263" rtl="0" eaLnBrk="1" fontAlgn="base" hangingPunct="1">
              <a:lnSpc>
                <a:spcPct val="100000"/>
              </a:lnSpc>
              <a:spcBef>
                <a:spcPts val="400"/>
              </a:spcBef>
              <a:spcAft>
                <a:spcPts val="0"/>
              </a:spcAft>
              <a:buFont typeface="Arial" charset="0"/>
              <a:buChar char="•"/>
              <a:defRPr lang="en-US" sz="1200" kern="1200">
                <a:solidFill>
                  <a:schemeClr val="tx2"/>
                </a:solidFill>
                <a:latin typeface="+mn-lt"/>
                <a:ea typeface="+mj-ea"/>
                <a:cs typeface="+mj-cs"/>
              </a:defRPr>
            </a:lvl4pPr>
            <a:lvl5pPr marL="720000" indent="-179388" algn="l" defTabSz="957263" rtl="0" eaLnBrk="1" fontAlgn="base" hangingPunct="1">
              <a:lnSpc>
                <a:spcPct val="100000"/>
              </a:lnSpc>
              <a:spcBef>
                <a:spcPts val="400"/>
              </a:spcBef>
              <a:spcAft>
                <a:spcPts val="0"/>
              </a:spcAft>
              <a:buFont typeface="Arial" charset="0"/>
              <a:buChar char="‒"/>
              <a:defRPr lang="en-GB" sz="1200" kern="1200">
                <a:solidFill>
                  <a:schemeClr val="tx2"/>
                </a:solidFill>
                <a:latin typeface="+mn-lt"/>
                <a:ea typeface="+mj-ea"/>
                <a:cs typeface="+mj-cs"/>
              </a:defRPr>
            </a:lvl5pPr>
            <a:lvl6pPr marL="900000" indent="-180000" algn="l" defTabSz="859512" rtl="0" eaLnBrk="1" latinLnBrk="0" hangingPunct="1">
              <a:lnSpc>
                <a:spcPct val="100000"/>
              </a:lnSpc>
              <a:spcBef>
                <a:spcPts val="400"/>
              </a:spcBef>
              <a:spcAft>
                <a:spcPts val="0"/>
              </a:spcAft>
              <a:buFont typeface="Arial" pitchFamily="34" charset="0"/>
              <a:buChar char="•"/>
              <a:defRPr sz="1200" kern="1200" baseline="0">
                <a:solidFill>
                  <a:schemeClr val="accent1"/>
                </a:solidFill>
                <a:latin typeface="+mn-lt"/>
                <a:ea typeface="+mn-ea"/>
                <a:cs typeface="+mn-cs"/>
              </a:defRPr>
            </a:lvl6pPr>
            <a:lvl7pPr marL="1080000" indent="-180000" algn="l" defTabSz="859512" rtl="0" eaLnBrk="1" latinLnBrk="0" hangingPunct="1">
              <a:lnSpc>
                <a:spcPct val="100000"/>
              </a:lnSpc>
              <a:spcBef>
                <a:spcPts val="400"/>
              </a:spcBef>
              <a:spcAft>
                <a:spcPts val="0"/>
              </a:spcAft>
              <a:buFont typeface="Arial" pitchFamily="34" charset="0"/>
              <a:buChar char="‒"/>
              <a:defRPr sz="1200" kern="1200">
                <a:solidFill>
                  <a:schemeClr val="accent1"/>
                </a:solidFill>
                <a:latin typeface="+mn-lt"/>
                <a:ea typeface="+mn-ea"/>
                <a:cs typeface="+mn-cs"/>
              </a:defRPr>
            </a:lvl7pPr>
            <a:lvl8pPr marL="1260000" indent="-180000" algn="l" defTabSz="859512" rtl="0" eaLnBrk="1" latinLnBrk="0" hangingPunct="1">
              <a:lnSpc>
                <a:spcPct val="100000"/>
              </a:lnSpc>
              <a:spcBef>
                <a:spcPts val="400"/>
              </a:spcBef>
              <a:spcAft>
                <a:spcPts val="0"/>
              </a:spcAft>
              <a:buFont typeface="Arial" pitchFamily="34" charset="0"/>
              <a:buChar char="•"/>
              <a:defRPr sz="1200" kern="1200">
                <a:solidFill>
                  <a:schemeClr val="accent1"/>
                </a:solidFill>
                <a:latin typeface="+mn-lt"/>
                <a:ea typeface="+mn-ea"/>
                <a:cs typeface="+mn-cs"/>
              </a:defRPr>
            </a:lvl8pPr>
            <a:lvl9pPr marL="1440000" indent="-180000" algn="l" defTabSz="859512" rtl="0" eaLnBrk="1" latinLnBrk="0" hangingPunct="1">
              <a:lnSpc>
                <a:spcPct val="100000"/>
              </a:lnSpc>
              <a:spcBef>
                <a:spcPts val="400"/>
              </a:spcBef>
              <a:spcAft>
                <a:spcPts val="0"/>
              </a:spcAft>
              <a:buFont typeface="Arial" pitchFamily="34" charset="0"/>
              <a:buChar char="‒"/>
              <a:defRPr sz="1200" kern="1200">
                <a:solidFill>
                  <a:schemeClr val="accent1"/>
                </a:solidFill>
                <a:latin typeface="+mn-lt"/>
                <a:ea typeface="+mn-ea"/>
                <a:cs typeface="+mn-cs"/>
              </a:defRPr>
            </a:lvl9pPr>
          </a:lstStyle>
          <a:p>
            <a:pPr algn="ctr">
              <a:defRPr/>
            </a:pPr>
            <a:r>
              <a:rPr lang="en-IN" sz="2800" b="1" dirty="0">
                <a:solidFill>
                  <a:srgbClr val="000000"/>
                </a:solidFill>
                <a:latin typeface="Candara" pitchFamily="34" charset="0"/>
              </a:rPr>
              <a:t>Golden Jubilee Rural Housing Finance Scheme</a:t>
            </a:r>
            <a:endParaRPr sz="2800" b="1" dirty="0">
              <a:solidFill>
                <a:srgbClr val="002060"/>
              </a:solidFill>
              <a:effectLst>
                <a:outerShdw blurRad="38100" dist="38100" dir="2700000" algn="tl">
                  <a:srgbClr val="000000">
                    <a:alpha val="43137"/>
                  </a:srgbClr>
                </a:outerShdw>
              </a:effectLst>
              <a:latin typeface="Candara" pitchFamily="34" charset="0"/>
              <a:cs typeface="Times New Roman" pitchFamily="18" charset="0"/>
            </a:endParaRPr>
          </a:p>
        </p:txBody>
      </p:sp>
      <p:sp>
        <p:nvSpPr>
          <p:cNvPr id="13" name="Oval 3"/>
          <p:cNvSpPr>
            <a:spLocks noChangeArrowheads="1"/>
          </p:cNvSpPr>
          <p:nvPr>
            <p:custDataLst>
              <p:tags r:id="rId2"/>
            </p:custDataLst>
          </p:nvPr>
        </p:nvSpPr>
        <p:spPr bwMode="auto">
          <a:xfrm>
            <a:off x="7239109" y="2701387"/>
            <a:ext cx="432000" cy="432000"/>
          </a:xfrm>
          <a:prstGeom prst="ellipse">
            <a:avLst/>
          </a:prstGeom>
          <a:solidFill>
            <a:schemeClr val="tx2">
              <a:lumMod val="60000"/>
              <a:lumOff val="40000"/>
            </a:schemeClr>
          </a:solidFill>
          <a:ln w="9525">
            <a:solidFill>
              <a:schemeClr val="bg1"/>
            </a:solidFill>
            <a:round/>
            <a:headEnd/>
            <a:tailEnd/>
          </a:ln>
          <a:effectLst>
            <a:outerShdw blurRad="50800" dist="38100" dir="16200000" rotWithShape="0">
              <a:prstClr val="black">
                <a:alpha val="40000"/>
              </a:prstClr>
            </a:outerShdw>
          </a:effectLst>
        </p:spPr>
        <p:txBody>
          <a:bodyPr wrap="none" anchor="ctr"/>
          <a:lstStyle/>
          <a:p>
            <a:pPr algn="ctr"/>
            <a:endParaRPr lang="en-US" sz="1400"/>
          </a:p>
        </p:txBody>
      </p:sp>
      <p:sp>
        <p:nvSpPr>
          <p:cNvPr id="14" name="Text Placeholder 5"/>
          <p:cNvSpPr txBox="1">
            <a:spLocks/>
          </p:cNvSpPr>
          <p:nvPr/>
        </p:nvSpPr>
        <p:spPr>
          <a:xfrm>
            <a:off x="838155" y="4600853"/>
            <a:ext cx="3000396" cy="1406525"/>
          </a:xfrm>
          <a:prstGeom prst="rect">
            <a:avLst/>
          </a:prstGeom>
          <a:noFill/>
          <a:ln w="12700">
            <a:noFill/>
          </a:ln>
        </p:spPr>
        <p:txBody>
          <a:bodyPr wrap="square" lIns="91440" tIns="36000" rIns="36000" bIns="36000"/>
          <a:lstStyle>
            <a:lvl1pPr marL="0" indent="0" algn="l" defTabSz="957263" rtl="0" eaLnBrk="1" fontAlgn="base" hangingPunct="1">
              <a:lnSpc>
                <a:spcPct val="100000"/>
              </a:lnSpc>
              <a:spcBef>
                <a:spcPts val="400"/>
              </a:spcBef>
              <a:spcAft>
                <a:spcPts val="0"/>
              </a:spcAft>
              <a:buFont typeface="Arial" charset="0"/>
              <a:defRPr lang="en-US" sz="1400" kern="1200">
                <a:solidFill>
                  <a:schemeClr val="tx2"/>
                </a:solidFill>
                <a:latin typeface="+mn-lt"/>
                <a:ea typeface="+mn-ea"/>
                <a:cs typeface="+mn-cs"/>
              </a:defRPr>
            </a:lvl1pPr>
            <a:lvl2pPr marL="180000" indent="-180000" algn="l" defTabSz="957263" rtl="0" eaLnBrk="1" fontAlgn="base" hangingPunct="1">
              <a:lnSpc>
                <a:spcPct val="100000"/>
              </a:lnSpc>
              <a:spcBef>
                <a:spcPts val="400"/>
              </a:spcBef>
              <a:spcAft>
                <a:spcPts val="0"/>
              </a:spcAft>
              <a:buFont typeface="Arial" charset="0"/>
              <a:buChar char="•"/>
              <a:defRPr lang="en-US" sz="1400" kern="1200">
                <a:solidFill>
                  <a:schemeClr val="tx2"/>
                </a:solidFill>
                <a:latin typeface="+mn-lt"/>
                <a:ea typeface="+mj-ea"/>
                <a:cs typeface="+mj-cs"/>
              </a:defRPr>
            </a:lvl2pPr>
            <a:lvl3pPr marL="360000" indent="-180000" algn="l" defTabSz="957263" rtl="0" eaLnBrk="1" fontAlgn="base" hangingPunct="1">
              <a:lnSpc>
                <a:spcPct val="100000"/>
              </a:lnSpc>
              <a:spcBef>
                <a:spcPts val="400"/>
              </a:spcBef>
              <a:spcAft>
                <a:spcPts val="0"/>
              </a:spcAft>
              <a:buFont typeface="Arial" charset="0"/>
              <a:buChar char="‒"/>
              <a:defRPr lang="en-US" sz="1200" kern="1200">
                <a:solidFill>
                  <a:schemeClr val="tx2"/>
                </a:solidFill>
                <a:latin typeface="+mn-lt"/>
                <a:ea typeface="+mj-ea"/>
                <a:cs typeface="+mj-cs"/>
              </a:defRPr>
            </a:lvl3pPr>
            <a:lvl4pPr marL="540000" indent="-180000" algn="l" defTabSz="957263" rtl="0" eaLnBrk="1" fontAlgn="base" hangingPunct="1">
              <a:lnSpc>
                <a:spcPct val="100000"/>
              </a:lnSpc>
              <a:spcBef>
                <a:spcPts val="400"/>
              </a:spcBef>
              <a:spcAft>
                <a:spcPts val="0"/>
              </a:spcAft>
              <a:buFont typeface="Arial" charset="0"/>
              <a:buChar char="•"/>
              <a:defRPr lang="en-US" sz="1200" kern="1200">
                <a:solidFill>
                  <a:schemeClr val="tx2"/>
                </a:solidFill>
                <a:latin typeface="+mn-lt"/>
                <a:ea typeface="+mj-ea"/>
                <a:cs typeface="+mj-cs"/>
              </a:defRPr>
            </a:lvl4pPr>
            <a:lvl5pPr marL="720000" indent="-179388" algn="l" defTabSz="957263" rtl="0" eaLnBrk="1" fontAlgn="base" hangingPunct="1">
              <a:lnSpc>
                <a:spcPct val="100000"/>
              </a:lnSpc>
              <a:spcBef>
                <a:spcPts val="400"/>
              </a:spcBef>
              <a:spcAft>
                <a:spcPts val="0"/>
              </a:spcAft>
              <a:buFont typeface="Arial" charset="0"/>
              <a:buChar char="‒"/>
              <a:defRPr lang="en-GB" sz="1200" kern="1200">
                <a:solidFill>
                  <a:schemeClr val="tx2"/>
                </a:solidFill>
                <a:latin typeface="+mn-lt"/>
                <a:ea typeface="+mj-ea"/>
                <a:cs typeface="+mj-cs"/>
              </a:defRPr>
            </a:lvl5pPr>
            <a:lvl6pPr marL="900000" indent="-180000" algn="l" defTabSz="859512" rtl="0" eaLnBrk="1" latinLnBrk="0" hangingPunct="1">
              <a:lnSpc>
                <a:spcPct val="100000"/>
              </a:lnSpc>
              <a:spcBef>
                <a:spcPts val="400"/>
              </a:spcBef>
              <a:spcAft>
                <a:spcPts val="0"/>
              </a:spcAft>
              <a:buFont typeface="Arial" pitchFamily="34" charset="0"/>
              <a:buChar char="•"/>
              <a:defRPr sz="1200" kern="1200" baseline="0">
                <a:solidFill>
                  <a:schemeClr val="accent1"/>
                </a:solidFill>
                <a:latin typeface="+mn-lt"/>
                <a:ea typeface="+mn-ea"/>
                <a:cs typeface="+mn-cs"/>
              </a:defRPr>
            </a:lvl6pPr>
            <a:lvl7pPr marL="1080000" indent="-180000" algn="l" defTabSz="859512" rtl="0" eaLnBrk="1" latinLnBrk="0" hangingPunct="1">
              <a:lnSpc>
                <a:spcPct val="100000"/>
              </a:lnSpc>
              <a:spcBef>
                <a:spcPts val="400"/>
              </a:spcBef>
              <a:spcAft>
                <a:spcPts val="0"/>
              </a:spcAft>
              <a:buFont typeface="Arial" pitchFamily="34" charset="0"/>
              <a:buChar char="‒"/>
              <a:defRPr sz="1200" kern="1200">
                <a:solidFill>
                  <a:schemeClr val="accent1"/>
                </a:solidFill>
                <a:latin typeface="+mn-lt"/>
                <a:ea typeface="+mn-ea"/>
                <a:cs typeface="+mn-cs"/>
              </a:defRPr>
            </a:lvl7pPr>
            <a:lvl8pPr marL="1260000" indent="-180000" algn="l" defTabSz="859512" rtl="0" eaLnBrk="1" latinLnBrk="0" hangingPunct="1">
              <a:lnSpc>
                <a:spcPct val="100000"/>
              </a:lnSpc>
              <a:spcBef>
                <a:spcPts val="400"/>
              </a:spcBef>
              <a:spcAft>
                <a:spcPts val="0"/>
              </a:spcAft>
              <a:buFont typeface="Arial" pitchFamily="34" charset="0"/>
              <a:buChar char="•"/>
              <a:defRPr sz="1200" kern="1200">
                <a:solidFill>
                  <a:schemeClr val="accent1"/>
                </a:solidFill>
                <a:latin typeface="+mn-lt"/>
                <a:ea typeface="+mn-ea"/>
                <a:cs typeface="+mn-cs"/>
              </a:defRPr>
            </a:lvl8pPr>
            <a:lvl9pPr marL="1440000" indent="-180000" algn="l" defTabSz="859512" rtl="0" eaLnBrk="1" latinLnBrk="0" hangingPunct="1">
              <a:lnSpc>
                <a:spcPct val="100000"/>
              </a:lnSpc>
              <a:spcBef>
                <a:spcPts val="400"/>
              </a:spcBef>
              <a:spcAft>
                <a:spcPts val="0"/>
              </a:spcAft>
              <a:buFont typeface="Arial" pitchFamily="34" charset="0"/>
              <a:buChar char="‒"/>
              <a:defRPr sz="1200" kern="1200">
                <a:solidFill>
                  <a:schemeClr val="accent1"/>
                </a:solidFill>
                <a:latin typeface="+mn-lt"/>
                <a:ea typeface="+mn-ea"/>
                <a:cs typeface="+mn-cs"/>
              </a:defRPr>
            </a:lvl9pPr>
          </a:lstStyle>
          <a:p>
            <a:pPr algn="ctr">
              <a:defRPr/>
            </a:pPr>
            <a:r>
              <a:rPr lang="en-IN" sz="2800" b="1" dirty="0">
                <a:solidFill>
                  <a:srgbClr val="000000"/>
                </a:solidFill>
                <a:latin typeface="Candara" pitchFamily="34" charset="0"/>
              </a:rPr>
              <a:t>Indira </a:t>
            </a:r>
            <a:r>
              <a:rPr lang="en-IN" sz="2800" b="1" dirty="0" err="1">
                <a:solidFill>
                  <a:srgbClr val="000000"/>
                </a:solidFill>
                <a:latin typeface="Candara" pitchFamily="34" charset="0"/>
              </a:rPr>
              <a:t>Awas</a:t>
            </a:r>
            <a:r>
              <a:rPr lang="en-IN" sz="2800" b="1" dirty="0">
                <a:solidFill>
                  <a:srgbClr val="000000"/>
                </a:solidFill>
                <a:latin typeface="Candara" pitchFamily="34" charset="0"/>
              </a:rPr>
              <a:t> Yojana/ </a:t>
            </a:r>
            <a:r>
              <a:rPr lang="en-IN" sz="2800" b="1" i="1" dirty="0">
                <a:solidFill>
                  <a:srgbClr val="0070C0"/>
                </a:solidFill>
                <a:latin typeface="Candara" pitchFamily="34" charset="0"/>
              </a:rPr>
              <a:t>Pradhan Mantri Gram </a:t>
            </a:r>
            <a:r>
              <a:rPr lang="en-IN" sz="2800" b="1" i="1" dirty="0" err="1">
                <a:solidFill>
                  <a:srgbClr val="0070C0"/>
                </a:solidFill>
                <a:latin typeface="Candara" pitchFamily="34" charset="0"/>
              </a:rPr>
              <a:t>Awas</a:t>
            </a:r>
            <a:r>
              <a:rPr lang="en-IN" sz="2800" b="1" i="1" dirty="0">
                <a:solidFill>
                  <a:srgbClr val="0070C0"/>
                </a:solidFill>
                <a:latin typeface="Candara" pitchFamily="34" charset="0"/>
              </a:rPr>
              <a:t> Yojana</a:t>
            </a:r>
            <a:endParaRPr sz="2800" b="1" i="1" dirty="0">
              <a:solidFill>
                <a:srgbClr val="0070C0"/>
              </a:solidFill>
              <a:effectLst>
                <a:outerShdw blurRad="38100" dist="38100" dir="2700000" algn="tl">
                  <a:srgbClr val="000000">
                    <a:alpha val="43137"/>
                  </a:srgbClr>
                </a:outerShdw>
              </a:effectLst>
              <a:latin typeface="Candara" pitchFamily="34" charset="0"/>
            </a:endParaRPr>
          </a:p>
        </p:txBody>
      </p:sp>
      <p:sp>
        <p:nvSpPr>
          <p:cNvPr id="15" name="Oval 3"/>
          <p:cNvSpPr>
            <a:spLocks noChangeArrowheads="1"/>
          </p:cNvSpPr>
          <p:nvPr>
            <p:custDataLst>
              <p:tags r:id="rId3"/>
            </p:custDataLst>
          </p:nvPr>
        </p:nvSpPr>
        <p:spPr bwMode="auto">
          <a:xfrm>
            <a:off x="3078906" y="4124759"/>
            <a:ext cx="432000" cy="432000"/>
          </a:xfrm>
          <a:prstGeom prst="ellipse">
            <a:avLst/>
          </a:prstGeom>
          <a:solidFill>
            <a:schemeClr val="tx2">
              <a:lumMod val="60000"/>
              <a:lumOff val="40000"/>
            </a:schemeClr>
          </a:solidFill>
          <a:ln w="9525">
            <a:solidFill>
              <a:schemeClr val="bg1"/>
            </a:solidFill>
            <a:round/>
            <a:headEnd/>
            <a:tailEnd/>
          </a:ln>
          <a:effectLst>
            <a:outerShdw blurRad="50800" dist="38100" dir="16200000" rotWithShape="0">
              <a:prstClr val="black">
                <a:alpha val="40000"/>
              </a:prstClr>
            </a:outerShdw>
          </a:effectLst>
        </p:spPr>
        <p:txBody>
          <a:bodyPr wrap="none" anchor="ctr"/>
          <a:lstStyle/>
          <a:p>
            <a:pPr algn="ctr"/>
            <a:endParaRPr lang="en-US" sz="1400"/>
          </a:p>
        </p:txBody>
      </p:sp>
      <p:sp>
        <p:nvSpPr>
          <p:cNvPr id="17" name="Rectangle 16"/>
          <p:cNvSpPr/>
          <p:nvPr/>
        </p:nvSpPr>
        <p:spPr>
          <a:xfrm>
            <a:off x="533400" y="1071546"/>
            <a:ext cx="10972800" cy="1384995"/>
          </a:xfrm>
          <a:prstGeom prst="rect">
            <a:avLst/>
          </a:prstGeom>
        </p:spPr>
        <p:txBody>
          <a:bodyPr wrap="square">
            <a:spAutoFit/>
          </a:bodyPr>
          <a:lstStyle/>
          <a:p>
            <a:pPr algn="ctr"/>
            <a:r>
              <a:rPr lang="en-IN" sz="2800" dirty="0">
                <a:solidFill>
                  <a:srgbClr val="000000"/>
                </a:solidFill>
                <a:latin typeface="Candara" pitchFamily="34" charset="0"/>
              </a:rPr>
              <a:t>Rural Housing Advances granted to “Agriculturists” under the </a:t>
            </a:r>
            <a:r>
              <a:rPr lang="en-IN" sz="2800" b="1" dirty="0">
                <a:solidFill>
                  <a:srgbClr val="FF0000"/>
                </a:solidFill>
                <a:latin typeface="Candara" pitchFamily="34" charset="0"/>
              </a:rPr>
              <a:t>following schemes</a:t>
            </a:r>
            <a:r>
              <a:rPr lang="en-IN" sz="2800" dirty="0">
                <a:solidFill>
                  <a:srgbClr val="FF0000"/>
                </a:solidFill>
                <a:latin typeface="Candara" pitchFamily="34" charset="0"/>
              </a:rPr>
              <a:t>,</a:t>
            </a:r>
            <a:r>
              <a:rPr lang="en-IN" sz="2800" dirty="0">
                <a:solidFill>
                  <a:srgbClr val="000000"/>
                </a:solidFill>
                <a:latin typeface="Candara" pitchFamily="34" charset="0"/>
              </a:rPr>
              <a:t> banks have been advised to ensure that the </a:t>
            </a:r>
            <a:r>
              <a:rPr lang="en-IN" sz="2800" dirty="0">
                <a:solidFill>
                  <a:srgbClr val="FF0000"/>
                </a:solidFill>
                <a:latin typeface="Candara" pitchFamily="34" charset="0"/>
              </a:rPr>
              <a:t>repayment of interest and instalments are linked to the “crop” cycles</a:t>
            </a:r>
            <a:r>
              <a:rPr lang="en-IN" sz="2800" dirty="0">
                <a:solidFill>
                  <a:srgbClr val="000000"/>
                </a:solidFill>
                <a:latin typeface="Candara" pitchFamily="34" charset="0"/>
              </a:rPr>
              <a:t>:</a:t>
            </a:r>
            <a:endParaRPr lang="en-IN" sz="2800" dirty="0">
              <a:latin typeface="Candara" pitchFamily="34" charset="0"/>
            </a:endParaRPr>
          </a:p>
        </p:txBody>
      </p:sp>
      <p:sp>
        <p:nvSpPr>
          <p:cNvPr id="18" name="Title 1">
            <a:extLst>
              <a:ext uri="{FF2B5EF4-FFF2-40B4-BE49-F238E27FC236}">
                <a16:creationId xmlns:a16="http://schemas.microsoft.com/office/drawing/2014/main" id="{03C98FE7-D87F-4C80-9460-153A118B3505}"/>
              </a:ext>
            </a:extLst>
          </p:cNvPr>
          <p:cNvSpPr txBox="1">
            <a:spLocks/>
          </p:cNvSpPr>
          <p:nvPr/>
        </p:nvSpPr>
        <p:spPr>
          <a:xfrm>
            <a:off x="810859" y="252605"/>
            <a:ext cx="10972800" cy="674723"/>
          </a:xfrm>
          <a:prstGeom prst="rect">
            <a:avLst/>
          </a:prstGeom>
        </p:spPr>
        <p:txBody>
          <a:bodyPr>
            <a:normAutofit/>
          </a:bodyPr>
          <a:lstStyle>
            <a:lvl1pPr algn="l" defTabSz="914400" rtl="0" eaLnBrk="1" latinLnBrk="0" hangingPunct="1">
              <a:spcBef>
                <a:spcPct val="0"/>
              </a:spcBef>
              <a:buNone/>
              <a:defRPr sz="3200" kern="1200">
                <a:solidFill>
                  <a:schemeClr val="tx1"/>
                </a:solidFill>
                <a:latin typeface="Candara" panose="020E0502030303020204" pitchFamily="34" charset="0"/>
                <a:ea typeface="+mj-ea"/>
                <a:cs typeface="+mj-cs"/>
              </a:defRPr>
            </a:lvl1pPr>
          </a:lstStyle>
          <a:p>
            <a:pPr algn="ctr"/>
            <a:r>
              <a:rPr lang="en-US" sz="3600" b="1" dirty="0">
                <a:solidFill>
                  <a:srgbClr val="0070C0"/>
                </a:solidFill>
              </a:rPr>
              <a:t>Rural Housing Advances</a:t>
            </a:r>
          </a:p>
        </p:txBody>
      </p:sp>
    </p:spTree>
    <p:extLst>
      <p:ext uri="{BB962C8B-B14F-4D97-AF65-F5344CB8AC3E}">
        <p14:creationId xmlns:p14="http://schemas.microsoft.com/office/powerpoint/2010/main" val="3803268636"/>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par>
                                <p:cTn id="8" presetID="14" presetClass="entr" presetSubtype="1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randombar(horizontal)">
                                      <p:cBhvr>
                                        <p:cTn id="10" dur="500"/>
                                        <p:tgtEl>
                                          <p:spTgt spid="2"/>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randombar(horizontal)">
                                      <p:cBhvr>
                                        <p:cTn id="13" dur="500"/>
                                        <p:tgtEl>
                                          <p:spTgt spid="12"/>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randombar(horizontal)">
                                      <p:cBhvr>
                                        <p:cTn id="16" dur="500"/>
                                        <p:tgtEl>
                                          <p:spTgt spid="13"/>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randombar(horizontal)">
                                      <p:cBhvr>
                                        <p:cTn id="19" dur="500"/>
                                        <p:tgtEl>
                                          <p:spTgt spid="14"/>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randombar(horizontal)">
                                      <p:cBhvr>
                                        <p:cTn id="22" dur="500"/>
                                        <p:tgtEl>
                                          <p:spTgt spid="15"/>
                                        </p:tgtEl>
                                      </p:cBhvr>
                                    </p:animEffect>
                                  </p:childTnLst>
                                </p:cTn>
                              </p:par>
                              <p:par>
                                <p:cTn id="23" presetID="14" presetClass="entr" presetSubtype="10" fill="hold" grpId="0" nodeType="with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randombar(horizontal)">
                                      <p:cBhvr>
                                        <p:cTn id="25" dur="500"/>
                                        <p:tgtEl>
                                          <p:spTgt spid="17"/>
                                        </p:tgtEl>
                                      </p:cBhvr>
                                    </p:animEffect>
                                  </p:childTnLst>
                                </p:cTn>
                              </p:par>
                              <p:par>
                                <p:cTn id="26" presetID="14" presetClass="entr" presetSubtype="10" fill="hold" grpId="0" nodeType="withEffect">
                                  <p:stCondLst>
                                    <p:cond delay="0"/>
                                  </p:stCondLst>
                                  <p:childTnLst>
                                    <p:set>
                                      <p:cBhvr>
                                        <p:cTn id="27" dur="1" fill="hold">
                                          <p:stCondLst>
                                            <p:cond delay="0"/>
                                          </p:stCondLst>
                                        </p:cTn>
                                        <p:tgtEl>
                                          <p:spTgt spid="18"/>
                                        </p:tgtEl>
                                        <p:attrNameLst>
                                          <p:attrName>style.visibility</p:attrName>
                                        </p:attrNameLst>
                                      </p:cBhvr>
                                      <p:to>
                                        <p:strVal val="visible"/>
                                      </p:to>
                                    </p:set>
                                    <p:animEffect transition="in" filter="randombar(horizontal)">
                                      <p:cBhvr>
                                        <p:cTn id="28"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P spid="13" grpId="0" animBg="1"/>
      <p:bldP spid="14" grpId="0"/>
      <p:bldP spid="15" grpId="0" animBg="1"/>
      <p:bldP spid="17" grpId="0"/>
      <p:bldP spid="18"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lide Number Placeholder 17"/>
          <p:cNvSpPr txBox="1">
            <a:spLocks/>
          </p:cNvSpPr>
          <p:nvPr/>
        </p:nvSpPr>
        <p:spPr>
          <a:xfrm>
            <a:off x="11125200" y="6400409"/>
            <a:ext cx="609600" cy="304800"/>
          </a:xfrm>
          <a:prstGeom prst="rect">
            <a:avLst/>
          </a:prstGeom>
        </p:spPr>
        <p:txBody>
          <a:bodyPr/>
          <a:lstStyle/>
          <a:p>
            <a:pPr fontAlgn="base">
              <a:spcBef>
                <a:spcPct val="0"/>
              </a:spcBef>
              <a:spcAft>
                <a:spcPct val="0"/>
              </a:spcAft>
              <a:defRPr/>
            </a:pPr>
            <a:fld id="{0176C1F2-587E-42C9-B506-53C0D6E30F46}" type="slidenum">
              <a:rPr lang="en-US" sz="1600" b="1">
                <a:solidFill>
                  <a:srgbClr val="000000"/>
                </a:solidFill>
                <a:latin typeface="Arial" pitchFamily="34" charset="0"/>
                <a:cs typeface="Arial" pitchFamily="34" charset="0"/>
              </a:rPr>
              <a:pPr fontAlgn="base">
                <a:spcBef>
                  <a:spcPct val="0"/>
                </a:spcBef>
                <a:spcAft>
                  <a:spcPct val="0"/>
                </a:spcAft>
                <a:defRPr/>
              </a:pPr>
              <a:t>66</a:t>
            </a:fld>
            <a:endParaRPr lang="en-US" sz="1600" b="1" dirty="0">
              <a:solidFill>
                <a:srgbClr val="000000"/>
              </a:solidFill>
              <a:latin typeface="Arial" pitchFamily="34" charset="0"/>
              <a:cs typeface="Arial" pitchFamily="34" charset="0"/>
            </a:endParaRPr>
          </a:p>
        </p:txBody>
      </p:sp>
      <p:sp>
        <p:nvSpPr>
          <p:cNvPr id="9" name="AutoShape 7">
            <a:extLst>
              <a:ext uri="{FF2B5EF4-FFF2-40B4-BE49-F238E27FC236}">
                <a16:creationId xmlns:a16="http://schemas.microsoft.com/office/drawing/2014/main" id="{E475AEEB-9CD7-482D-BCEF-7C848F661121}"/>
              </a:ext>
            </a:extLst>
          </p:cNvPr>
          <p:cNvSpPr>
            <a:spLocks noChangeArrowheads="1"/>
          </p:cNvSpPr>
          <p:nvPr/>
        </p:nvSpPr>
        <p:spPr bwMode="auto">
          <a:xfrm rot="-5400000">
            <a:off x="248244" y="1670840"/>
            <a:ext cx="4938726" cy="3886203"/>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0 h 21600"/>
              <a:gd name="T8" fmla="*/ 0 60000 65536"/>
              <a:gd name="T9" fmla="*/ 0 60000 65536"/>
              <a:gd name="T10" fmla="*/ 0 60000 65536"/>
              <a:gd name="T11" fmla="*/ 0 60000 65536"/>
              <a:gd name="T12" fmla="*/ 2189 w 21600"/>
              <a:gd name="T13" fmla="*/ 2189 h 21600"/>
              <a:gd name="T14" fmla="*/ 19411 w 21600"/>
              <a:gd name="T15" fmla="*/ 19411 h 21600"/>
            </a:gdLst>
            <a:ahLst/>
            <a:cxnLst>
              <a:cxn ang="T8">
                <a:pos x="T0" y="T1"/>
              </a:cxn>
              <a:cxn ang="T9">
                <a:pos x="T2" y="T3"/>
              </a:cxn>
              <a:cxn ang="T10">
                <a:pos x="T4" y="T5"/>
              </a:cxn>
              <a:cxn ang="T11">
                <a:pos x="T6" y="T7"/>
              </a:cxn>
            </a:cxnLst>
            <a:rect l="T12" t="T13" r="T14" b="T15"/>
            <a:pathLst>
              <a:path w="21600" h="21600">
                <a:moveTo>
                  <a:pt x="0" y="0"/>
                </a:moveTo>
                <a:lnTo>
                  <a:pt x="778" y="21600"/>
                </a:lnTo>
                <a:lnTo>
                  <a:pt x="20822" y="21600"/>
                </a:lnTo>
                <a:lnTo>
                  <a:pt x="21600" y="0"/>
                </a:lnTo>
                <a:close/>
              </a:path>
            </a:pathLst>
          </a:custGeom>
          <a:solidFill>
            <a:srgbClr val="F3FEFF"/>
          </a:solidFill>
          <a:ln w="12700">
            <a:solidFill>
              <a:schemeClr val="bg1"/>
            </a:solidFill>
            <a:miter lim="800000"/>
            <a:headEnd/>
            <a:tailEnd/>
          </a:ln>
          <a:effectLst>
            <a:outerShdw blurRad="50800" dist="38100" dir="2700000" algn="tl" rotWithShape="0">
              <a:prstClr val="black">
                <a:alpha val="40000"/>
              </a:prstClr>
            </a:outerShdw>
          </a:effectLst>
        </p:spPr>
        <p:txBody>
          <a:bodyPr vert="vert" lIns="36000" tIns="36000" rIns="36000" bIns="36000" anchor="ctr"/>
          <a:lstStyle/>
          <a:p>
            <a:pPr algn="ctr"/>
            <a:r>
              <a:rPr lang="en-US" sz="3200" b="1" dirty="0">
                <a:solidFill>
                  <a:srgbClr val="002060"/>
                </a:solidFill>
                <a:latin typeface="Candara" pitchFamily="34" charset="0"/>
                <a:cs typeface="Times New Roman" pitchFamily="18" charset="0"/>
              </a:rPr>
              <a:t>Loans given to “Non-Agriculturists” - normal 90 days delinquency norms will apply</a:t>
            </a:r>
          </a:p>
        </p:txBody>
      </p:sp>
      <p:sp>
        <p:nvSpPr>
          <p:cNvPr id="10" name="AutoShape 5">
            <a:extLst>
              <a:ext uri="{FF2B5EF4-FFF2-40B4-BE49-F238E27FC236}">
                <a16:creationId xmlns:a16="http://schemas.microsoft.com/office/drawing/2014/main" id="{0B87CD15-BA9D-4A40-8C8B-50E095D9EABD}"/>
              </a:ext>
            </a:extLst>
          </p:cNvPr>
          <p:cNvSpPr>
            <a:spLocks noChangeArrowheads="1"/>
          </p:cNvSpPr>
          <p:nvPr/>
        </p:nvSpPr>
        <p:spPr bwMode="auto">
          <a:xfrm rot="-5400000">
            <a:off x="7927598" y="2063783"/>
            <a:ext cx="4313923" cy="3100316"/>
          </a:xfrm>
          <a:custGeom>
            <a:avLst/>
            <a:gdLst>
              <a:gd name="T0" fmla="*/ 353288952 w 21600"/>
              <a:gd name="T1" fmla="*/ 66790009 h 21600"/>
              <a:gd name="T2" fmla="*/ 179884086 w 21600"/>
              <a:gd name="T3" fmla="*/ 133579940 h 21600"/>
              <a:gd name="T4" fmla="*/ 6479221 w 21600"/>
              <a:gd name="T5" fmla="*/ 66790009 h 21600"/>
              <a:gd name="T6" fmla="*/ 179884086 w 21600"/>
              <a:gd name="T7" fmla="*/ 0 h 21600"/>
              <a:gd name="T8" fmla="*/ 0 60000 65536"/>
              <a:gd name="T9" fmla="*/ 0 60000 65536"/>
              <a:gd name="T10" fmla="*/ 0 60000 65536"/>
              <a:gd name="T11" fmla="*/ 0 60000 65536"/>
              <a:gd name="T12" fmla="*/ 2189 w 21600"/>
              <a:gd name="T13" fmla="*/ 2189 h 21600"/>
              <a:gd name="T14" fmla="*/ 19411 w 21600"/>
              <a:gd name="T15" fmla="*/ 19411 h 21600"/>
            </a:gdLst>
            <a:ahLst/>
            <a:cxnLst>
              <a:cxn ang="T8">
                <a:pos x="T0" y="T1"/>
              </a:cxn>
              <a:cxn ang="T9">
                <a:pos x="T2" y="T3"/>
              </a:cxn>
              <a:cxn ang="T10">
                <a:pos x="T4" y="T5"/>
              </a:cxn>
              <a:cxn ang="T11">
                <a:pos x="T6" y="T7"/>
              </a:cxn>
            </a:cxnLst>
            <a:rect l="T12" t="T13" r="T14" b="T15"/>
            <a:pathLst>
              <a:path w="21600" h="21600">
                <a:moveTo>
                  <a:pt x="0" y="0"/>
                </a:moveTo>
                <a:lnTo>
                  <a:pt x="778" y="21600"/>
                </a:lnTo>
                <a:lnTo>
                  <a:pt x="20822" y="21600"/>
                </a:lnTo>
                <a:lnTo>
                  <a:pt x="21600" y="0"/>
                </a:lnTo>
                <a:close/>
              </a:path>
            </a:pathLst>
          </a:custGeom>
          <a:solidFill>
            <a:schemeClr val="bg1">
              <a:lumMod val="95000"/>
            </a:schemeClr>
          </a:solidFill>
          <a:ln w="12700">
            <a:solidFill>
              <a:schemeClr val="bg1"/>
            </a:solidFill>
            <a:miter lim="800000"/>
            <a:headEnd/>
            <a:tailEnd/>
          </a:ln>
          <a:effectLst>
            <a:outerShdw blurRad="50800" dist="38100" dir="2700000" algn="tl" rotWithShape="0">
              <a:prstClr val="black">
                <a:alpha val="40000"/>
              </a:prstClr>
            </a:outerShdw>
          </a:effectLst>
        </p:spPr>
        <p:txBody>
          <a:bodyPr vert="vert" lIns="36000" tIns="36000" rIns="36000" bIns="36000" anchor="ctr"/>
          <a:lstStyle/>
          <a:p>
            <a:pPr algn="ctr">
              <a:defRPr/>
            </a:pPr>
            <a:endParaRPr lang="en-US" sz="2800" b="1" dirty="0">
              <a:solidFill>
                <a:srgbClr val="002060"/>
              </a:solidFill>
              <a:latin typeface="Candara" pitchFamily="34" charset="0"/>
              <a:cs typeface="Andalus" pitchFamily="18" charset="-78"/>
            </a:endParaRPr>
          </a:p>
          <a:p>
            <a:pPr algn="ctr">
              <a:defRPr/>
            </a:pPr>
            <a:r>
              <a:rPr lang="en-US" sz="2800" b="1" dirty="0">
                <a:solidFill>
                  <a:srgbClr val="002060"/>
                </a:solidFill>
                <a:latin typeface="Candara" pitchFamily="34" charset="0"/>
                <a:cs typeface="Andalus" pitchFamily="18" charset="-78"/>
              </a:rPr>
              <a:t>In case of natural calamities refer to guidelines RBI Circular (Para 4.2.13 (ii) of Master Circular)</a:t>
            </a:r>
          </a:p>
          <a:p>
            <a:pPr algn="ctr">
              <a:defRPr/>
            </a:pPr>
            <a:endParaRPr lang="en-US" sz="2800" b="1" dirty="0">
              <a:solidFill>
                <a:srgbClr val="002060"/>
              </a:solidFill>
              <a:latin typeface="Candara" pitchFamily="34" charset="0"/>
              <a:cs typeface="Andalus" pitchFamily="18" charset="-78"/>
            </a:endParaRPr>
          </a:p>
        </p:txBody>
      </p:sp>
      <p:sp>
        <p:nvSpPr>
          <p:cNvPr id="11" name="AutoShape 6">
            <a:extLst>
              <a:ext uri="{FF2B5EF4-FFF2-40B4-BE49-F238E27FC236}">
                <a16:creationId xmlns:a16="http://schemas.microsoft.com/office/drawing/2014/main" id="{7FBD6E12-6C30-4DAE-BCE5-0B38B93627D4}"/>
              </a:ext>
            </a:extLst>
          </p:cNvPr>
          <p:cNvSpPr>
            <a:spLocks noChangeArrowheads="1"/>
          </p:cNvSpPr>
          <p:nvPr/>
        </p:nvSpPr>
        <p:spPr bwMode="auto">
          <a:xfrm rot="-5400000">
            <a:off x="4267201" y="1695193"/>
            <a:ext cx="4648200" cy="3886201"/>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0 h 21600"/>
              <a:gd name="T8" fmla="*/ 0 60000 65536"/>
              <a:gd name="T9" fmla="*/ 0 60000 65536"/>
              <a:gd name="T10" fmla="*/ 0 60000 65536"/>
              <a:gd name="T11" fmla="*/ 0 60000 65536"/>
              <a:gd name="T12" fmla="*/ 2189 w 21600"/>
              <a:gd name="T13" fmla="*/ 2189 h 21600"/>
              <a:gd name="T14" fmla="*/ 19411 w 21600"/>
              <a:gd name="T15" fmla="*/ 19411 h 21600"/>
            </a:gdLst>
            <a:ahLst/>
            <a:cxnLst>
              <a:cxn ang="T8">
                <a:pos x="T0" y="T1"/>
              </a:cxn>
              <a:cxn ang="T9">
                <a:pos x="T2" y="T3"/>
              </a:cxn>
              <a:cxn ang="T10">
                <a:pos x="T4" y="T5"/>
              </a:cxn>
              <a:cxn ang="T11">
                <a:pos x="T6" y="T7"/>
              </a:cxn>
            </a:cxnLst>
            <a:rect l="T12" t="T13" r="T14" b="T15"/>
            <a:pathLst>
              <a:path w="21600" h="21600">
                <a:moveTo>
                  <a:pt x="0" y="0"/>
                </a:moveTo>
                <a:lnTo>
                  <a:pt x="778" y="21600"/>
                </a:lnTo>
                <a:lnTo>
                  <a:pt x="20822" y="21600"/>
                </a:lnTo>
                <a:lnTo>
                  <a:pt x="21600" y="0"/>
                </a:lnTo>
                <a:close/>
              </a:path>
            </a:pathLst>
          </a:custGeom>
          <a:solidFill>
            <a:schemeClr val="accent6">
              <a:lumMod val="20000"/>
              <a:lumOff val="80000"/>
            </a:schemeClr>
          </a:solidFill>
          <a:ln w="12700">
            <a:solidFill>
              <a:schemeClr val="bg1"/>
            </a:solidFill>
            <a:miter lim="800000"/>
            <a:headEnd/>
            <a:tailEnd/>
          </a:ln>
          <a:effectLst>
            <a:outerShdw blurRad="50800" dist="38100" dir="2700000" algn="tl" rotWithShape="0">
              <a:prstClr val="black">
                <a:alpha val="40000"/>
              </a:prstClr>
            </a:outerShdw>
          </a:effectLst>
        </p:spPr>
        <p:txBody>
          <a:bodyPr vert="vert" lIns="36000" tIns="36000" rIns="36000" bIns="36000" anchor="ctr"/>
          <a:lstStyle/>
          <a:p>
            <a:pPr algn="ctr">
              <a:lnSpc>
                <a:spcPct val="90000"/>
              </a:lnSpc>
            </a:pPr>
            <a:r>
              <a:rPr lang="en-US" sz="2800" b="1" dirty="0">
                <a:solidFill>
                  <a:srgbClr val="002060"/>
                </a:solidFill>
                <a:latin typeface="Candara" pitchFamily="34" charset="0"/>
                <a:cs typeface="Times New Roman" pitchFamily="18" charset="0"/>
              </a:rPr>
              <a:t>Purpose of loan to be “verified” from loan documents/ circular</a:t>
            </a:r>
          </a:p>
        </p:txBody>
      </p:sp>
      <p:sp>
        <p:nvSpPr>
          <p:cNvPr id="13" name="Title 1">
            <a:extLst>
              <a:ext uri="{FF2B5EF4-FFF2-40B4-BE49-F238E27FC236}">
                <a16:creationId xmlns:a16="http://schemas.microsoft.com/office/drawing/2014/main" id="{E11796F5-7227-4EEA-97E3-C9B73DCDBE38}"/>
              </a:ext>
            </a:extLst>
          </p:cNvPr>
          <p:cNvSpPr txBox="1">
            <a:spLocks/>
          </p:cNvSpPr>
          <p:nvPr/>
        </p:nvSpPr>
        <p:spPr>
          <a:xfrm>
            <a:off x="752472" y="276519"/>
            <a:ext cx="10972800" cy="674723"/>
          </a:xfrm>
          <a:prstGeom prst="rect">
            <a:avLst/>
          </a:prstGeom>
        </p:spPr>
        <p:txBody>
          <a:bodyPr>
            <a:normAutofit/>
          </a:bodyPr>
          <a:lstStyle>
            <a:lvl1pPr algn="l" defTabSz="914400" rtl="0" eaLnBrk="1" latinLnBrk="0" hangingPunct="1">
              <a:spcBef>
                <a:spcPct val="0"/>
              </a:spcBef>
              <a:buNone/>
              <a:defRPr sz="3200" kern="1200">
                <a:solidFill>
                  <a:schemeClr val="tx1"/>
                </a:solidFill>
                <a:latin typeface="Candara" panose="020E0502030303020204" pitchFamily="34" charset="0"/>
                <a:ea typeface="+mj-ea"/>
                <a:cs typeface="+mj-cs"/>
              </a:defRPr>
            </a:lvl1pPr>
          </a:lstStyle>
          <a:p>
            <a:pPr algn="ctr"/>
            <a:r>
              <a:rPr lang="en-US" sz="3600" b="1" dirty="0">
                <a:solidFill>
                  <a:srgbClr val="0070C0"/>
                </a:solidFill>
              </a:rPr>
              <a:t>Agricultural Advances</a:t>
            </a:r>
          </a:p>
        </p:txBody>
      </p:sp>
    </p:spTree>
    <p:extLst>
      <p:ext uri="{BB962C8B-B14F-4D97-AF65-F5344CB8AC3E}">
        <p14:creationId xmlns:p14="http://schemas.microsoft.com/office/powerpoint/2010/main" val="135185748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randombar(horizontal)">
                                      <p:cBhvr>
                                        <p:cTn id="7" dur="500"/>
                                        <p:tgtEl>
                                          <p:spTgt spid="12"/>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randombar(horizontal)">
                                      <p:cBhvr>
                                        <p:cTn id="10" dur="500"/>
                                        <p:tgtEl>
                                          <p:spTgt spid="9"/>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randombar(horizontal)">
                                      <p:cBhvr>
                                        <p:cTn id="13" dur="500"/>
                                        <p:tgtEl>
                                          <p:spTgt spid="10"/>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randombar(horizontal)">
                                      <p:cBhvr>
                                        <p:cTn id="16" dur="500"/>
                                        <p:tgtEl>
                                          <p:spTgt spid="11"/>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randombar(horizontal)">
                                      <p:cBhvr>
                                        <p:cTn id="1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9" grpId="0" animBg="1"/>
      <p:bldP spid="10" grpId="0" animBg="1"/>
      <p:bldP spid="11" grpId="0" animBg="1"/>
      <p:bldP spid="13" grpId="0"/>
    </p:bldLst>
  </p:timing>
</p:sld>
</file>

<file path=ppt/slides/slide6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extLst>
              <p:ext uri="{D42A27DB-BD31-4B8C-83A1-F6EECF244321}">
                <p14:modId xmlns:p14="http://schemas.microsoft.com/office/powerpoint/2010/main" val="2309124252"/>
              </p:ext>
            </p:extLst>
          </p:nvPr>
        </p:nvGraphicFramePr>
        <p:xfrm>
          <a:off x="304800" y="1065058"/>
          <a:ext cx="11582400" cy="5441049"/>
        </p:xfrm>
        <a:graphic>
          <a:graphicData uri="http://schemas.openxmlformats.org/drawingml/2006/table">
            <a:tbl>
              <a:tblPr firstRow="1" bandRow="1">
                <a:tableStyleId>{5C22544A-7EE6-4342-B048-85BDC9FD1C3A}</a:tableStyleId>
              </a:tblPr>
              <a:tblGrid>
                <a:gridCol w="6172200">
                  <a:extLst>
                    <a:ext uri="{9D8B030D-6E8A-4147-A177-3AD203B41FA5}">
                      <a16:colId xmlns:a16="http://schemas.microsoft.com/office/drawing/2014/main" val="20000"/>
                    </a:ext>
                  </a:extLst>
                </a:gridCol>
                <a:gridCol w="2819400">
                  <a:extLst>
                    <a:ext uri="{9D8B030D-6E8A-4147-A177-3AD203B41FA5}">
                      <a16:colId xmlns:a16="http://schemas.microsoft.com/office/drawing/2014/main" val="20001"/>
                    </a:ext>
                  </a:extLst>
                </a:gridCol>
                <a:gridCol w="2590800">
                  <a:extLst>
                    <a:ext uri="{9D8B030D-6E8A-4147-A177-3AD203B41FA5}">
                      <a16:colId xmlns:a16="http://schemas.microsoft.com/office/drawing/2014/main" val="20002"/>
                    </a:ext>
                  </a:extLst>
                </a:gridCol>
              </a:tblGrid>
              <a:tr h="43142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IN" sz="2400" b="1" kern="1200" baseline="0" dirty="0">
                          <a:solidFill>
                            <a:schemeClr val="tx1"/>
                          </a:solidFill>
                          <a:latin typeface="Candara" pitchFamily="34" charset="0"/>
                          <a:ea typeface="+mn-ea"/>
                          <a:cs typeface="+mn-cs"/>
                        </a:rPr>
                        <a:t>Particulars 	</a:t>
                      </a:r>
                    </a:p>
                  </a:txBody>
                  <a:tcP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3175" cap="flat" cmpd="sng" algn="ctr">
                      <a:solidFill>
                        <a:schemeClr val="tx1">
                          <a:lumMod val="95000"/>
                          <a:lumOff val="5000"/>
                        </a:schemeClr>
                      </a:solidFill>
                      <a:prstDash val="solid"/>
                      <a:round/>
                      <a:headEnd type="none" w="med" len="med"/>
                      <a:tailEnd type="none" w="med" len="med"/>
                    </a:lnT>
                    <a:lnB w="3175" cap="flat" cmpd="sng" algn="ctr">
                      <a:solidFill>
                        <a:schemeClr val="tx1">
                          <a:lumMod val="95000"/>
                          <a:lumOff val="5000"/>
                        </a:schemeClr>
                      </a:solidFill>
                      <a:prstDash val="solid"/>
                      <a:round/>
                      <a:headEnd type="none" w="med" len="med"/>
                      <a:tailEnd type="none" w="med" len="med"/>
                    </a:lnB>
                    <a:solidFill>
                      <a:srgbClr val="D6F5F6"/>
                    </a:solidFill>
                  </a:tcPr>
                </a:tc>
                <a:tc>
                  <a:txBody>
                    <a:bodyPr/>
                    <a:lstStyle/>
                    <a:p>
                      <a:pPr algn="ctr"/>
                      <a:r>
                        <a:rPr lang="en-IN" sz="2400" b="1" kern="1200" baseline="0" dirty="0">
                          <a:solidFill>
                            <a:schemeClr val="tx1"/>
                          </a:solidFill>
                          <a:latin typeface="Candara" pitchFamily="34" charset="0"/>
                          <a:ea typeface="+mn-ea"/>
                          <a:cs typeface="+mn-cs"/>
                        </a:rPr>
                        <a:t>       Rabi Season </a:t>
                      </a:r>
                      <a:endParaRPr lang="en-IN" sz="2400" b="1" dirty="0">
                        <a:solidFill>
                          <a:schemeClr val="tx1"/>
                        </a:solidFill>
                        <a:latin typeface="Candara" pitchFamily="34" charset="0"/>
                      </a:endParaRPr>
                    </a:p>
                  </a:txBody>
                  <a:tcP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3175" cap="flat" cmpd="sng" algn="ctr">
                      <a:solidFill>
                        <a:schemeClr val="tx1">
                          <a:lumMod val="95000"/>
                          <a:lumOff val="5000"/>
                        </a:schemeClr>
                      </a:solidFill>
                      <a:prstDash val="solid"/>
                      <a:round/>
                      <a:headEnd type="none" w="med" len="med"/>
                      <a:tailEnd type="none" w="med" len="med"/>
                    </a:lnT>
                    <a:lnB w="3175" cap="flat" cmpd="sng" algn="ctr">
                      <a:solidFill>
                        <a:schemeClr val="tx1">
                          <a:lumMod val="95000"/>
                          <a:lumOff val="5000"/>
                        </a:schemeClr>
                      </a:solidFill>
                      <a:prstDash val="solid"/>
                      <a:round/>
                      <a:headEnd type="none" w="med" len="med"/>
                      <a:tailEnd type="none" w="med" len="med"/>
                    </a:lnB>
                    <a:solidFill>
                      <a:srgbClr val="D6F5F6"/>
                    </a:solidFill>
                  </a:tcPr>
                </a:tc>
                <a:tc>
                  <a:txBody>
                    <a:bodyPr/>
                    <a:lstStyle/>
                    <a:p>
                      <a:pPr algn="ctr"/>
                      <a:r>
                        <a:rPr lang="en-IN" sz="2400" b="1" kern="1200" baseline="0" dirty="0">
                          <a:solidFill>
                            <a:schemeClr val="tx1"/>
                          </a:solidFill>
                          <a:latin typeface="Candara" pitchFamily="34" charset="0"/>
                          <a:ea typeface="+mn-ea"/>
                          <a:cs typeface="+mn-cs"/>
                        </a:rPr>
                        <a:t>Kharif Season </a:t>
                      </a:r>
                      <a:endParaRPr lang="en-IN" sz="2400" b="1" dirty="0">
                        <a:solidFill>
                          <a:schemeClr val="tx1"/>
                        </a:solidFill>
                        <a:latin typeface="Candara" pitchFamily="34" charset="0"/>
                      </a:endParaRPr>
                    </a:p>
                  </a:txBody>
                  <a:tcP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3175" cap="flat" cmpd="sng" algn="ctr">
                      <a:solidFill>
                        <a:schemeClr val="tx1">
                          <a:lumMod val="95000"/>
                          <a:lumOff val="5000"/>
                        </a:schemeClr>
                      </a:solidFill>
                      <a:prstDash val="solid"/>
                      <a:round/>
                      <a:headEnd type="none" w="med" len="med"/>
                      <a:tailEnd type="none" w="med" len="med"/>
                    </a:lnT>
                    <a:lnB w="3175" cap="flat" cmpd="sng" algn="ctr">
                      <a:solidFill>
                        <a:schemeClr val="tx1">
                          <a:lumMod val="95000"/>
                          <a:lumOff val="5000"/>
                        </a:schemeClr>
                      </a:solidFill>
                      <a:prstDash val="solid"/>
                      <a:round/>
                      <a:headEnd type="none" w="med" len="med"/>
                      <a:tailEnd type="none" w="med" len="med"/>
                    </a:lnB>
                    <a:solidFill>
                      <a:srgbClr val="D6F5F6"/>
                    </a:solidFill>
                  </a:tcPr>
                </a:tc>
                <a:extLst>
                  <a:ext uri="{0D108BD9-81ED-4DB2-BD59-A6C34878D82A}">
                    <a16:rowId xmlns:a16="http://schemas.microsoft.com/office/drawing/2014/main" val="10000"/>
                  </a:ext>
                </a:extLst>
              </a:tr>
              <a:tr h="431429">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IN" sz="2400" b="1" kern="1200" baseline="0" dirty="0">
                          <a:solidFill>
                            <a:srgbClr val="000000"/>
                          </a:solidFill>
                          <a:latin typeface="Candara" pitchFamily="34" charset="0"/>
                          <a:ea typeface="+mn-ea"/>
                          <a:cs typeface="+mn-cs"/>
                        </a:rPr>
                        <a:t>Year of sanction </a:t>
                      </a:r>
                    </a:p>
                  </a:txBody>
                  <a:tcP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3175" cap="flat" cmpd="sng" algn="ctr">
                      <a:solidFill>
                        <a:schemeClr val="tx1">
                          <a:lumMod val="95000"/>
                          <a:lumOff val="5000"/>
                        </a:schemeClr>
                      </a:solidFill>
                      <a:prstDash val="solid"/>
                      <a:round/>
                      <a:headEnd type="none" w="med" len="med"/>
                      <a:tailEnd type="none" w="med" len="med"/>
                    </a:lnT>
                    <a:lnB w="3175" cap="flat" cmpd="sng" algn="ctr">
                      <a:solidFill>
                        <a:schemeClr val="tx1">
                          <a:lumMod val="95000"/>
                          <a:lumOff val="5000"/>
                        </a:schemeClr>
                      </a:solidFill>
                      <a:prstDash val="solid"/>
                      <a:round/>
                      <a:headEnd type="none" w="med" len="med"/>
                      <a:tailEnd type="none" w="med" len="med"/>
                    </a:lnB>
                    <a:noFill/>
                  </a:tcPr>
                </a:tc>
                <a:tc>
                  <a:txBody>
                    <a:bodyPr/>
                    <a:lstStyle/>
                    <a:p>
                      <a:pPr algn="ctr"/>
                      <a:r>
                        <a:rPr lang="en-US" sz="2400" b="1" dirty="0">
                          <a:solidFill>
                            <a:schemeClr val="tx2">
                              <a:lumMod val="75000"/>
                            </a:schemeClr>
                          </a:solidFill>
                          <a:latin typeface="Candara" pitchFamily="34" charset="0"/>
                        </a:rPr>
                        <a:t>2021-22</a:t>
                      </a:r>
                      <a:endParaRPr lang="en-IN" sz="2400" b="1" dirty="0">
                        <a:solidFill>
                          <a:schemeClr val="tx2">
                            <a:lumMod val="75000"/>
                          </a:schemeClr>
                        </a:solidFill>
                        <a:latin typeface="Candara" pitchFamily="34" charset="0"/>
                      </a:endParaRPr>
                    </a:p>
                  </a:txBody>
                  <a:tcP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3175" cap="flat" cmpd="sng" algn="ctr">
                      <a:solidFill>
                        <a:schemeClr val="tx1">
                          <a:lumMod val="95000"/>
                          <a:lumOff val="5000"/>
                        </a:schemeClr>
                      </a:solidFill>
                      <a:prstDash val="solid"/>
                      <a:round/>
                      <a:headEnd type="none" w="med" len="med"/>
                      <a:tailEnd type="none" w="med" len="med"/>
                    </a:lnT>
                    <a:lnB w="3175" cap="flat" cmpd="sng" algn="ctr">
                      <a:solidFill>
                        <a:schemeClr val="tx1">
                          <a:lumMod val="95000"/>
                          <a:lumOff val="5000"/>
                        </a:schemeClr>
                      </a:solidFill>
                      <a:prstDash val="solid"/>
                      <a:round/>
                      <a:headEnd type="none" w="med" len="med"/>
                      <a:tailEnd type="none" w="med" len="med"/>
                    </a:lnB>
                    <a:noFill/>
                  </a:tcPr>
                </a:tc>
                <a:tc>
                  <a:txBody>
                    <a:bodyPr/>
                    <a:lstStyle/>
                    <a:p>
                      <a:pPr algn="ctr"/>
                      <a:r>
                        <a:rPr lang="en-US" sz="2400" b="1" dirty="0">
                          <a:solidFill>
                            <a:schemeClr val="tx2">
                              <a:lumMod val="75000"/>
                            </a:schemeClr>
                          </a:solidFill>
                          <a:latin typeface="Candara" pitchFamily="34" charset="0"/>
                        </a:rPr>
                        <a:t>2021-22</a:t>
                      </a:r>
                      <a:endParaRPr lang="en-IN" sz="2400" b="1" dirty="0">
                        <a:solidFill>
                          <a:schemeClr val="tx2">
                            <a:lumMod val="75000"/>
                          </a:schemeClr>
                        </a:solidFill>
                        <a:latin typeface="Candara" pitchFamily="34" charset="0"/>
                      </a:endParaRPr>
                    </a:p>
                  </a:txBody>
                  <a:tcP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3175" cap="flat" cmpd="sng" algn="ctr">
                      <a:solidFill>
                        <a:schemeClr val="tx1">
                          <a:lumMod val="95000"/>
                          <a:lumOff val="5000"/>
                        </a:schemeClr>
                      </a:solidFill>
                      <a:prstDash val="solid"/>
                      <a:round/>
                      <a:headEnd type="none" w="med" len="med"/>
                      <a:tailEnd type="none" w="med" len="med"/>
                    </a:lnT>
                    <a:lnB w="3175" cap="flat" cmpd="sng" algn="ctr">
                      <a:solidFill>
                        <a:schemeClr val="tx1">
                          <a:lumMod val="95000"/>
                          <a:lumOff val="5000"/>
                        </a:schemeClr>
                      </a:solidFill>
                      <a:prstDash val="solid"/>
                      <a:round/>
                      <a:headEnd type="none" w="med" len="med"/>
                      <a:tailEnd type="none" w="med" len="med"/>
                    </a:lnB>
                    <a:noFill/>
                  </a:tcPr>
                </a:tc>
                <a:extLst>
                  <a:ext uri="{0D108BD9-81ED-4DB2-BD59-A6C34878D82A}">
                    <a16:rowId xmlns:a16="http://schemas.microsoft.com/office/drawing/2014/main" val="10001"/>
                  </a:ext>
                </a:extLst>
              </a:tr>
              <a:tr h="431429">
                <a:tc>
                  <a:txBody>
                    <a:bodyPr/>
                    <a:lstStyle/>
                    <a:p>
                      <a:pPr algn="just"/>
                      <a:r>
                        <a:rPr lang="en-IN" sz="2400" b="1" kern="1200" baseline="0" dirty="0">
                          <a:solidFill>
                            <a:srgbClr val="000000"/>
                          </a:solidFill>
                          <a:latin typeface="Candara" pitchFamily="34" charset="0"/>
                          <a:ea typeface="+mn-ea"/>
                          <a:cs typeface="+mn-cs"/>
                        </a:rPr>
                        <a:t>Date of first </a:t>
                      </a:r>
                      <a:r>
                        <a:rPr lang="en-IN" sz="2400" b="1" kern="1200" baseline="0" dirty="0" err="1">
                          <a:solidFill>
                            <a:srgbClr val="000000"/>
                          </a:solidFill>
                          <a:latin typeface="Candara" pitchFamily="34" charset="0"/>
                          <a:ea typeface="+mn-ea"/>
                          <a:cs typeface="+mn-cs"/>
                        </a:rPr>
                        <a:t>drawal</a:t>
                      </a:r>
                      <a:r>
                        <a:rPr lang="en-IN" sz="2400" b="1" kern="1200" baseline="0" dirty="0">
                          <a:solidFill>
                            <a:srgbClr val="000000"/>
                          </a:solidFill>
                          <a:latin typeface="Candara" pitchFamily="34" charset="0"/>
                          <a:ea typeface="+mn-ea"/>
                          <a:cs typeface="+mn-cs"/>
                        </a:rPr>
                        <a:t> of the loan</a:t>
                      </a:r>
                    </a:p>
                  </a:txBody>
                  <a:tcP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3175" cap="flat" cmpd="sng" algn="ctr">
                      <a:solidFill>
                        <a:schemeClr val="tx1">
                          <a:lumMod val="95000"/>
                          <a:lumOff val="5000"/>
                        </a:schemeClr>
                      </a:solidFill>
                      <a:prstDash val="solid"/>
                      <a:round/>
                      <a:headEnd type="none" w="med" len="med"/>
                      <a:tailEnd type="none" w="med" len="med"/>
                    </a:lnT>
                    <a:lnB w="3175" cap="flat" cmpd="sng" algn="ctr">
                      <a:solidFill>
                        <a:schemeClr val="tx1">
                          <a:lumMod val="95000"/>
                          <a:lumOff val="5000"/>
                        </a:schemeClr>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IN" sz="2400" b="1" kern="1200" baseline="0" dirty="0">
                          <a:solidFill>
                            <a:schemeClr val="tx2">
                              <a:lumMod val="75000"/>
                            </a:schemeClr>
                          </a:solidFill>
                          <a:latin typeface="Candara" pitchFamily="34" charset="0"/>
                          <a:ea typeface="+mn-ea"/>
                          <a:cs typeface="+mn-cs"/>
                        </a:rPr>
                        <a:t>01.10.2021</a:t>
                      </a:r>
                    </a:p>
                  </a:txBody>
                  <a:tcP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3175" cap="flat" cmpd="sng" algn="ctr">
                      <a:solidFill>
                        <a:schemeClr val="tx1">
                          <a:lumMod val="95000"/>
                          <a:lumOff val="5000"/>
                        </a:schemeClr>
                      </a:solidFill>
                      <a:prstDash val="solid"/>
                      <a:round/>
                      <a:headEnd type="none" w="med" len="med"/>
                      <a:tailEnd type="none" w="med" len="med"/>
                    </a:lnT>
                    <a:lnB w="3175" cap="flat" cmpd="sng" algn="ctr">
                      <a:solidFill>
                        <a:schemeClr val="tx1">
                          <a:lumMod val="95000"/>
                          <a:lumOff val="5000"/>
                        </a:schemeClr>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IN" sz="2400" b="1" kern="1200" baseline="0" dirty="0">
                          <a:solidFill>
                            <a:schemeClr val="tx2">
                              <a:lumMod val="75000"/>
                            </a:schemeClr>
                          </a:solidFill>
                          <a:latin typeface="Candara" pitchFamily="34" charset="0"/>
                          <a:ea typeface="+mn-ea"/>
                          <a:cs typeface="+mn-cs"/>
                        </a:rPr>
                        <a:t>01.06.2021</a:t>
                      </a:r>
                    </a:p>
                  </a:txBody>
                  <a:tcP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3175" cap="flat" cmpd="sng" algn="ctr">
                      <a:solidFill>
                        <a:schemeClr val="tx1">
                          <a:lumMod val="95000"/>
                          <a:lumOff val="5000"/>
                        </a:schemeClr>
                      </a:solidFill>
                      <a:prstDash val="solid"/>
                      <a:round/>
                      <a:headEnd type="none" w="med" len="med"/>
                      <a:tailEnd type="none" w="med" len="med"/>
                    </a:lnT>
                    <a:lnB w="3175" cap="flat" cmpd="sng" algn="ctr">
                      <a:solidFill>
                        <a:schemeClr val="tx1">
                          <a:lumMod val="95000"/>
                          <a:lumOff val="5000"/>
                        </a:schemeClr>
                      </a:solidFill>
                      <a:prstDash val="solid"/>
                      <a:round/>
                      <a:headEnd type="none" w="med" len="med"/>
                      <a:tailEnd type="none" w="med" len="med"/>
                    </a:lnB>
                    <a:noFill/>
                  </a:tcPr>
                </a:tc>
                <a:extLst>
                  <a:ext uri="{0D108BD9-81ED-4DB2-BD59-A6C34878D82A}">
                    <a16:rowId xmlns:a16="http://schemas.microsoft.com/office/drawing/2014/main" val="10002"/>
                  </a:ext>
                </a:extLst>
              </a:tr>
              <a:tr h="431429">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IN" sz="2400" b="1" kern="1200" baseline="0" dirty="0">
                          <a:solidFill>
                            <a:srgbClr val="000000"/>
                          </a:solidFill>
                          <a:latin typeface="Candara" pitchFamily="34" charset="0"/>
                          <a:ea typeface="+mn-ea"/>
                          <a:cs typeface="+mn-cs"/>
                        </a:rPr>
                        <a:t>Due Date of repayment </a:t>
                      </a:r>
                      <a:r>
                        <a:rPr lang="en-IN" sz="2000" b="1" kern="1200" baseline="0" dirty="0">
                          <a:solidFill>
                            <a:srgbClr val="000000"/>
                          </a:solidFill>
                          <a:latin typeface="Candara" pitchFamily="34" charset="0"/>
                          <a:ea typeface="+mn-ea"/>
                          <a:cs typeface="+mn-cs"/>
                        </a:rPr>
                        <a:t>(1 year from </a:t>
                      </a:r>
                      <a:r>
                        <a:rPr lang="en-IN" sz="2000" b="1" kern="1200" baseline="0" dirty="0" err="1">
                          <a:solidFill>
                            <a:srgbClr val="000000"/>
                          </a:solidFill>
                          <a:latin typeface="Candara" pitchFamily="34" charset="0"/>
                          <a:ea typeface="+mn-ea"/>
                          <a:cs typeface="+mn-cs"/>
                        </a:rPr>
                        <a:t>drawal</a:t>
                      </a:r>
                      <a:r>
                        <a:rPr lang="en-IN" sz="2000" b="1" kern="1200" baseline="0" dirty="0">
                          <a:solidFill>
                            <a:srgbClr val="000000"/>
                          </a:solidFill>
                          <a:latin typeface="Candara" pitchFamily="34" charset="0"/>
                          <a:ea typeface="+mn-ea"/>
                          <a:cs typeface="+mn-cs"/>
                        </a:rPr>
                        <a:t> date)</a:t>
                      </a:r>
                      <a:endParaRPr lang="en-IN" sz="2400" b="1" kern="1200" baseline="0" dirty="0">
                        <a:solidFill>
                          <a:srgbClr val="000000"/>
                        </a:solidFill>
                        <a:latin typeface="Candara" pitchFamily="34" charset="0"/>
                        <a:ea typeface="+mn-ea"/>
                        <a:cs typeface="+mn-cs"/>
                      </a:endParaRPr>
                    </a:p>
                  </a:txBody>
                  <a:tcP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3175" cap="flat" cmpd="sng" algn="ctr">
                      <a:solidFill>
                        <a:schemeClr val="tx1">
                          <a:lumMod val="95000"/>
                          <a:lumOff val="5000"/>
                        </a:schemeClr>
                      </a:solidFill>
                      <a:prstDash val="solid"/>
                      <a:round/>
                      <a:headEnd type="none" w="med" len="med"/>
                      <a:tailEnd type="none" w="med" len="med"/>
                    </a:lnT>
                    <a:lnB w="3175" cap="flat" cmpd="sng" algn="ctr">
                      <a:solidFill>
                        <a:schemeClr val="tx1">
                          <a:lumMod val="95000"/>
                          <a:lumOff val="5000"/>
                        </a:schemeClr>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IN" sz="2400" b="1" kern="1200" baseline="0" dirty="0">
                          <a:solidFill>
                            <a:schemeClr val="tx2">
                              <a:lumMod val="75000"/>
                            </a:schemeClr>
                          </a:solidFill>
                          <a:latin typeface="Candara" pitchFamily="34" charset="0"/>
                          <a:ea typeface="+mn-ea"/>
                          <a:cs typeface="+mn-cs"/>
                        </a:rPr>
                        <a:t>30.09.2022</a:t>
                      </a:r>
                    </a:p>
                  </a:txBody>
                  <a:tcP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3175" cap="flat" cmpd="sng" algn="ctr">
                      <a:solidFill>
                        <a:schemeClr val="tx1">
                          <a:lumMod val="95000"/>
                          <a:lumOff val="5000"/>
                        </a:schemeClr>
                      </a:solidFill>
                      <a:prstDash val="solid"/>
                      <a:round/>
                      <a:headEnd type="none" w="med" len="med"/>
                      <a:tailEnd type="none" w="med" len="med"/>
                    </a:lnT>
                    <a:lnB w="3175" cap="flat" cmpd="sng" algn="ctr">
                      <a:solidFill>
                        <a:schemeClr val="tx1">
                          <a:lumMod val="95000"/>
                          <a:lumOff val="5000"/>
                        </a:schemeClr>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IN" sz="2400" b="1" kern="1200" baseline="0" dirty="0">
                          <a:solidFill>
                            <a:schemeClr val="tx2">
                              <a:lumMod val="75000"/>
                            </a:schemeClr>
                          </a:solidFill>
                          <a:latin typeface="Candara" pitchFamily="34" charset="0"/>
                          <a:ea typeface="+mn-ea"/>
                          <a:cs typeface="+mn-cs"/>
                        </a:rPr>
                        <a:t>31.05.2021</a:t>
                      </a:r>
                    </a:p>
                  </a:txBody>
                  <a:tcP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3175" cap="flat" cmpd="sng" algn="ctr">
                      <a:solidFill>
                        <a:schemeClr val="tx1">
                          <a:lumMod val="95000"/>
                          <a:lumOff val="5000"/>
                        </a:schemeClr>
                      </a:solidFill>
                      <a:prstDash val="solid"/>
                      <a:round/>
                      <a:headEnd type="none" w="med" len="med"/>
                      <a:tailEnd type="none" w="med" len="med"/>
                    </a:lnT>
                    <a:lnB w="3175" cap="flat" cmpd="sng" algn="ctr">
                      <a:solidFill>
                        <a:schemeClr val="tx1">
                          <a:lumMod val="95000"/>
                          <a:lumOff val="5000"/>
                        </a:schemeClr>
                      </a:solidFill>
                      <a:prstDash val="solid"/>
                      <a:round/>
                      <a:headEnd type="none" w="med" len="med"/>
                      <a:tailEnd type="none" w="med" len="med"/>
                    </a:lnB>
                    <a:noFill/>
                  </a:tcPr>
                </a:tc>
                <a:extLst>
                  <a:ext uri="{0D108BD9-81ED-4DB2-BD59-A6C34878D82A}">
                    <a16:rowId xmlns:a16="http://schemas.microsoft.com/office/drawing/2014/main" val="10003"/>
                  </a:ext>
                </a:extLst>
              </a:tr>
              <a:tr h="431429">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IN" sz="2400" b="1" kern="1200" baseline="0" dirty="0">
                          <a:solidFill>
                            <a:srgbClr val="000000"/>
                          </a:solidFill>
                          <a:latin typeface="Candara" pitchFamily="34" charset="0"/>
                          <a:ea typeface="+mn-ea"/>
                          <a:cs typeface="+mn-cs"/>
                        </a:rPr>
                        <a:t>Crop Season</a:t>
                      </a:r>
                    </a:p>
                  </a:txBody>
                  <a:tcP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3175" cap="flat" cmpd="sng" algn="ctr">
                      <a:solidFill>
                        <a:schemeClr val="tx1">
                          <a:lumMod val="95000"/>
                          <a:lumOff val="5000"/>
                        </a:schemeClr>
                      </a:solidFill>
                      <a:prstDash val="solid"/>
                      <a:round/>
                      <a:headEnd type="none" w="med" len="med"/>
                      <a:tailEnd type="none" w="med" len="med"/>
                    </a:lnT>
                    <a:lnB w="3175" cap="flat" cmpd="sng" algn="ctr">
                      <a:solidFill>
                        <a:schemeClr val="tx1">
                          <a:lumMod val="95000"/>
                          <a:lumOff val="5000"/>
                        </a:schemeClr>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IN" sz="2400" b="1" kern="1200" baseline="0" dirty="0">
                          <a:solidFill>
                            <a:schemeClr val="tx2">
                              <a:lumMod val="75000"/>
                            </a:schemeClr>
                          </a:solidFill>
                          <a:latin typeface="Candara" pitchFamily="34" charset="0"/>
                          <a:ea typeface="+mn-ea"/>
                          <a:cs typeface="+mn-cs"/>
                        </a:rPr>
                        <a:t>Rabi 2021-22</a:t>
                      </a:r>
                    </a:p>
                  </a:txBody>
                  <a:tcP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3175" cap="flat" cmpd="sng" algn="ctr">
                      <a:solidFill>
                        <a:schemeClr val="tx1">
                          <a:lumMod val="95000"/>
                          <a:lumOff val="5000"/>
                        </a:schemeClr>
                      </a:solidFill>
                      <a:prstDash val="solid"/>
                      <a:round/>
                      <a:headEnd type="none" w="med" len="med"/>
                      <a:tailEnd type="none" w="med" len="med"/>
                    </a:lnT>
                    <a:lnB w="3175" cap="flat" cmpd="sng" algn="ctr">
                      <a:solidFill>
                        <a:schemeClr val="tx1">
                          <a:lumMod val="95000"/>
                          <a:lumOff val="5000"/>
                        </a:schemeClr>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IN" sz="2400" b="1" kern="1200" baseline="0" dirty="0">
                          <a:solidFill>
                            <a:schemeClr val="tx2">
                              <a:lumMod val="75000"/>
                            </a:schemeClr>
                          </a:solidFill>
                          <a:latin typeface="Candara" pitchFamily="34" charset="0"/>
                          <a:ea typeface="+mn-ea"/>
                          <a:cs typeface="+mn-cs"/>
                        </a:rPr>
                        <a:t>Kharif 2021-22</a:t>
                      </a:r>
                    </a:p>
                  </a:txBody>
                  <a:tcP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3175" cap="flat" cmpd="sng" algn="ctr">
                      <a:solidFill>
                        <a:schemeClr val="tx1">
                          <a:lumMod val="95000"/>
                          <a:lumOff val="5000"/>
                        </a:schemeClr>
                      </a:solidFill>
                      <a:prstDash val="solid"/>
                      <a:round/>
                      <a:headEnd type="none" w="med" len="med"/>
                      <a:tailEnd type="none" w="med" len="med"/>
                    </a:lnT>
                    <a:lnB w="3175" cap="flat" cmpd="sng" algn="ctr">
                      <a:solidFill>
                        <a:schemeClr val="tx1">
                          <a:lumMod val="95000"/>
                          <a:lumOff val="5000"/>
                        </a:schemeClr>
                      </a:solidFill>
                      <a:prstDash val="solid"/>
                      <a:round/>
                      <a:headEnd type="none" w="med" len="med"/>
                      <a:tailEnd type="none" w="med" len="med"/>
                    </a:lnB>
                    <a:noFill/>
                  </a:tcPr>
                </a:tc>
                <a:extLst>
                  <a:ext uri="{0D108BD9-81ED-4DB2-BD59-A6C34878D82A}">
                    <a16:rowId xmlns:a16="http://schemas.microsoft.com/office/drawing/2014/main" val="10004"/>
                  </a:ext>
                </a:extLst>
              </a:tr>
              <a:tr h="431429">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IN" sz="2400" b="1" kern="1200" baseline="0" dirty="0">
                          <a:solidFill>
                            <a:srgbClr val="000000"/>
                          </a:solidFill>
                          <a:latin typeface="Candara" pitchFamily="34" charset="0"/>
                          <a:ea typeface="+mn-ea"/>
                          <a:cs typeface="+mn-cs"/>
                        </a:rPr>
                        <a:t>Season – Cropping to Harvest</a:t>
                      </a:r>
                    </a:p>
                  </a:txBody>
                  <a:tcP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3175" cap="flat" cmpd="sng" algn="ctr">
                      <a:solidFill>
                        <a:schemeClr val="tx1">
                          <a:lumMod val="95000"/>
                          <a:lumOff val="5000"/>
                        </a:schemeClr>
                      </a:solidFill>
                      <a:prstDash val="solid"/>
                      <a:round/>
                      <a:headEnd type="none" w="med" len="med"/>
                      <a:tailEnd type="none" w="med" len="med"/>
                    </a:lnT>
                    <a:lnB w="3175" cap="flat" cmpd="sng" algn="ctr">
                      <a:solidFill>
                        <a:schemeClr val="tx1">
                          <a:lumMod val="95000"/>
                          <a:lumOff val="5000"/>
                        </a:schemeClr>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IN" sz="2400" b="1" kern="1200" baseline="0" dirty="0">
                          <a:solidFill>
                            <a:schemeClr val="tx2">
                              <a:lumMod val="75000"/>
                            </a:schemeClr>
                          </a:solidFill>
                          <a:latin typeface="Candara" pitchFamily="34" charset="0"/>
                          <a:ea typeface="+mn-ea"/>
                          <a:cs typeface="+mn-cs"/>
                        </a:rPr>
                        <a:t>Oct 21 to June 22</a:t>
                      </a:r>
                    </a:p>
                  </a:txBody>
                  <a:tcP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3175" cap="flat" cmpd="sng" algn="ctr">
                      <a:solidFill>
                        <a:schemeClr val="tx1">
                          <a:lumMod val="95000"/>
                          <a:lumOff val="5000"/>
                        </a:schemeClr>
                      </a:solidFill>
                      <a:prstDash val="solid"/>
                      <a:round/>
                      <a:headEnd type="none" w="med" len="med"/>
                      <a:tailEnd type="none" w="med" len="med"/>
                    </a:lnT>
                    <a:lnB w="3175" cap="flat" cmpd="sng" algn="ctr">
                      <a:solidFill>
                        <a:schemeClr val="tx1">
                          <a:lumMod val="95000"/>
                          <a:lumOff val="5000"/>
                        </a:schemeClr>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IN" sz="2400" b="1" kern="1200" baseline="0" dirty="0">
                          <a:solidFill>
                            <a:schemeClr val="tx2">
                              <a:lumMod val="75000"/>
                            </a:schemeClr>
                          </a:solidFill>
                          <a:latin typeface="Candara" pitchFamily="34" charset="0"/>
                          <a:ea typeface="+mn-ea"/>
                          <a:cs typeface="+mn-cs"/>
                        </a:rPr>
                        <a:t>June 21 to Dec 22</a:t>
                      </a:r>
                    </a:p>
                  </a:txBody>
                  <a:tcP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3175" cap="flat" cmpd="sng" algn="ctr">
                      <a:solidFill>
                        <a:schemeClr val="tx1">
                          <a:lumMod val="95000"/>
                          <a:lumOff val="5000"/>
                        </a:schemeClr>
                      </a:solidFill>
                      <a:prstDash val="solid"/>
                      <a:round/>
                      <a:headEnd type="none" w="med" len="med"/>
                      <a:tailEnd type="none" w="med" len="med"/>
                    </a:lnT>
                    <a:lnB w="3175" cap="flat" cmpd="sng" algn="ctr">
                      <a:solidFill>
                        <a:schemeClr val="tx1">
                          <a:lumMod val="95000"/>
                          <a:lumOff val="5000"/>
                        </a:schemeClr>
                      </a:solidFill>
                      <a:prstDash val="solid"/>
                      <a:round/>
                      <a:headEnd type="none" w="med" len="med"/>
                      <a:tailEnd type="none" w="med" len="med"/>
                    </a:lnB>
                    <a:noFill/>
                  </a:tcPr>
                </a:tc>
                <a:extLst>
                  <a:ext uri="{0D108BD9-81ED-4DB2-BD59-A6C34878D82A}">
                    <a16:rowId xmlns:a16="http://schemas.microsoft.com/office/drawing/2014/main" val="3650452714"/>
                  </a:ext>
                </a:extLst>
              </a:tr>
              <a:tr h="431429">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IN" sz="2400" b="1" kern="1200" baseline="0" dirty="0">
                          <a:solidFill>
                            <a:srgbClr val="000000"/>
                          </a:solidFill>
                          <a:latin typeface="Candara" pitchFamily="34" charset="0"/>
                          <a:ea typeface="+mn-ea"/>
                          <a:cs typeface="+mn-cs"/>
                        </a:rPr>
                        <a:t>Season Ends</a:t>
                      </a:r>
                    </a:p>
                  </a:txBody>
                  <a:tcP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3175" cap="flat" cmpd="sng" algn="ctr">
                      <a:solidFill>
                        <a:schemeClr val="tx1">
                          <a:lumMod val="95000"/>
                          <a:lumOff val="5000"/>
                        </a:schemeClr>
                      </a:solidFill>
                      <a:prstDash val="solid"/>
                      <a:round/>
                      <a:headEnd type="none" w="med" len="med"/>
                      <a:tailEnd type="none" w="med" len="med"/>
                    </a:lnT>
                    <a:lnB w="3175" cap="flat" cmpd="sng" algn="ctr">
                      <a:solidFill>
                        <a:schemeClr val="tx1">
                          <a:lumMod val="95000"/>
                          <a:lumOff val="5000"/>
                        </a:schemeClr>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IN" sz="2400" b="1" kern="1200" baseline="0" dirty="0">
                          <a:solidFill>
                            <a:schemeClr val="tx2">
                              <a:lumMod val="75000"/>
                            </a:schemeClr>
                          </a:solidFill>
                          <a:latin typeface="Candara" pitchFamily="34" charset="0"/>
                          <a:ea typeface="+mn-ea"/>
                          <a:cs typeface="+mn-cs"/>
                        </a:rPr>
                        <a:t>30</a:t>
                      </a:r>
                      <a:r>
                        <a:rPr lang="en-IN" sz="2400" b="1" kern="1200" baseline="30000" dirty="0">
                          <a:solidFill>
                            <a:schemeClr val="tx2">
                              <a:lumMod val="75000"/>
                            </a:schemeClr>
                          </a:solidFill>
                          <a:latin typeface="Candara" pitchFamily="34" charset="0"/>
                          <a:ea typeface="+mn-ea"/>
                          <a:cs typeface="+mn-cs"/>
                        </a:rPr>
                        <a:t>th</a:t>
                      </a:r>
                      <a:r>
                        <a:rPr lang="en-IN" sz="2400" b="1" kern="1200" baseline="0" dirty="0">
                          <a:solidFill>
                            <a:schemeClr val="tx2">
                              <a:lumMod val="75000"/>
                            </a:schemeClr>
                          </a:solidFill>
                          <a:latin typeface="Candara" pitchFamily="34" charset="0"/>
                          <a:ea typeface="+mn-ea"/>
                          <a:cs typeface="+mn-cs"/>
                        </a:rPr>
                        <a:t> June 21</a:t>
                      </a:r>
                    </a:p>
                  </a:txBody>
                  <a:tcP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3175" cap="flat" cmpd="sng" algn="ctr">
                      <a:solidFill>
                        <a:schemeClr val="tx1">
                          <a:lumMod val="95000"/>
                          <a:lumOff val="5000"/>
                        </a:schemeClr>
                      </a:solidFill>
                      <a:prstDash val="solid"/>
                      <a:round/>
                      <a:headEnd type="none" w="med" len="med"/>
                      <a:tailEnd type="none" w="med" len="med"/>
                    </a:lnT>
                    <a:lnB w="3175" cap="flat" cmpd="sng" algn="ctr">
                      <a:solidFill>
                        <a:schemeClr val="tx1">
                          <a:lumMod val="95000"/>
                          <a:lumOff val="5000"/>
                        </a:schemeClr>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IN" sz="2400" b="1" kern="1200" baseline="0" dirty="0">
                          <a:solidFill>
                            <a:schemeClr val="tx2">
                              <a:lumMod val="75000"/>
                            </a:schemeClr>
                          </a:solidFill>
                          <a:latin typeface="Candara" pitchFamily="34" charset="0"/>
                          <a:ea typeface="+mn-ea"/>
                          <a:cs typeface="+mn-cs"/>
                        </a:rPr>
                        <a:t>31</a:t>
                      </a:r>
                      <a:r>
                        <a:rPr lang="en-IN" sz="2400" b="1" kern="1200" baseline="30000" dirty="0">
                          <a:solidFill>
                            <a:schemeClr val="tx2">
                              <a:lumMod val="75000"/>
                            </a:schemeClr>
                          </a:solidFill>
                          <a:latin typeface="Candara" pitchFamily="34" charset="0"/>
                          <a:ea typeface="+mn-ea"/>
                          <a:cs typeface="+mn-cs"/>
                        </a:rPr>
                        <a:t>st</a:t>
                      </a:r>
                      <a:r>
                        <a:rPr lang="en-IN" sz="2400" b="1" kern="1200" baseline="0" dirty="0">
                          <a:solidFill>
                            <a:schemeClr val="tx2">
                              <a:lumMod val="75000"/>
                            </a:schemeClr>
                          </a:solidFill>
                          <a:latin typeface="Candara" pitchFamily="34" charset="0"/>
                          <a:ea typeface="+mn-ea"/>
                          <a:cs typeface="+mn-cs"/>
                        </a:rPr>
                        <a:t> Dec 21</a:t>
                      </a:r>
                    </a:p>
                  </a:txBody>
                  <a:tcP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3175" cap="flat" cmpd="sng" algn="ctr">
                      <a:solidFill>
                        <a:schemeClr val="tx1">
                          <a:lumMod val="95000"/>
                          <a:lumOff val="5000"/>
                        </a:schemeClr>
                      </a:solidFill>
                      <a:prstDash val="solid"/>
                      <a:round/>
                      <a:headEnd type="none" w="med" len="med"/>
                      <a:tailEnd type="none" w="med" len="med"/>
                    </a:lnT>
                    <a:lnB w="3175" cap="flat" cmpd="sng" algn="ctr">
                      <a:solidFill>
                        <a:schemeClr val="tx1">
                          <a:lumMod val="95000"/>
                          <a:lumOff val="5000"/>
                        </a:schemeClr>
                      </a:solidFill>
                      <a:prstDash val="solid"/>
                      <a:round/>
                      <a:headEnd type="none" w="med" len="med"/>
                      <a:tailEnd type="none" w="med" len="med"/>
                    </a:lnB>
                    <a:noFill/>
                  </a:tcPr>
                </a:tc>
                <a:extLst>
                  <a:ext uri="{0D108BD9-81ED-4DB2-BD59-A6C34878D82A}">
                    <a16:rowId xmlns:a16="http://schemas.microsoft.com/office/drawing/2014/main" val="10005"/>
                  </a:ext>
                </a:extLst>
              </a:tr>
              <a:tr h="431429">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IN" sz="2400" b="1" kern="1200" baseline="0" dirty="0">
                          <a:solidFill>
                            <a:srgbClr val="000000"/>
                          </a:solidFill>
                          <a:latin typeface="Candara" pitchFamily="34" charset="0"/>
                          <a:ea typeface="+mn-ea"/>
                          <a:cs typeface="+mn-cs"/>
                        </a:rPr>
                        <a:t>Add : 1</a:t>
                      </a:r>
                      <a:r>
                        <a:rPr lang="en-IN" sz="2400" b="1" kern="1200" baseline="30000" dirty="0">
                          <a:solidFill>
                            <a:srgbClr val="000000"/>
                          </a:solidFill>
                          <a:latin typeface="Candara" pitchFamily="34" charset="0"/>
                          <a:ea typeface="+mn-ea"/>
                          <a:cs typeface="+mn-cs"/>
                        </a:rPr>
                        <a:t>st</a:t>
                      </a:r>
                      <a:r>
                        <a:rPr lang="en-IN" sz="2400" b="1" kern="1200" baseline="0" dirty="0">
                          <a:solidFill>
                            <a:srgbClr val="000000"/>
                          </a:solidFill>
                          <a:latin typeface="Candara" pitchFamily="34" charset="0"/>
                          <a:ea typeface="+mn-ea"/>
                          <a:cs typeface="+mn-cs"/>
                        </a:rPr>
                        <a:t> Crop Season</a:t>
                      </a:r>
                    </a:p>
                  </a:txBody>
                  <a:tcP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3175" cap="flat" cmpd="sng" algn="ctr">
                      <a:solidFill>
                        <a:schemeClr val="tx1">
                          <a:lumMod val="95000"/>
                          <a:lumOff val="5000"/>
                        </a:schemeClr>
                      </a:solidFill>
                      <a:prstDash val="solid"/>
                      <a:round/>
                      <a:headEnd type="none" w="med" len="med"/>
                      <a:tailEnd type="none" w="med" len="med"/>
                    </a:lnT>
                    <a:lnB w="3175" cap="flat" cmpd="sng" algn="ctr">
                      <a:solidFill>
                        <a:schemeClr val="tx1">
                          <a:lumMod val="95000"/>
                          <a:lumOff val="5000"/>
                        </a:schemeClr>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IN" sz="2400" b="1" kern="1200" baseline="0" dirty="0">
                          <a:solidFill>
                            <a:schemeClr val="tx2">
                              <a:lumMod val="75000"/>
                            </a:schemeClr>
                          </a:solidFill>
                          <a:latin typeface="Candara" pitchFamily="34" charset="0"/>
                          <a:ea typeface="+mn-ea"/>
                          <a:cs typeface="+mn-cs"/>
                        </a:rPr>
                        <a:t>Rabi 2022-23</a:t>
                      </a:r>
                    </a:p>
                  </a:txBody>
                  <a:tcP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3175" cap="flat" cmpd="sng" algn="ctr">
                      <a:solidFill>
                        <a:schemeClr val="tx1">
                          <a:lumMod val="95000"/>
                          <a:lumOff val="5000"/>
                        </a:schemeClr>
                      </a:solidFill>
                      <a:prstDash val="solid"/>
                      <a:round/>
                      <a:headEnd type="none" w="med" len="med"/>
                      <a:tailEnd type="none" w="med" len="med"/>
                    </a:lnT>
                    <a:lnB w="3175" cap="flat" cmpd="sng" algn="ctr">
                      <a:solidFill>
                        <a:schemeClr val="tx1">
                          <a:lumMod val="95000"/>
                          <a:lumOff val="5000"/>
                        </a:schemeClr>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IN" sz="2400" b="1" kern="1200" baseline="0" dirty="0">
                          <a:solidFill>
                            <a:schemeClr val="tx2">
                              <a:lumMod val="75000"/>
                            </a:schemeClr>
                          </a:solidFill>
                          <a:latin typeface="Candara" pitchFamily="34" charset="0"/>
                          <a:ea typeface="+mn-ea"/>
                          <a:cs typeface="+mn-cs"/>
                        </a:rPr>
                        <a:t>Kharif 2022-23</a:t>
                      </a:r>
                    </a:p>
                  </a:txBody>
                  <a:tcP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3175" cap="flat" cmpd="sng" algn="ctr">
                      <a:solidFill>
                        <a:schemeClr val="tx1">
                          <a:lumMod val="95000"/>
                          <a:lumOff val="5000"/>
                        </a:schemeClr>
                      </a:solidFill>
                      <a:prstDash val="solid"/>
                      <a:round/>
                      <a:headEnd type="none" w="med" len="med"/>
                      <a:tailEnd type="none" w="med" len="med"/>
                    </a:lnT>
                    <a:lnB w="3175" cap="flat" cmpd="sng" algn="ctr">
                      <a:solidFill>
                        <a:schemeClr val="tx1">
                          <a:lumMod val="95000"/>
                          <a:lumOff val="5000"/>
                        </a:schemeClr>
                      </a:solidFill>
                      <a:prstDash val="solid"/>
                      <a:round/>
                      <a:headEnd type="none" w="med" len="med"/>
                      <a:tailEnd type="none" w="med" len="med"/>
                    </a:lnB>
                    <a:noFill/>
                  </a:tcPr>
                </a:tc>
                <a:extLst>
                  <a:ext uri="{0D108BD9-81ED-4DB2-BD59-A6C34878D82A}">
                    <a16:rowId xmlns:a16="http://schemas.microsoft.com/office/drawing/2014/main" val="10006"/>
                  </a:ext>
                </a:extLst>
              </a:tr>
              <a:tr h="431429">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IN" sz="2400" b="1" kern="1200" baseline="0" dirty="0">
                          <a:solidFill>
                            <a:srgbClr val="000000"/>
                          </a:solidFill>
                          <a:latin typeface="Candara" pitchFamily="34" charset="0"/>
                          <a:ea typeface="+mn-ea"/>
                          <a:cs typeface="+mn-cs"/>
                        </a:rPr>
                        <a:t>Add : 2</a:t>
                      </a:r>
                      <a:r>
                        <a:rPr lang="en-IN" sz="2400" b="1" kern="1200" baseline="30000" dirty="0">
                          <a:solidFill>
                            <a:srgbClr val="000000"/>
                          </a:solidFill>
                          <a:latin typeface="Candara" pitchFamily="34" charset="0"/>
                          <a:ea typeface="+mn-ea"/>
                          <a:cs typeface="+mn-cs"/>
                        </a:rPr>
                        <a:t>nd</a:t>
                      </a:r>
                      <a:r>
                        <a:rPr lang="en-IN" sz="2400" b="1" kern="1200" baseline="0" dirty="0">
                          <a:solidFill>
                            <a:srgbClr val="000000"/>
                          </a:solidFill>
                          <a:latin typeface="Candara" pitchFamily="34" charset="0"/>
                          <a:ea typeface="+mn-ea"/>
                          <a:cs typeface="+mn-cs"/>
                        </a:rPr>
                        <a:t> Crop Season</a:t>
                      </a:r>
                    </a:p>
                  </a:txBody>
                  <a:tcP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3175" cap="flat" cmpd="sng" algn="ctr">
                      <a:solidFill>
                        <a:schemeClr val="tx1">
                          <a:lumMod val="95000"/>
                          <a:lumOff val="5000"/>
                        </a:schemeClr>
                      </a:solidFill>
                      <a:prstDash val="solid"/>
                      <a:round/>
                      <a:headEnd type="none" w="med" len="med"/>
                      <a:tailEnd type="none" w="med" len="med"/>
                    </a:lnT>
                    <a:lnB w="3175" cap="flat" cmpd="sng" algn="ctr">
                      <a:solidFill>
                        <a:schemeClr val="tx1">
                          <a:lumMod val="95000"/>
                          <a:lumOff val="5000"/>
                        </a:schemeClr>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IN" sz="2400" b="1" kern="1200" baseline="0" dirty="0">
                          <a:solidFill>
                            <a:schemeClr val="tx2">
                              <a:lumMod val="75000"/>
                            </a:schemeClr>
                          </a:solidFill>
                          <a:latin typeface="Candara" pitchFamily="34" charset="0"/>
                          <a:ea typeface="+mn-ea"/>
                          <a:cs typeface="+mn-cs"/>
                        </a:rPr>
                        <a:t>Rabi 2023-24</a:t>
                      </a:r>
                    </a:p>
                  </a:txBody>
                  <a:tcP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3175" cap="flat" cmpd="sng" algn="ctr">
                      <a:solidFill>
                        <a:schemeClr val="tx1">
                          <a:lumMod val="95000"/>
                          <a:lumOff val="5000"/>
                        </a:schemeClr>
                      </a:solidFill>
                      <a:prstDash val="solid"/>
                      <a:round/>
                      <a:headEnd type="none" w="med" len="med"/>
                      <a:tailEnd type="none" w="med" len="med"/>
                    </a:lnT>
                    <a:lnB w="3175" cap="flat" cmpd="sng" algn="ctr">
                      <a:solidFill>
                        <a:schemeClr val="tx1">
                          <a:lumMod val="95000"/>
                          <a:lumOff val="5000"/>
                        </a:schemeClr>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IN" sz="2400" b="1" kern="1200" baseline="0" dirty="0">
                          <a:solidFill>
                            <a:schemeClr val="tx2">
                              <a:lumMod val="75000"/>
                            </a:schemeClr>
                          </a:solidFill>
                          <a:latin typeface="Candara" pitchFamily="34" charset="0"/>
                          <a:ea typeface="+mn-ea"/>
                          <a:cs typeface="+mn-cs"/>
                        </a:rPr>
                        <a:t>Kharif 2023-24</a:t>
                      </a:r>
                    </a:p>
                  </a:txBody>
                  <a:tcP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3175" cap="flat" cmpd="sng" algn="ctr">
                      <a:solidFill>
                        <a:schemeClr val="tx1">
                          <a:lumMod val="95000"/>
                          <a:lumOff val="5000"/>
                        </a:schemeClr>
                      </a:solidFill>
                      <a:prstDash val="solid"/>
                      <a:round/>
                      <a:headEnd type="none" w="med" len="med"/>
                      <a:tailEnd type="none" w="med" len="med"/>
                    </a:lnT>
                    <a:lnB w="3175" cap="flat" cmpd="sng" algn="ctr">
                      <a:solidFill>
                        <a:schemeClr val="tx1">
                          <a:lumMod val="95000"/>
                          <a:lumOff val="5000"/>
                        </a:schemeClr>
                      </a:solidFill>
                      <a:prstDash val="solid"/>
                      <a:round/>
                      <a:headEnd type="none" w="med" len="med"/>
                      <a:tailEnd type="none" w="med" len="med"/>
                    </a:lnB>
                    <a:noFill/>
                  </a:tcPr>
                </a:tc>
                <a:extLst>
                  <a:ext uri="{0D108BD9-81ED-4DB2-BD59-A6C34878D82A}">
                    <a16:rowId xmlns:a16="http://schemas.microsoft.com/office/drawing/2014/main" val="10007"/>
                  </a:ext>
                </a:extLst>
              </a:tr>
              <a:tr h="431429">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IN" sz="2400" b="1" kern="1200" baseline="0" dirty="0">
                          <a:solidFill>
                            <a:srgbClr val="FF0000"/>
                          </a:solidFill>
                          <a:latin typeface="Candara" pitchFamily="34" charset="0"/>
                          <a:ea typeface="+mn-ea"/>
                          <a:cs typeface="+mn-cs"/>
                        </a:rPr>
                        <a:t>NPA date</a:t>
                      </a:r>
                    </a:p>
                  </a:txBody>
                  <a:tcP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3175" cap="flat" cmpd="sng" algn="ctr">
                      <a:solidFill>
                        <a:schemeClr val="tx1">
                          <a:lumMod val="95000"/>
                          <a:lumOff val="5000"/>
                        </a:schemeClr>
                      </a:solidFill>
                      <a:prstDash val="solid"/>
                      <a:round/>
                      <a:headEnd type="none" w="med" len="med"/>
                      <a:tailEnd type="none" w="med" len="med"/>
                    </a:lnT>
                    <a:lnB w="3175" cap="flat" cmpd="sng" algn="ctr">
                      <a:solidFill>
                        <a:schemeClr val="tx1">
                          <a:lumMod val="95000"/>
                          <a:lumOff val="5000"/>
                        </a:schemeClr>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IN" sz="2400" b="1" kern="1200" baseline="0" dirty="0">
                          <a:solidFill>
                            <a:srgbClr val="FF0000"/>
                          </a:solidFill>
                          <a:latin typeface="Candara" pitchFamily="34" charset="0"/>
                          <a:ea typeface="+mn-ea"/>
                          <a:cs typeface="+mn-cs"/>
                        </a:rPr>
                        <a:t>01.07.2024</a:t>
                      </a:r>
                    </a:p>
                  </a:txBody>
                  <a:tcP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3175" cap="flat" cmpd="sng" algn="ctr">
                      <a:solidFill>
                        <a:schemeClr val="tx1">
                          <a:lumMod val="95000"/>
                          <a:lumOff val="5000"/>
                        </a:schemeClr>
                      </a:solidFill>
                      <a:prstDash val="solid"/>
                      <a:round/>
                      <a:headEnd type="none" w="med" len="med"/>
                      <a:tailEnd type="none" w="med" len="med"/>
                    </a:lnT>
                    <a:lnB w="3175" cap="flat" cmpd="sng" algn="ctr">
                      <a:solidFill>
                        <a:schemeClr val="tx1">
                          <a:lumMod val="95000"/>
                          <a:lumOff val="5000"/>
                        </a:schemeClr>
                      </a:solidFill>
                      <a:prstDash val="solid"/>
                      <a:round/>
                      <a:headEnd type="none" w="med" len="med"/>
                      <a:tailEnd type="none" w="med" len="med"/>
                    </a:lnB>
                    <a:noFill/>
                  </a:tcPr>
                </a:tc>
                <a:tc>
                  <a:txBody>
                    <a:bodyPr/>
                    <a:lstStyle/>
                    <a:p>
                      <a:pPr algn="ctr"/>
                      <a:r>
                        <a:rPr lang="en-IN" sz="2400" b="1" dirty="0">
                          <a:solidFill>
                            <a:srgbClr val="E3391D"/>
                          </a:solidFill>
                          <a:latin typeface="Candara" pitchFamily="34" charset="0"/>
                        </a:rPr>
                        <a:t>01.01.2025</a:t>
                      </a:r>
                    </a:p>
                  </a:txBody>
                  <a:tcP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3175" cap="flat" cmpd="sng" algn="ctr">
                      <a:solidFill>
                        <a:schemeClr val="tx1">
                          <a:lumMod val="95000"/>
                          <a:lumOff val="5000"/>
                        </a:schemeClr>
                      </a:solidFill>
                      <a:prstDash val="solid"/>
                      <a:round/>
                      <a:headEnd type="none" w="med" len="med"/>
                      <a:tailEnd type="none" w="med" len="med"/>
                    </a:lnT>
                    <a:lnB w="3175" cap="flat" cmpd="sng" algn="ctr">
                      <a:solidFill>
                        <a:schemeClr val="tx1">
                          <a:lumMod val="95000"/>
                          <a:lumOff val="5000"/>
                        </a:schemeClr>
                      </a:solidFill>
                      <a:prstDash val="solid"/>
                      <a:round/>
                      <a:headEnd type="none" w="med" len="med"/>
                      <a:tailEnd type="none" w="med" len="med"/>
                    </a:lnB>
                    <a:noFill/>
                  </a:tcPr>
                </a:tc>
                <a:extLst>
                  <a:ext uri="{0D108BD9-81ED-4DB2-BD59-A6C34878D82A}">
                    <a16:rowId xmlns:a16="http://schemas.microsoft.com/office/drawing/2014/main" val="10008"/>
                  </a:ext>
                </a:extLst>
              </a:tr>
              <a:tr h="869049">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IN" sz="2400" b="1" kern="1200" baseline="0" dirty="0">
                          <a:solidFill>
                            <a:srgbClr val="0070C0"/>
                          </a:solidFill>
                          <a:latin typeface="Candara" pitchFamily="34" charset="0"/>
                          <a:ea typeface="+mn-ea"/>
                          <a:cs typeface="+mn-cs"/>
                        </a:rPr>
                        <a:t>Reason of NPA date</a:t>
                      </a:r>
                    </a:p>
                  </a:txBody>
                  <a:tcP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3175" cap="flat" cmpd="sng" algn="ctr">
                      <a:solidFill>
                        <a:schemeClr val="tx1">
                          <a:lumMod val="95000"/>
                          <a:lumOff val="5000"/>
                        </a:schemeClr>
                      </a:solidFill>
                      <a:prstDash val="solid"/>
                      <a:round/>
                      <a:headEnd type="none" w="med" len="med"/>
                      <a:tailEnd type="none" w="med" len="med"/>
                    </a:lnT>
                    <a:lnB w="3175" cap="flat" cmpd="sng" algn="ctr">
                      <a:solidFill>
                        <a:schemeClr val="tx1">
                          <a:lumMod val="95000"/>
                          <a:lumOff val="5000"/>
                        </a:schemeClr>
                      </a:solidFill>
                      <a:prstDash val="solid"/>
                      <a:round/>
                      <a:headEnd type="none" w="med" len="med"/>
                      <a:tailEnd type="none" w="med" len="med"/>
                    </a:lnB>
                    <a:noFill/>
                  </a:tcPr>
                </a:tc>
                <a:tc>
                  <a:txBody>
                    <a:bodyPr/>
                    <a:lstStyle/>
                    <a:p>
                      <a:pPr algn="ctr"/>
                      <a:r>
                        <a:rPr lang="en-IN" sz="2000" b="1" i="1" dirty="0">
                          <a:solidFill>
                            <a:srgbClr val="E3391D"/>
                          </a:solidFill>
                          <a:latin typeface="Candara" pitchFamily="34" charset="0"/>
                        </a:rPr>
                        <a:t>Since 2</a:t>
                      </a:r>
                      <a:r>
                        <a:rPr lang="en-IN" sz="2000" b="1" i="1" baseline="30000" dirty="0">
                          <a:solidFill>
                            <a:srgbClr val="E3391D"/>
                          </a:solidFill>
                          <a:latin typeface="Candara" pitchFamily="34" charset="0"/>
                        </a:rPr>
                        <a:t>nd</a:t>
                      </a:r>
                      <a:r>
                        <a:rPr lang="en-IN" sz="2000" b="1" i="1" dirty="0">
                          <a:solidFill>
                            <a:srgbClr val="E3391D"/>
                          </a:solidFill>
                          <a:latin typeface="Candara" pitchFamily="34" charset="0"/>
                        </a:rPr>
                        <a:t> crop season ends on 30.06.24</a:t>
                      </a:r>
                    </a:p>
                  </a:txBody>
                  <a:tcP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3175" cap="flat" cmpd="sng" algn="ctr">
                      <a:solidFill>
                        <a:schemeClr val="tx1">
                          <a:lumMod val="95000"/>
                          <a:lumOff val="5000"/>
                        </a:schemeClr>
                      </a:solidFill>
                      <a:prstDash val="solid"/>
                      <a:round/>
                      <a:headEnd type="none" w="med" len="med"/>
                      <a:tailEnd type="none" w="med" len="med"/>
                    </a:lnT>
                    <a:lnB w="3175" cap="flat" cmpd="sng" algn="ctr">
                      <a:solidFill>
                        <a:schemeClr val="tx1">
                          <a:lumMod val="95000"/>
                          <a:lumOff val="5000"/>
                        </a:schemeClr>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800" b="1" i="1" dirty="0">
                          <a:solidFill>
                            <a:srgbClr val="E3391D"/>
                          </a:solidFill>
                          <a:latin typeface="Candara" pitchFamily="34" charset="0"/>
                        </a:rPr>
                        <a:t>Since 2</a:t>
                      </a:r>
                      <a:r>
                        <a:rPr lang="en-IN" sz="1800" b="1" i="1" baseline="30000" dirty="0">
                          <a:solidFill>
                            <a:srgbClr val="E3391D"/>
                          </a:solidFill>
                          <a:latin typeface="Candara" pitchFamily="34" charset="0"/>
                        </a:rPr>
                        <a:t>nd</a:t>
                      </a:r>
                      <a:r>
                        <a:rPr lang="en-IN" sz="1800" b="1" i="1" dirty="0">
                          <a:solidFill>
                            <a:srgbClr val="E3391D"/>
                          </a:solidFill>
                          <a:latin typeface="Candara" pitchFamily="34" charset="0"/>
                        </a:rPr>
                        <a:t> crop season ends on 31.12.24</a:t>
                      </a:r>
                    </a:p>
                  </a:txBody>
                  <a:tcP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3175" cap="flat" cmpd="sng" algn="ctr">
                      <a:solidFill>
                        <a:schemeClr val="tx1">
                          <a:lumMod val="95000"/>
                          <a:lumOff val="5000"/>
                        </a:schemeClr>
                      </a:solidFill>
                      <a:prstDash val="solid"/>
                      <a:round/>
                      <a:headEnd type="none" w="med" len="med"/>
                      <a:tailEnd type="none" w="med" len="med"/>
                    </a:lnT>
                    <a:lnB w="3175" cap="flat" cmpd="sng" algn="ctr">
                      <a:solidFill>
                        <a:schemeClr val="tx1">
                          <a:lumMod val="95000"/>
                          <a:lumOff val="5000"/>
                        </a:schemeClr>
                      </a:solidFill>
                      <a:prstDash val="solid"/>
                      <a:round/>
                      <a:headEnd type="none" w="med" len="med"/>
                      <a:tailEnd type="none" w="med" len="med"/>
                    </a:lnB>
                    <a:noFill/>
                  </a:tcPr>
                </a:tc>
                <a:extLst>
                  <a:ext uri="{0D108BD9-81ED-4DB2-BD59-A6C34878D82A}">
                    <a16:rowId xmlns:a16="http://schemas.microsoft.com/office/drawing/2014/main" val="3191391971"/>
                  </a:ext>
                </a:extLst>
              </a:tr>
            </a:tbl>
          </a:graphicData>
        </a:graphic>
      </p:graphicFrame>
      <p:sp>
        <p:nvSpPr>
          <p:cNvPr id="8" name="Slide Number Placeholder 17"/>
          <p:cNvSpPr txBox="1">
            <a:spLocks/>
          </p:cNvSpPr>
          <p:nvPr/>
        </p:nvSpPr>
        <p:spPr>
          <a:xfrm>
            <a:off x="10991820" y="6096000"/>
            <a:ext cx="609600" cy="304800"/>
          </a:xfrm>
          <a:prstGeom prst="rect">
            <a:avLst/>
          </a:prstGeom>
        </p:spPr>
        <p:txBody>
          <a:bodyPr/>
          <a:lstStyle/>
          <a:p>
            <a:pPr fontAlgn="base">
              <a:spcBef>
                <a:spcPct val="0"/>
              </a:spcBef>
              <a:spcAft>
                <a:spcPct val="0"/>
              </a:spcAft>
              <a:defRPr/>
            </a:pPr>
            <a:fld id="{0176C1F2-587E-42C9-B506-53C0D6E30F46}" type="slidenum">
              <a:rPr lang="en-US" sz="1600" b="1">
                <a:solidFill>
                  <a:srgbClr val="000000"/>
                </a:solidFill>
                <a:latin typeface="Arial" pitchFamily="34" charset="0"/>
                <a:cs typeface="Arial" pitchFamily="34" charset="0"/>
              </a:rPr>
              <a:pPr fontAlgn="base">
                <a:spcBef>
                  <a:spcPct val="0"/>
                </a:spcBef>
                <a:spcAft>
                  <a:spcPct val="0"/>
                </a:spcAft>
                <a:defRPr/>
              </a:pPr>
              <a:t>67</a:t>
            </a:fld>
            <a:endParaRPr lang="en-US" sz="1600" b="1" dirty="0">
              <a:solidFill>
                <a:srgbClr val="000000"/>
              </a:solidFill>
              <a:latin typeface="Arial" pitchFamily="34" charset="0"/>
              <a:cs typeface="Arial" pitchFamily="34" charset="0"/>
            </a:endParaRPr>
          </a:p>
        </p:txBody>
      </p:sp>
      <p:sp>
        <p:nvSpPr>
          <p:cNvPr id="9" name="Title 1">
            <a:extLst>
              <a:ext uri="{FF2B5EF4-FFF2-40B4-BE49-F238E27FC236}">
                <a16:creationId xmlns:a16="http://schemas.microsoft.com/office/drawing/2014/main" id="{B8E3B397-8870-4930-9D7A-00A387340C27}"/>
              </a:ext>
            </a:extLst>
          </p:cNvPr>
          <p:cNvSpPr txBox="1">
            <a:spLocks/>
          </p:cNvSpPr>
          <p:nvPr/>
        </p:nvSpPr>
        <p:spPr>
          <a:xfrm>
            <a:off x="628620" y="93182"/>
            <a:ext cx="10972800" cy="827123"/>
          </a:xfrm>
          <a:prstGeom prst="rect">
            <a:avLst/>
          </a:prstGeom>
        </p:spPr>
        <p:txBody>
          <a:bodyPr>
            <a:normAutofit fontScale="77500" lnSpcReduction="20000"/>
          </a:bodyPr>
          <a:lstStyle>
            <a:lvl1pPr algn="l" defTabSz="914400" rtl="0" eaLnBrk="1" latinLnBrk="0" hangingPunct="1">
              <a:spcBef>
                <a:spcPct val="0"/>
              </a:spcBef>
              <a:buNone/>
              <a:defRPr sz="3200" kern="1200">
                <a:solidFill>
                  <a:schemeClr val="tx1"/>
                </a:solidFill>
                <a:latin typeface="Candara" panose="020E0502030303020204" pitchFamily="34" charset="0"/>
                <a:ea typeface="+mj-ea"/>
                <a:cs typeface="+mj-cs"/>
              </a:defRPr>
            </a:lvl1pPr>
          </a:lstStyle>
          <a:p>
            <a:pPr algn="ctr"/>
            <a:r>
              <a:rPr lang="en-US" sz="3600" b="1" dirty="0">
                <a:solidFill>
                  <a:srgbClr val="0070C0"/>
                </a:solidFill>
              </a:rPr>
              <a:t>NPA Classification – Short Duration Crops</a:t>
            </a:r>
          </a:p>
          <a:p>
            <a:pPr algn="ctr"/>
            <a:r>
              <a:rPr lang="en-US" sz="3600" b="1" dirty="0">
                <a:solidFill>
                  <a:srgbClr val="0070C0"/>
                </a:solidFill>
              </a:rPr>
              <a:t>Mono Cropping/ Single Cropping farmer loans</a:t>
            </a:r>
          </a:p>
        </p:txBody>
      </p:sp>
    </p:spTree>
    <p:extLst>
      <p:ext uri="{BB962C8B-B14F-4D97-AF65-F5344CB8AC3E}">
        <p14:creationId xmlns:p14="http://schemas.microsoft.com/office/powerpoint/2010/main" val="3508514001"/>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randombar(horizontal)">
                                      <p:cBhvr>
                                        <p:cTn id="10" dur="500"/>
                                        <p:tgtEl>
                                          <p:spTgt spid="8"/>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randombar(horizontal)">
                                      <p:cBhvr>
                                        <p:cTn id="1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6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extLst>
              <p:ext uri="{D42A27DB-BD31-4B8C-83A1-F6EECF244321}">
                <p14:modId xmlns:p14="http://schemas.microsoft.com/office/powerpoint/2010/main" val="4117326315"/>
              </p:ext>
            </p:extLst>
          </p:nvPr>
        </p:nvGraphicFramePr>
        <p:xfrm>
          <a:off x="152400" y="1021080"/>
          <a:ext cx="11734801" cy="5303520"/>
        </p:xfrm>
        <a:graphic>
          <a:graphicData uri="http://schemas.openxmlformats.org/drawingml/2006/table">
            <a:tbl>
              <a:tblPr firstRow="1" bandRow="1">
                <a:tableStyleId>{5C22544A-7EE6-4342-B048-85BDC9FD1C3A}</a:tableStyleId>
              </a:tblPr>
              <a:tblGrid>
                <a:gridCol w="4246145">
                  <a:extLst>
                    <a:ext uri="{9D8B030D-6E8A-4147-A177-3AD203B41FA5}">
                      <a16:colId xmlns:a16="http://schemas.microsoft.com/office/drawing/2014/main" val="20000"/>
                    </a:ext>
                  </a:extLst>
                </a:gridCol>
                <a:gridCol w="3860132">
                  <a:extLst>
                    <a:ext uri="{9D8B030D-6E8A-4147-A177-3AD203B41FA5}">
                      <a16:colId xmlns:a16="http://schemas.microsoft.com/office/drawing/2014/main" val="20001"/>
                    </a:ext>
                  </a:extLst>
                </a:gridCol>
                <a:gridCol w="3628524">
                  <a:extLst>
                    <a:ext uri="{9D8B030D-6E8A-4147-A177-3AD203B41FA5}">
                      <a16:colId xmlns:a16="http://schemas.microsoft.com/office/drawing/2014/main" val="20002"/>
                    </a:ext>
                  </a:extLst>
                </a:gridCol>
              </a:tblGrid>
              <a:tr h="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IN" sz="2400" b="1" kern="1200" baseline="0" dirty="0">
                          <a:solidFill>
                            <a:schemeClr val="tx1"/>
                          </a:solidFill>
                          <a:latin typeface="Candara" pitchFamily="34" charset="0"/>
                          <a:ea typeface="+mn-ea"/>
                          <a:cs typeface="+mn-cs"/>
                        </a:rPr>
                        <a:t>Particulars 	</a:t>
                      </a:r>
                    </a:p>
                  </a:txBody>
                  <a:tcP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3175" cap="flat" cmpd="sng" algn="ctr">
                      <a:solidFill>
                        <a:schemeClr val="tx1">
                          <a:lumMod val="95000"/>
                          <a:lumOff val="5000"/>
                        </a:schemeClr>
                      </a:solidFill>
                      <a:prstDash val="solid"/>
                      <a:round/>
                      <a:headEnd type="none" w="med" len="med"/>
                      <a:tailEnd type="none" w="med" len="med"/>
                    </a:lnT>
                    <a:lnB w="3175" cap="flat" cmpd="sng" algn="ctr">
                      <a:solidFill>
                        <a:schemeClr val="tx1">
                          <a:lumMod val="95000"/>
                          <a:lumOff val="5000"/>
                        </a:schemeClr>
                      </a:solidFill>
                      <a:prstDash val="solid"/>
                      <a:round/>
                      <a:headEnd type="none" w="med" len="med"/>
                      <a:tailEnd type="none" w="med" len="med"/>
                    </a:lnB>
                    <a:solidFill>
                      <a:srgbClr val="D6F5F6"/>
                    </a:solidFill>
                  </a:tcPr>
                </a:tc>
                <a:tc>
                  <a:txBody>
                    <a:bodyPr/>
                    <a:lstStyle/>
                    <a:p>
                      <a:pPr algn="ctr"/>
                      <a:r>
                        <a:rPr lang="en-IN" sz="2400" b="1" kern="1200" baseline="0" dirty="0">
                          <a:solidFill>
                            <a:schemeClr val="tx1"/>
                          </a:solidFill>
                          <a:latin typeface="Candara" pitchFamily="34" charset="0"/>
                          <a:ea typeface="+mn-ea"/>
                          <a:cs typeface="+mn-cs"/>
                        </a:rPr>
                        <a:t>       Rabi Season </a:t>
                      </a:r>
                      <a:endParaRPr lang="en-IN" sz="2400" b="1" dirty="0">
                        <a:solidFill>
                          <a:schemeClr val="tx1"/>
                        </a:solidFill>
                        <a:latin typeface="Candara" pitchFamily="34" charset="0"/>
                      </a:endParaRPr>
                    </a:p>
                  </a:txBody>
                  <a:tcP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3175" cap="flat" cmpd="sng" algn="ctr">
                      <a:solidFill>
                        <a:schemeClr val="tx1">
                          <a:lumMod val="95000"/>
                          <a:lumOff val="5000"/>
                        </a:schemeClr>
                      </a:solidFill>
                      <a:prstDash val="solid"/>
                      <a:round/>
                      <a:headEnd type="none" w="med" len="med"/>
                      <a:tailEnd type="none" w="med" len="med"/>
                    </a:lnT>
                    <a:lnB w="3175" cap="flat" cmpd="sng" algn="ctr">
                      <a:solidFill>
                        <a:schemeClr val="tx1">
                          <a:lumMod val="95000"/>
                          <a:lumOff val="5000"/>
                        </a:schemeClr>
                      </a:solidFill>
                      <a:prstDash val="solid"/>
                      <a:round/>
                      <a:headEnd type="none" w="med" len="med"/>
                      <a:tailEnd type="none" w="med" len="med"/>
                    </a:lnB>
                    <a:solidFill>
                      <a:srgbClr val="D6F5F6"/>
                    </a:solidFill>
                  </a:tcPr>
                </a:tc>
                <a:tc>
                  <a:txBody>
                    <a:bodyPr/>
                    <a:lstStyle/>
                    <a:p>
                      <a:pPr algn="ctr"/>
                      <a:r>
                        <a:rPr lang="en-IN" sz="2400" b="1" kern="1200" baseline="0" dirty="0">
                          <a:solidFill>
                            <a:schemeClr val="tx1"/>
                          </a:solidFill>
                          <a:latin typeface="Candara" pitchFamily="34" charset="0"/>
                          <a:ea typeface="+mn-ea"/>
                          <a:cs typeface="+mn-cs"/>
                        </a:rPr>
                        <a:t>Kharif Season </a:t>
                      </a:r>
                      <a:endParaRPr lang="en-IN" sz="2400" b="1" dirty="0">
                        <a:solidFill>
                          <a:schemeClr val="tx1"/>
                        </a:solidFill>
                        <a:latin typeface="Candara" pitchFamily="34" charset="0"/>
                      </a:endParaRPr>
                    </a:p>
                  </a:txBody>
                  <a:tcP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3175" cap="flat" cmpd="sng" algn="ctr">
                      <a:solidFill>
                        <a:schemeClr val="tx1">
                          <a:lumMod val="95000"/>
                          <a:lumOff val="5000"/>
                        </a:schemeClr>
                      </a:solidFill>
                      <a:prstDash val="solid"/>
                      <a:round/>
                      <a:headEnd type="none" w="med" len="med"/>
                      <a:tailEnd type="none" w="med" len="med"/>
                    </a:lnT>
                    <a:lnB w="3175" cap="flat" cmpd="sng" algn="ctr">
                      <a:solidFill>
                        <a:schemeClr val="tx1">
                          <a:lumMod val="95000"/>
                          <a:lumOff val="5000"/>
                        </a:schemeClr>
                      </a:solidFill>
                      <a:prstDash val="solid"/>
                      <a:round/>
                      <a:headEnd type="none" w="med" len="med"/>
                      <a:tailEnd type="none" w="med" len="med"/>
                    </a:lnB>
                    <a:solidFill>
                      <a:srgbClr val="D6F5F6"/>
                    </a:solidFill>
                  </a:tcPr>
                </a:tc>
                <a:extLst>
                  <a:ext uri="{0D108BD9-81ED-4DB2-BD59-A6C34878D82A}">
                    <a16:rowId xmlns:a16="http://schemas.microsoft.com/office/drawing/2014/main" val="10000"/>
                  </a:ext>
                </a:extLst>
              </a:tr>
              <a:tr h="370840">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IN" sz="2000" b="1" kern="1200" baseline="0" dirty="0">
                          <a:solidFill>
                            <a:srgbClr val="000000"/>
                          </a:solidFill>
                          <a:latin typeface="Candara" pitchFamily="34" charset="0"/>
                          <a:ea typeface="+mn-ea"/>
                          <a:cs typeface="+mn-cs"/>
                        </a:rPr>
                        <a:t>Year of sanction </a:t>
                      </a:r>
                    </a:p>
                  </a:txBody>
                  <a:tcP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3175" cap="flat" cmpd="sng" algn="ctr">
                      <a:solidFill>
                        <a:schemeClr val="tx1">
                          <a:lumMod val="95000"/>
                          <a:lumOff val="5000"/>
                        </a:schemeClr>
                      </a:solidFill>
                      <a:prstDash val="solid"/>
                      <a:round/>
                      <a:headEnd type="none" w="med" len="med"/>
                      <a:tailEnd type="none" w="med" len="med"/>
                    </a:lnT>
                    <a:lnB w="3175" cap="flat" cmpd="sng" algn="ctr">
                      <a:solidFill>
                        <a:schemeClr val="tx1">
                          <a:lumMod val="95000"/>
                          <a:lumOff val="5000"/>
                        </a:schemeClr>
                      </a:solidFill>
                      <a:prstDash val="solid"/>
                      <a:round/>
                      <a:headEnd type="none" w="med" len="med"/>
                      <a:tailEnd type="none" w="med" len="med"/>
                    </a:lnB>
                    <a:noFill/>
                  </a:tcPr>
                </a:tc>
                <a:tc>
                  <a:txBody>
                    <a:bodyPr/>
                    <a:lstStyle/>
                    <a:p>
                      <a:pPr algn="ctr"/>
                      <a:r>
                        <a:rPr lang="en-US" sz="2000" b="1" dirty="0">
                          <a:solidFill>
                            <a:schemeClr val="tx2">
                              <a:lumMod val="75000"/>
                            </a:schemeClr>
                          </a:solidFill>
                          <a:latin typeface="Candara" pitchFamily="34" charset="0"/>
                        </a:rPr>
                        <a:t>2022-23</a:t>
                      </a:r>
                      <a:endParaRPr lang="en-IN" sz="2000" b="1" dirty="0">
                        <a:solidFill>
                          <a:schemeClr val="tx2">
                            <a:lumMod val="75000"/>
                          </a:schemeClr>
                        </a:solidFill>
                        <a:latin typeface="Candara" pitchFamily="34" charset="0"/>
                      </a:endParaRPr>
                    </a:p>
                  </a:txBody>
                  <a:tcP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3175" cap="flat" cmpd="sng" algn="ctr">
                      <a:solidFill>
                        <a:schemeClr val="tx1">
                          <a:lumMod val="95000"/>
                          <a:lumOff val="5000"/>
                        </a:schemeClr>
                      </a:solidFill>
                      <a:prstDash val="solid"/>
                      <a:round/>
                      <a:headEnd type="none" w="med" len="med"/>
                      <a:tailEnd type="none" w="med" len="med"/>
                    </a:lnT>
                    <a:lnB w="3175" cap="flat" cmpd="sng" algn="ctr">
                      <a:solidFill>
                        <a:schemeClr val="tx1">
                          <a:lumMod val="95000"/>
                          <a:lumOff val="5000"/>
                        </a:schemeClr>
                      </a:solidFill>
                      <a:prstDash val="solid"/>
                      <a:round/>
                      <a:headEnd type="none" w="med" len="med"/>
                      <a:tailEnd type="none" w="med" len="med"/>
                    </a:lnB>
                    <a:noFill/>
                  </a:tcPr>
                </a:tc>
                <a:tc>
                  <a:txBody>
                    <a:bodyPr/>
                    <a:lstStyle/>
                    <a:p>
                      <a:pPr algn="ctr"/>
                      <a:r>
                        <a:rPr lang="en-US" sz="2000" b="1" dirty="0">
                          <a:solidFill>
                            <a:schemeClr val="tx2">
                              <a:lumMod val="75000"/>
                            </a:schemeClr>
                          </a:solidFill>
                          <a:latin typeface="Candara" pitchFamily="34" charset="0"/>
                        </a:rPr>
                        <a:t>2022-23</a:t>
                      </a:r>
                      <a:endParaRPr lang="en-IN" sz="2000" b="1" dirty="0">
                        <a:solidFill>
                          <a:schemeClr val="tx2">
                            <a:lumMod val="75000"/>
                          </a:schemeClr>
                        </a:solidFill>
                        <a:latin typeface="Candara" pitchFamily="34" charset="0"/>
                      </a:endParaRPr>
                    </a:p>
                  </a:txBody>
                  <a:tcP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3175" cap="flat" cmpd="sng" algn="ctr">
                      <a:solidFill>
                        <a:schemeClr val="tx1">
                          <a:lumMod val="95000"/>
                          <a:lumOff val="5000"/>
                        </a:schemeClr>
                      </a:solidFill>
                      <a:prstDash val="solid"/>
                      <a:round/>
                      <a:headEnd type="none" w="med" len="med"/>
                      <a:tailEnd type="none" w="med" len="med"/>
                    </a:lnT>
                    <a:lnB w="3175" cap="flat" cmpd="sng" algn="ctr">
                      <a:solidFill>
                        <a:schemeClr val="tx1">
                          <a:lumMod val="95000"/>
                          <a:lumOff val="5000"/>
                        </a:schemeClr>
                      </a:solidFill>
                      <a:prstDash val="solid"/>
                      <a:round/>
                      <a:headEnd type="none" w="med" len="med"/>
                      <a:tailEnd type="none" w="med" len="med"/>
                    </a:lnB>
                    <a:noFill/>
                  </a:tcPr>
                </a:tc>
                <a:extLst>
                  <a:ext uri="{0D108BD9-81ED-4DB2-BD59-A6C34878D82A}">
                    <a16:rowId xmlns:a16="http://schemas.microsoft.com/office/drawing/2014/main" val="10001"/>
                  </a:ext>
                </a:extLst>
              </a:tr>
              <a:tr h="370840">
                <a:tc>
                  <a:txBody>
                    <a:bodyPr/>
                    <a:lstStyle/>
                    <a:p>
                      <a:pPr algn="just"/>
                      <a:r>
                        <a:rPr lang="en-IN" sz="2000" b="1" kern="1200" baseline="0" dirty="0">
                          <a:solidFill>
                            <a:srgbClr val="000000"/>
                          </a:solidFill>
                          <a:latin typeface="Candara" pitchFamily="34" charset="0"/>
                          <a:ea typeface="+mn-ea"/>
                          <a:cs typeface="+mn-cs"/>
                        </a:rPr>
                        <a:t>Date of first </a:t>
                      </a:r>
                      <a:r>
                        <a:rPr lang="en-IN" sz="2000" b="1" kern="1200" baseline="0" dirty="0" err="1">
                          <a:solidFill>
                            <a:srgbClr val="000000"/>
                          </a:solidFill>
                          <a:latin typeface="Candara" pitchFamily="34" charset="0"/>
                          <a:ea typeface="+mn-ea"/>
                          <a:cs typeface="+mn-cs"/>
                        </a:rPr>
                        <a:t>drawal</a:t>
                      </a:r>
                      <a:r>
                        <a:rPr lang="en-IN" sz="2000" b="1" kern="1200" baseline="0" dirty="0">
                          <a:solidFill>
                            <a:srgbClr val="000000"/>
                          </a:solidFill>
                          <a:latin typeface="Candara" pitchFamily="34" charset="0"/>
                          <a:ea typeface="+mn-ea"/>
                          <a:cs typeface="+mn-cs"/>
                        </a:rPr>
                        <a:t> of the loan</a:t>
                      </a:r>
                    </a:p>
                  </a:txBody>
                  <a:tcP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3175" cap="flat" cmpd="sng" algn="ctr">
                      <a:solidFill>
                        <a:schemeClr val="tx1">
                          <a:lumMod val="95000"/>
                          <a:lumOff val="5000"/>
                        </a:schemeClr>
                      </a:solidFill>
                      <a:prstDash val="solid"/>
                      <a:round/>
                      <a:headEnd type="none" w="med" len="med"/>
                      <a:tailEnd type="none" w="med" len="med"/>
                    </a:lnT>
                    <a:lnB w="3175" cap="flat" cmpd="sng" algn="ctr">
                      <a:solidFill>
                        <a:schemeClr val="tx1">
                          <a:lumMod val="95000"/>
                          <a:lumOff val="5000"/>
                        </a:schemeClr>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IN" sz="2000" b="1" kern="1200" baseline="0" dirty="0">
                          <a:solidFill>
                            <a:schemeClr val="tx2">
                              <a:lumMod val="75000"/>
                            </a:schemeClr>
                          </a:solidFill>
                          <a:latin typeface="Candara" pitchFamily="34" charset="0"/>
                          <a:ea typeface="+mn-ea"/>
                          <a:cs typeface="+mn-cs"/>
                        </a:rPr>
                        <a:t>01.10.2022</a:t>
                      </a:r>
                    </a:p>
                  </a:txBody>
                  <a:tcP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3175" cap="flat" cmpd="sng" algn="ctr">
                      <a:solidFill>
                        <a:schemeClr val="tx1">
                          <a:lumMod val="95000"/>
                          <a:lumOff val="5000"/>
                        </a:schemeClr>
                      </a:solidFill>
                      <a:prstDash val="solid"/>
                      <a:round/>
                      <a:headEnd type="none" w="med" len="med"/>
                      <a:tailEnd type="none" w="med" len="med"/>
                    </a:lnT>
                    <a:lnB w="3175" cap="flat" cmpd="sng" algn="ctr">
                      <a:solidFill>
                        <a:schemeClr val="tx1">
                          <a:lumMod val="95000"/>
                          <a:lumOff val="5000"/>
                        </a:schemeClr>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IN" sz="2000" b="1" kern="1200" baseline="0" dirty="0">
                          <a:solidFill>
                            <a:schemeClr val="tx2">
                              <a:lumMod val="75000"/>
                            </a:schemeClr>
                          </a:solidFill>
                          <a:latin typeface="Candara" pitchFamily="34" charset="0"/>
                          <a:ea typeface="+mn-ea"/>
                          <a:cs typeface="+mn-cs"/>
                        </a:rPr>
                        <a:t>01.07.2022</a:t>
                      </a:r>
                    </a:p>
                  </a:txBody>
                  <a:tcP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3175" cap="flat" cmpd="sng" algn="ctr">
                      <a:solidFill>
                        <a:schemeClr val="tx1">
                          <a:lumMod val="95000"/>
                          <a:lumOff val="5000"/>
                        </a:schemeClr>
                      </a:solidFill>
                      <a:prstDash val="solid"/>
                      <a:round/>
                      <a:headEnd type="none" w="med" len="med"/>
                      <a:tailEnd type="none" w="med" len="med"/>
                    </a:lnT>
                    <a:lnB w="3175" cap="flat" cmpd="sng" algn="ctr">
                      <a:solidFill>
                        <a:schemeClr val="tx1">
                          <a:lumMod val="95000"/>
                          <a:lumOff val="5000"/>
                        </a:schemeClr>
                      </a:solidFill>
                      <a:prstDash val="solid"/>
                      <a:round/>
                      <a:headEnd type="none" w="med" len="med"/>
                      <a:tailEnd type="none" w="med" len="med"/>
                    </a:lnB>
                    <a:noFill/>
                  </a:tcPr>
                </a:tc>
                <a:extLst>
                  <a:ext uri="{0D108BD9-81ED-4DB2-BD59-A6C34878D82A}">
                    <a16:rowId xmlns:a16="http://schemas.microsoft.com/office/drawing/2014/main" val="10002"/>
                  </a:ext>
                </a:extLst>
              </a:tr>
              <a:tr h="370840">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IN" sz="2000" b="1" kern="1200" baseline="0" dirty="0">
                          <a:solidFill>
                            <a:srgbClr val="000000"/>
                          </a:solidFill>
                          <a:latin typeface="Candara" pitchFamily="34" charset="0"/>
                          <a:ea typeface="+mn-ea"/>
                          <a:cs typeface="+mn-cs"/>
                        </a:rPr>
                        <a:t>Due Date of repayment </a:t>
                      </a:r>
                      <a:r>
                        <a:rPr lang="en-IN" sz="1800" b="1" kern="1200" baseline="0" dirty="0">
                          <a:solidFill>
                            <a:srgbClr val="000000"/>
                          </a:solidFill>
                          <a:latin typeface="Candara" pitchFamily="34" charset="0"/>
                          <a:ea typeface="+mn-ea"/>
                          <a:cs typeface="+mn-cs"/>
                        </a:rPr>
                        <a:t>(1 year from </a:t>
                      </a:r>
                      <a:r>
                        <a:rPr lang="en-IN" sz="1800" b="1" kern="1200" baseline="0" dirty="0" err="1">
                          <a:solidFill>
                            <a:srgbClr val="000000"/>
                          </a:solidFill>
                          <a:latin typeface="Candara" pitchFamily="34" charset="0"/>
                          <a:ea typeface="+mn-ea"/>
                          <a:cs typeface="+mn-cs"/>
                        </a:rPr>
                        <a:t>drawal</a:t>
                      </a:r>
                      <a:r>
                        <a:rPr lang="en-IN" sz="1800" b="1" kern="1200" baseline="0" dirty="0">
                          <a:solidFill>
                            <a:srgbClr val="000000"/>
                          </a:solidFill>
                          <a:latin typeface="Candara" pitchFamily="34" charset="0"/>
                          <a:ea typeface="+mn-ea"/>
                          <a:cs typeface="+mn-cs"/>
                        </a:rPr>
                        <a:t> date)</a:t>
                      </a:r>
                      <a:endParaRPr lang="en-IN" sz="2000" b="1" kern="1200" baseline="0" dirty="0">
                        <a:solidFill>
                          <a:srgbClr val="000000"/>
                        </a:solidFill>
                        <a:latin typeface="Candara" pitchFamily="34" charset="0"/>
                        <a:ea typeface="+mn-ea"/>
                        <a:cs typeface="+mn-cs"/>
                      </a:endParaRPr>
                    </a:p>
                  </a:txBody>
                  <a:tcP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3175" cap="flat" cmpd="sng" algn="ctr">
                      <a:solidFill>
                        <a:schemeClr val="tx1">
                          <a:lumMod val="95000"/>
                          <a:lumOff val="5000"/>
                        </a:schemeClr>
                      </a:solidFill>
                      <a:prstDash val="solid"/>
                      <a:round/>
                      <a:headEnd type="none" w="med" len="med"/>
                      <a:tailEnd type="none" w="med" len="med"/>
                    </a:lnT>
                    <a:lnB w="3175" cap="flat" cmpd="sng" algn="ctr">
                      <a:solidFill>
                        <a:schemeClr val="tx1">
                          <a:lumMod val="95000"/>
                          <a:lumOff val="5000"/>
                        </a:schemeClr>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IN" sz="2000" b="1" kern="1200" baseline="0" dirty="0">
                          <a:solidFill>
                            <a:schemeClr val="tx2">
                              <a:lumMod val="75000"/>
                            </a:schemeClr>
                          </a:solidFill>
                          <a:latin typeface="Candara" pitchFamily="34" charset="0"/>
                          <a:ea typeface="+mn-ea"/>
                          <a:cs typeface="+mn-cs"/>
                        </a:rPr>
                        <a:t>30.09.2023</a:t>
                      </a:r>
                    </a:p>
                  </a:txBody>
                  <a:tcP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3175" cap="flat" cmpd="sng" algn="ctr">
                      <a:solidFill>
                        <a:schemeClr val="tx1">
                          <a:lumMod val="95000"/>
                          <a:lumOff val="5000"/>
                        </a:schemeClr>
                      </a:solidFill>
                      <a:prstDash val="solid"/>
                      <a:round/>
                      <a:headEnd type="none" w="med" len="med"/>
                      <a:tailEnd type="none" w="med" len="med"/>
                    </a:lnT>
                    <a:lnB w="3175" cap="flat" cmpd="sng" algn="ctr">
                      <a:solidFill>
                        <a:schemeClr val="tx1">
                          <a:lumMod val="95000"/>
                          <a:lumOff val="5000"/>
                        </a:schemeClr>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IN" sz="2000" b="1" kern="1200" baseline="0" dirty="0">
                          <a:solidFill>
                            <a:schemeClr val="tx2">
                              <a:lumMod val="75000"/>
                            </a:schemeClr>
                          </a:solidFill>
                          <a:latin typeface="Candara" pitchFamily="34" charset="0"/>
                          <a:ea typeface="+mn-ea"/>
                          <a:cs typeface="+mn-cs"/>
                        </a:rPr>
                        <a:t>30.06.2023</a:t>
                      </a:r>
                    </a:p>
                  </a:txBody>
                  <a:tcP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3175" cap="flat" cmpd="sng" algn="ctr">
                      <a:solidFill>
                        <a:schemeClr val="tx1">
                          <a:lumMod val="95000"/>
                          <a:lumOff val="5000"/>
                        </a:schemeClr>
                      </a:solidFill>
                      <a:prstDash val="solid"/>
                      <a:round/>
                      <a:headEnd type="none" w="med" len="med"/>
                      <a:tailEnd type="none" w="med" len="med"/>
                    </a:lnT>
                    <a:lnB w="3175" cap="flat" cmpd="sng" algn="ctr">
                      <a:solidFill>
                        <a:schemeClr val="tx1">
                          <a:lumMod val="95000"/>
                          <a:lumOff val="5000"/>
                        </a:schemeClr>
                      </a:solidFill>
                      <a:prstDash val="solid"/>
                      <a:round/>
                      <a:headEnd type="none" w="med" len="med"/>
                      <a:tailEnd type="none" w="med" len="med"/>
                    </a:lnB>
                    <a:noFill/>
                  </a:tcPr>
                </a:tc>
                <a:extLst>
                  <a:ext uri="{0D108BD9-81ED-4DB2-BD59-A6C34878D82A}">
                    <a16:rowId xmlns:a16="http://schemas.microsoft.com/office/drawing/2014/main" val="10003"/>
                  </a:ext>
                </a:extLst>
              </a:tr>
              <a:tr h="152400">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IN" sz="2000" b="1" kern="1200" baseline="0" dirty="0">
                          <a:solidFill>
                            <a:srgbClr val="000000"/>
                          </a:solidFill>
                          <a:latin typeface="Candara" pitchFamily="34" charset="0"/>
                          <a:ea typeface="+mn-ea"/>
                          <a:cs typeface="+mn-cs"/>
                        </a:rPr>
                        <a:t>Crop Season</a:t>
                      </a:r>
                    </a:p>
                  </a:txBody>
                  <a:tcP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3175" cap="flat" cmpd="sng" algn="ctr">
                      <a:solidFill>
                        <a:schemeClr val="tx1">
                          <a:lumMod val="95000"/>
                          <a:lumOff val="5000"/>
                        </a:schemeClr>
                      </a:solidFill>
                      <a:prstDash val="solid"/>
                      <a:round/>
                      <a:headEnd type="none" w="med" len="med"/>
                      <a:tailEnd type="none" w="med" len="med"/>
                    </a:lnT>
                    <a:lnB w="3175" cap="flat" cmpd="sng" algn="ctr">
                      <a:solidFill>
                        <a:schemeClr val="tx1">
                          <a:lumMod val="95000"/>
                          <a:lumOff val="5000"/>
                        </a:schemeClr>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IN" sz="2000" b="1" kern="1200" baseline="0" dirty="0">
                          <a:solidFill>
                            <a:schemeClr val="tx2">
                              <a:lumMod val="75000"/>
                            </a:schemeClr>
                          </a:solidFill>
                          <a:latin typeface="Candara" pitchFamily="34" charset="0"/>
                          <a:ea typeface="+mn-ea"/>
                          <a:cs typeface="+mn-cs"/>
                        </a:rPr>
                        <a:t>Rabi 2022-23</a:t>
                      </a:r>
                    </a:p>
                  </a:txBody>
                  <a:tcP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3175" cap="flat" cmpd="sng" algn="ctr">
                      <a:solidFill>
                        <a:schemeClr val="tx1">
                          <a:lumMod val="95000"/>
                          <a:lumOff val="5000"/>
                        </a:schemeClr>
                      </a:solidFill>
                      <a:prstDash val="solid"/>
                      <a:round/>
                      <a:headEnd type="none" w="med" len="med"/>
                      <a:tailEnd type="none" w="med" len="med"/>
                    </a:lnT>
                    <a:lnB w="3175" cap="flat" cmpd="sng" algn="ctr">
                      <a:solidFill>
                        <a:schemeClr val="tx1">
                          <a:lumMod val="95000"/>
                          <a:lumOff val="5000"/>
                        </a:schemeClr>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IN" sz="2000" b="1" kern="1200" baseline="0" dirty="0">
                          <a:solidFill>
                            <a:schemeClr val="tx2">
                              <a:lumMod val="75000"/>
                            </a:schemeClr>
                          </a:solidFill>
                          <a:latin typeface="Candara" pitchFamily="34" charset="0"/>
                          <a:ea typeface="+mn-ea"/>
                          <a:cs typeface="+mn-cs"/>
                        </a:rPr>
                        <a:t>Kharif 2022-23</a:t>
                      </a:r>
                    </a:p>
                  </a:txBody>
                  <a:tcP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3175" cap="flat" cmpd="sng" algn="ctr">
                      <a:solidFill>
                        <a:schemeClr val="tx1">
                          <a:lumMod val="95000"/>
                          <a:lumOff val="5000"/>
                        </a:schemeClr>
                      </a:solidFill>
                      <a:prstDash val="solid"/>
                      <a:round/>
                      <a:headEnd type="none" w="med" len="med"/>
                      <a:tailEnd type="none" w="med" len="med"/>
                    </a:lnT>
                    <a:lnB w="3175" cap="flat" cmpd="sng" algn="ctr">
                      <a:solidFill>
                        <a:schemeClr val="tx1">
                          <a:lumMod val="95000"/>
                          <a:lumOff val="5000"/>
                        </a:schemeClr>
                      </a:solidFill>
                      <a:prstDash val="solid"/>
                      <a:round/>
                      <a:headEnd type="none" w="med" len="med"/>
                      <a:tailEnd type="none" w="med" len="med"/>
                    </a:lnB>
                    <a:noFill/>
                  </a:tcPr>
                </a:tc>
                <a:extLst>
                  <a:ext uri="{0D108BD9-81ED-4DB2-BD59-A6C34878D82A}">
                    <a16:rowId xmlns:a16="http://schemas.microsoft.com/office/drawing/2014/main" val="10004"/>
                  </a:ext>
                </a:extLst>
              </a:tr>
              <a:tr h="304800">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IN" sz="2000" b="1" kern="1200" baseline="0" dirty="0">
                          <a:solidFill>
                            <a:srgbClr val="000000"/>
                          </a:solidFill>
                          <a:latin typeface="Candara" pitchFamily="34" charset="0"/>
                          <a:ea typeface="+mn-ea"/>
                          <a:cs typeface="+mn-cs"/>
                        </a:rPr>
                        <a:t>Season – Cropping to Harvest</a:t>
                      </a:r>
                    </a:p>
                  </a:txBody>
                  <a:tcP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3175" cap="flat" cmpd="sng" algn="ctr">
                      <a:solidFill>
                        <a:schemeClr val="tx1">
                          <a:lumMod val="95000"/>
                          <a:lumOff val="5000"/>
                        </a:schemeClr>
                      </a:solidFill>
                      <a:prstDash val="solid"/>
                      <a:round/>
                      <a:headEnd type="none" w="med" len="med"/>
                      <a:tailEnd type="none" w="med" len="med"/>
                    </a:lnT>
                    <a:lnB w="3175" cap="flat" cmpd="sng" algn="ctr">
                      <a:solidFill>
                        <a:schemeClr val="tx1">
                          <a:lumMod val="95000"/>
                          <a:lumOff val="5000"/>
                        </a:schemeClr>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IN" sz="2000" b="1" kern="1200" baseline="0" dirty="0">
                          <a:solidFill>
                            <a:schemeClr val="tx2">
                              <a:lumMod val="75000"/>
                            </a:schemeClr>
                          </a:solidFill>
                          <a:latin typeface="Candara" pitchFamily="34" charset="0"/>
                          <a:ea typeface="+mn-ea"/>
                          <a:cs typeface="+mn-cs"/>
                        </a:rPr>
                        <a:t>Oct 22 to June 23</a:t>
                      </a:r>
                    </a:p>
                  </a:txBody>
                  <a:tcP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3175" cap="flat" cmpd="sng" algn="ctr">
                      <a:solidFill>
                        <a:schemeClr val="tx1">
                          <a:lumMod val="95000"/>
                          <a:lumOff val="5000"/>
                        </a:schemeClr>
                      </a:solidFill>
                      <a:prstDash val="solid"/>
                      <a:round/>
                      <a:headEnd type="none" w="med" len="med"/>
                      <a:tailEnd type="none" w="med" len="med"/>
                    </a:lnT>
                    <a:lnB w="3175" cap="flat" cmpd="sng" algn="ctr">
                      <a:solidFill>
                        <a:schemeClr val="tx1">
                          <a:lumMod val="95000"/>
                          <a:lumOff val="5000"/>
                        </a:schemeClr>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IN" sz="2000" b="1" kern="1200" baseline="0" dirty="0">
                          <a:solidFill>
                            <a:schemeClr val="tx2">
                              <a:lumMod val="75000"/>
                            </a:schemeClr>
                          </a:solidFill>
                          <a:latin typeface="Candara" pitchFamily="34" charset="0"/>
                          <a:ea typeface="+mn-ea"/>
                          <a:cs typeface="+mn-cs"/>
                        </a:rPr>
                        <a:t>June 22 to Dec 22</a:t>
                      </a:r>
                    </a:p>
                  </a:txBody>
                  <a:tcP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3175" cap="flat" cmpd="sng" algn="ctr">
                      <a:solidFill>
                        <a:schemeClr val="tx1">
                          <a:lumMod val="95000"/>
                          <a:lumOff val="5000"/>
                        </a:schemeClr>
                      </a:solidFill>
                      <a:prstDash val="solid"/>
                      <a:round/>
                      <a:headEnd type="none" w="med" len="med"/>
                      <a:tailEnd type="none" w="med" len="med"/>
                    </a:lnT>
                    <a:lnB w="3175" cap="flat" cmpd="sng" algn="ctr">
                      <a:solidFill>
                        <a:schemeClr val="tx1">
                          <a:lumMod val="95000"/>
                          <a:lumOff val="5000"/>
                        </a:schemeClr>
                      </a:solidFill>
                      <a:prstDash val="solid"/>
                      <a:round/>
                      <a:headEnd type="none" w="med" len="med"/>
                      <a:tailEnd type="none" w="med" len="med"/>
                    </a:lnB>
                    <a:noFill/>
                  </a:tcPr>
                </a:tc>
                <a:extLst>
                  <a:ext uri="{0D108BD9-81ED-4DB2-BD59-A6C34878D82A}">
                    <a16:rowId xmlns:a16="http://schemas.microsoft.com/office/drawing/2014/main" val="3650452714"/>
                  </a:ext>
                </a:extLst>
              </a:tr>
              <a:tr h="370840">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IN" sz="2000" b="1" kern="1200" baseline="0" dirty="0">
                          <a:solidFill>
                            <a:srgbClr val="000000"/>
                          </a:solidFill>
                          <a:latin typeface="Candara" pitchFamily="34" charset="0"/>
                          <a:ea typeface="+mn-ea"/>
                          <a:cs typeface="+mn-cs"/>
                        </a:rPr>
                        <a:t>Season Ends</a:t>
                      </a:r>
                    </a:p>
                  </a:txBody>
                  <a:tcP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3175" cap="flat" cmpd="sng" algn="ctr">
                      <a:solidFill>
                        <a:schemeClr val="tx1">
                          <a:lumMod val="95000"/>
                          <a:lumOff val="5000"/>
                        </a:schemeClr>
                      </a:solidFill>
                      <a:prstDash val="solid"/>
                      <a:round/>
                      <a:headEnd type="none" w="med" len="med"/>
                      <a:tailEnd type="none" w="med" len="med"/>
                    </a:lnT>
                    <a:lnB w="3175" cap="flat" cmpd="sng" algn="ctr">
                      <a:solidFill>
                        <a:schemeClr val="tx1">
                          <a:lumMod val="95000"/>
                          <a:lumOff val="5000"/>
                        </a:schemeClr>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IN" sz="2000" b="1" kern="1200" baseline="0" dirty="0">
                          <a:solidFill>
                            <a:schemeClr val="tx2">
                              <a:lumMod val="75000"/>
                            </a:schemeClr>
                          </a:solidFill>
                          <a:latin typeface="Candara" pitchFamily="34" charset="0"/>
                          <a:ea typeface="+mn-ea"/>
                          <a:cs typeface="+mn-cs"/>
                        </a:rPr>
                        <a:t>30</a:t>
                      </a:r>
                      <a:r>
                        <a:rPr lang="en-IN" sz="2000" b="1" kern="1200" baseline="30000" dirty="0">
                          <a:solidFill>
                            <a:schemeClr val="tx2">
                              <a:lumMod val="75000"/>
                            </a:schemeClr>
                          </a:solidFill>
                          <a:latin typeface="Candara" pitchFamily="34" charset="0"/>
                          <a:ea typeface="+mn-ea"/>
                          <a:cs typeface="+mn-cs"/>
                        </a:rPr>
                        <a:t>th</a:t>
                      </a:r>
                      <a:r>
                        <a:rPr lang="en-IN" sz="2000" b="1" kern="1200" baseline="0" dirty="0">
                          <a:solidFill>
                            <a:schemeClr val="tx2">
                              <a:lumMod val="75000"/>
                            </a:schemeClr>
                          </a:solidFill>
                          <a:latin typeface="Candara" pitchFamily="34" charset="0"/>
                          <a:ea typeface="+mn-ea"/>
                          <a:cs typeface="+mn-cs"/>
                        </a:rPr>
                        <a:t> June 2023</a:t>
                      </a:r>
                    </a:p>
                  </a:txBody>
                  <a:tcP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3175" cap="flat" cmpd="sng" algn="ctr">
                      <a:solidFill>
                        <a:schemeClr val="tx1">
                          <a:lumMod val="95000"/>
                          <a:lumOff val="5000"/>
                        </a:schemeClr>
                      </a:solidFill>
                      <a:prstDash val="solid"/>
                      <a:round/>
                      <a:headEnd type="none" w="med" len="med"/>
                      <a:tailEnd type="none" w="med" len="med"/>
                    </a:lnT>
                    <a:lnB w="3175" cap="flat" cmpd="sng" algn="ctr">
                      <a:solidFill>
                        <a:schemeClr val="tx1">
                          <a:lumMod val="95000"/>
                          <a:lumOff val="5000"/>
                        </a:schemeClr>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IN" sz="2000" b="1" kern="1200" baseline="0" dirty="0">
                          <a:solidFill>
                            <a:schemeClr val="tx2">
                              <a:lumMod val="75000"/>
                            </a:schemeClr>
                          </a:solidFill>
                          <a:latin typeface="Candara" pitchFamily="34" charset="0"/>
                          <a:ea typeface="+mn-ea"/>
                          <a:cs typeface="+mn-cs"/>
                        </a:rPr>
                        <a:t>31</a:t>
                      </a:r>
                      <a:r>
                        <a:rPr lang="en-IN" sz="2000" b="1" kern="1200" baseline="30000" dirty="0">
                          <a:solidFill>
                            <a:schemeClr val="tx2">
                              <a:lumMod val="75000"/>
                            </a:schemeClr>
                          </a:solidFill>
                          <a:latin typeface="Candara" pitchFamily="34" charset="0"/>
                          <a:ea typeface="+mn-ea"/>
                          <a:cs typeface="+mn-cs"/>
                        </a:rPr>
                        <a:t>st</a:t>
                      </a:r>
                      <a:r>
                        <a:rPr lang="en-IN" sz="2000" b="1" kern="1200" baseline="0" dirty="0">
                          <a:solidFill>
                            <a:schemeClr val="tx2">
                              <a:lumMod val="75000"/>
                            </a:schemeClr>
                          </a:solidFill>
                          <a:latin typeface="Candara" pitchFamily="34" charset="0"/>
                          <a:ea typeface="+mn-ea"/>
                          <a:cs typeface="+mn-cs"/>
                        </a:rPr>
                        <a:t> Dec 2022</a:t>
                      </a:r>
                    </a:p>
                  </a:txBody>
                  <a:tcP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3175" cap="flat" cmpd="sng" algn="ctr">
                      <a:solidFill>
                        <a:schemeClr val="tx1">
                          <a:lumMod val="95000"/>
                          <a:lumOff val="5000"/>
                        </a:schemeClr>
                      </a:solidFill>
                      <a:prstDash val="solid"/>
                      <a:round/>
                      <a:headEnd type="none" w="med" len="med"/>
                      <a:tailEnd type="none" w="med" len="med"/>
                    </a:lnT>
                    <a:lnB w="3175" cap="flat" cmpd="sng" algn="ctr">
                      <a:solidFill>
                        <a:schemeClr val="tx1">
                          <a:lumMod val="95000"/>
                          <a:lumOff val="5000"/>
                        </a:schemeClr>
                      </a:solidFill>
                      <a:prstDash val="solid"/>
                      <a:round/>
                      <a:headEnd type="none" w="med" len="med"/>
                      <a:tailEnd type="none" w="med" len="med"/>
                    </a:lnB>
                    <a:noFill/>
                  </a:tcPr>
                </a:tc>
                <a:extLst>
                  <a:ext uri="{0D108BD9-81ED-4DB2-BD59-A6C34878D82A}">
                    <a16:rowId xmlns:a16="http://schemas.microsoft.com/office/drawing/2014/main" val="10005"/>
                  </a:ext>
                </a:extLst>
              </a:tr>
              <a:tr h="370840">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IN" sz="2000" b="1" kern="1200" baseline="0" dirty="0">
                          <a:solidFill>
                            <a:srgbClr val="000000"/>
                          </a:solidFill>
                          <a:latin typeface="Candara" pitchFamily="34" charset="0"/>
                          <a:ea typeface="+mn-ea"/>
                          <a:cs typeface="+mn-cs"/>
                        </a:rPr>
                        <a:t>Add : 1</a:t>
                      </a:r>
                      <a:r>
                        <a:rPr lang="en-IN" sz="2000" b="1" kern="1200" baseline="30000" dirty="0">
                          <a:solidFill>
                            <a:srgbClr val="000000"/>
                          </a:solidFill>
                          <a:latin typeface="Candara" pitchFamily="34" charset="0"/>
                          <a:ea typeface="+mn-ea"/>
                          <a:cs typeface="+mn-cs"/>
                        </a:rPr>
                        <a:t>st</a:t>
                      </a:r>
                      <a:r>
                        <a:rPr lang="en-IN" sz="2000" b="1" kern="1200" baseline="0" dirty="0">
                          <a:solidFill>
                            <a:srgbClr val="000000"/>
                          </a:solidFill>
                          <a:latin typeface="Candara" pitchFamily="34" charset="0"/>
                          <a:ea typeface="+mn-ea"/>
                          <a:cs typeface="+mn-cs"/>
                        </a:rPr>
                        <a:t> Crop Season</a:t>
                      </a:r>
                    </a:p>
                  </a:txBody>
                  <a:tcP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3175" cap="flat" cmpd="sng" algn="ctr">
                      <a:solidFill>
                        <a:schemeClr val="tx1">
                          <a:lumMod val="95000"/>
                          <a:lumOff val="5000"/>
                        </a:schemeClr>
                      </a:solidFill>
                      <a:prstDash val="solid"/>
                      <a:round/>
                      <a:headEnd type="none" w="med" len="med"/>
                      <a:tailEnd type="none" w="med" len="med"/>
                    </a:lnT>
                    <a:lnB w="3175" cap="flat" cmpd="sng" algn="ctr">
                      <a:solidFill>
                        <a:schemeClr val="tx1">
                          <a:lumMod val="95000"/>
                          <a:lumOff val="5000"/>
                        </a:schemeClr>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IN" sz="2000" b="1" kern="1200" baseline="0" dirty="0">
                          <a:solidFill>
                            <a:schemeClr val="tx2">
                              <a:lumMod val="75000"/>
                            </a:schemeClr>
                          </a:solidFill>
                          <a:latin typeface="Candara" pitchFamily="34" charset="0"/>
                          <a:ea typeface="+mn-ea"/>
                          <a:cs typeface="+mn-cs"/>
                        </a:rPr>
                        <a:t>Rabi 2023-24 (Oct 23 to June 24)</a:t>
                      </a:r>
                    </a:p>
                  </a:txBody>
                  <a:tcP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3175" cap="flat" cmpd="sng" algn="ctr">
                      <a:solidFill>
                        <a:schemeClr val="tx1">
                          <a:lumMod val="95000"/>
                          <a:lumOff val="5000"/>
                        </a:schemeClr>
                      </a:solidFill>
                      <a:prstDash val="solid"/>
                      <a:round/>
                      <a:headEnd type="none" w="med" len="med"/>
                      <a:tailEnd type="none" w="med" len="med"/>
                    </a:lnT>
                    <a:lnB w="3175" cap="flat" cmpd="sng" algn="ctr">
                      <a:solidFill>
                        <a:schemeClr val="tx1">
                          <a:lumMod val="95000"/>
                          <a:lumOff val="5000"/>
                        </a:schemeClr>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IN" sz="2000" b="1" kern="1200" baseline="0" dirty="0">
                          <a:solidFill>
                            <a:schemeClr val="tx2">
                              <a:lumMod val="75000"/>
                            </a:schemeClr>
                          </a:solidFill>
                          <a:latin typeface="Candara" pitchFamily="34" charset="0"/>
                          <a:ea typeface="+mn-ea"/>
                          <a:cs typeface="+mn-cs"/>
                        </a:rPr>
                        <a:t>Kharif 2023-24 (June to Dec 23)</a:t>
                      </a:r>
                    </a:p>
                  </a:txBody>
                  <a:tcP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3175" cap="flat" cmpd="sng" algn="ctr">
                      <a:solidFill>
                        <a:schemeClr val="tx1">
                          <a:lumMod val="95000"/>
                          <a:lumOff val="5000"/>
                        </a:schemeClr>
                      </a:solidFill>
                      <a:prstDash val="solid"/>
                      <a:round/>
                      <a:headEnd type="none" w="med" len="med"/>
                      <a:tailEnd type="none" w="med" len="med"/>
                    </a:lnT>
                    <a:lnB w="3175" cap="flat" cmpd="sng" algn="ctr">
                      <a:solidFill>
                        <a:schemeClr val="tx1">
                          <a:lumMod val="95000"/>
                          <a:lumOff val="5000"/>
                        </a:schemeClr>
                      </a:solidFill>
                      <a:prstDash val="solid"/>
                      <a:round/>
                      <a:headEnd type="none" w="med" len="med"/>
                      <a:tailEnd type="none" w="med" len="med"/>
                    </a:lnB>
                    <a:noFill/>
                  </a:tcPr>
                </a:tc>
                <a:extLst>
                  <a:ext uri="{0D108BD9-81ED-4DB2-BD59-A6C34878D82A}">
                    <a16:rowId xmlns:a16="http://schemas.microsoft.com/office/drawing/2014/main" val="10006"/>
                  </a:ext>
                </a:extLst>
              </a:tr>
              <a:tr h="370840">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IN" sz="2000" b="1" kern="1200" baseline="0" dirty="0">
                          <a:solidFill>
                            <a:srgbClr val="000000"/>
                          </a:solidFill>
                          <a:latin typeface="Candara" pitchFamily="34" charset="0"/>
                          <a:ea typeface="+mn-ea"/>
                          <a:cs typeface="+mn-cs"/>
                        </a:rPr>
                        <a:t>Add : 2</a:t>
                      </a:r>
                      <a:r>
                        <a:rPr lang="en-IN" sz="2000" b="1" kern="1200" baseline="30000" dirty="0">
                          <a:solidFill>
                            <a:srgbClr val="000000"/>
                          </a:solidFill>
                          <a:latin typeface="Candara" pitchFamily="34" charset="0"/>
                          <a:ea typeface="+mn-ea"/>
                          <a:cs typeface="+mn-cs"/>
                        </a:rPr>
                        <a:t>nd</a:t>
                      </a:r>
                      <a:r>
                        <a:rPr lang="en-IN" sz="2000" b="1" kern="1200" baseline="0" dirty="0">
                          <a:solidFill>
                            <a:srgbClr val="000000"/>
                          </a:solidFill>
                          <a:latin typeface="Candara" pitchFamily="34" charset="0"/>
                          <a:ea typeface="+mn-ea"/>
                          <a:cs typeface="+mn-cs"/>
                        </a:rPr>
                        <a:t> Crop Season</a:t>
                      </a:r>
                    </a:p>
                  </a:txBody>
                  <a:tcP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3175" cap="flat" cmpd="sng" algn="ctr">
                      <a:solidFill>
                        <a:schemeClr val="tx1">
                          <a:lumMod val="95000"/>
                          <a:lumOff val="5000"/>
                        </a:schemeClr>
                      </a:solidFill>
                      <a:prstDash val="solid"/>
                      <a:round/>
                      <a:headEnd type="none" w="med" len="med"/>
                      <a:tailEnd type="none" w="med" len="med"/>
                    </a:lnT>
                    <a:lnB w="3175" cap="flat" cmpd="sng" algn="ctr">
                      <a:solidFill>
                        <a:schemeClr val="tx1">
                          <a:lumMod val="95000"/>
                          <a:lumOff val="5000"/>
                        </a:schemeClr>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IN" sz="2000" b="1" kern="1200" baseline="0" dirty="0">
                          <a:solidFill>
                            <a:schemeClr val="tx2">
                              <a:lumMod val="75000"/>
                            </a:schemeClr>
                          </a:solidFill>
                          <a:latin typeface="Candara" pitchFamily="34" charset="0"/>
                          <a:ea typeface="+mn-ea"/>
                          <a:cs typeface="+mn-cs"/>
                        </a:rPr>
                        <a:t>Kharif 2024 (June to Dec 24)</a:t>
                      </a:r>
                    </a:p>
                  </a:txBody>
                  <a:tcP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3175" cap="flat" cmpd="sng" algn="ctr">
                      <a:solidFill>
                        <a:schemeClr val="tx1">
                          <a:lumMod val="95000"/>
                          <a:lumOff val="5000"/>
                        </a:schemeClr>
                      </a:solidFill>
                      <a:prstDash val="solid"/>
                      <a:round/>
                      <a:headEnd type="none" w="med" len="med"/>
                      <a:tailEnd type="none" w="med" len="med"/>
                    </a:lnT>
                    <a:lnB w="3175" cap="flat" cmpd="sng" algn="ctr">
                      <a:solidFill>
                        <a:schemeClr val="tx1">
                          <a:lumMod val="95000"/>
                          <a:lumOff val="5000"/>
                        </a:schemeClr>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IN" sz="2000" b="1" kern="1200" baseline="0" dirty="0">
                          <a:solidFill>
                            <a:schemeClr val="tx2">
                              <a:lumMod val="75000"/>
                            </a:schemeClr>
                          </a:solidFill>
                          <a:latin typeface="Candara" pitchFamily="34" charset="0"/>
                          <a:ea typeface="+mn-ea"/>
                          <a:cs typeface="+mn-cs"/>
                        </a:rPr>
                        <a:t>Rabi 2023-24 (Oct 22 to June 23)</a:t>
                      </a:r>
                    </a:p>
                  </a:txBody>
                  <a:tcP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3175" cap="flat" cmpd="sng" algn="ctr">
                      <a:solidFill>
                        <a:schemeClr val="tx1">
                          <a:lumMod val="95000"/>
                          <a:lumOff val="5000"/>
                        </a:schemeClr>
                      </a:solidFill>
                      <a:prstDash val="solid"/>
                      <a:round/>
                      <a:headEnd type="none" w="med" len="med"/>
                      <a:tailEnd type="none" w="med" len="med"/>
                    </a:lnT>
                    <a:lnB w="3175" cap="flat" cmpd="sng" algn="ctr">
                      <a:solidFill>
                        <a:schemeClr val="tx1">
                          <a:lumMod val="95000"/>
                          <a:lumOff val="5000"/>
                        </a:schemeClr>
                      </a:solidFill>
                      <a:prstDash val="solid"/>
                      <a:round/>
                      <a:headEnd type="none" w="med" len="med"/>
                      <a:tailEnd type="none" w="med" len="med"/>
                    </a:lnB>
                    <a:noFill/>
                  </a:tcPr>
                </a:tc>
                <a:extLst>
                  <a:ext uri="{0D108BD9-81ED-4DB2-BD59-A6C34878D82A}">
                    <a16:rowId xmlns:a16="http://schemas.microsoft.com/office/drawing/2014/main" val="10007"/>
                  </a:ext>
                </a:extLst>
              </a:tr>
              <a:tr h="370840">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IN" sz="2000" b="1" kern="1200" baseline="0" dirty="0">
                          <a:solidFill>
                            <a:srgbClr val="FF0000"/>
                          </a:solidFill>
                          <a:latin typeface="Candara" pitchFamily="34" charset="0"/>
                          <a:ea typeface="+mn-ea"/>
                          <a:cs typeface="+mn-cs"/>
                        </a:rPr>
                        <a:t>NPA date</a:t>
                      </a:r>
                    </a:p>
                  </a:txBody>
                  <a:tcP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3175" cap="flat" cmpd="sng" algn="ctr">
                      <a:solidFill>
                        <a:schemeClr val="tx1">
                          <a:lumMod val="95000"/>
                          <a:lumOff val="5000"/>
                        </a:schemeClr>
                      </a:solidFill>
                      <a:prstDash val="solid"/>
                      <a:round/>
                      <a:headEnd type="none" w="med" len="med"/>
                      <a:tailEnd type="none" w="med" len="med"/>
                    </a:lnT>
                    <a:lnB w="3175" cap="flat" cmpd="sng" algn="ctr">
                      <a:solidFill>
                        <a:schemeClr val="tx1">
                          <a:lumMod val="95000"/>
                          <a:lumOff val="5000"/>
                        </a:schemeClr>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IN" sz="2000" b="1" kern="1200" baseline="0" dirty="0">
                          <a:solidFill>
                            <a:srgbClr val="FF0000"/>
                          </a:solidFill>
                          <a:latin typeface="Candara" pitchFamily="34" charset="0"/>
                          <a:ea typeface="+mn-ea"/>
                          <a:cs typeface="+mn-cs"/>
                        </a:rPr>
                        <a:t>01.01.2025</a:t>
                      </a:r>
                    </a:p>
                  </a:txBody>
                  <a:tcP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3175" cap="flat" cmpd="sng" algn="ctr">
                      <a:solidFill>
                        <a:schemeClr val="tx1">
                          <a:lumMod val="95000"/>
                          <a:lumOff val="5000"/>
                        </a:schemeClr>
                      </a:solidFill>
                      <a:prstDash val="solid"/>
                      <a:round/>
                      <a:headEnd type="none" w="med" len="med"/>
                      <a:tailEnd type="none" w="med" len="med"/>
                    </a:lnT>
                    <a:lnB w="3175" cap="flat" cmpd="sng" algn="ctr">
                      <a:solidFill>
                        <a:schemeClr val="tx1">
                          <a:lumMod val="95000"/>
                          <a:lumOff val="5000"/>
                        </a:schemeClr>
                      </a:solidFill>
                      <a:prstDash val="solid"/>
                      <a:round/>
                      <a:headEnd type="none" w="med" len="med"/>
                      <a:tailEnd type="none" w="med" len="med"/>
                    </a:lnB>
                    <a:noFill/>
                  </a:tcPr>
                </a:tc>
                <a:tc>
                  <a:txBody>
                    <a:bodyPr/>
                    <a:lstStyle/>
                    <a:p>
                      <a:pPr algn="ctr"/>
                      <a:r>
                        <a:rPr lang="en-IN" sz="2000" b="1" dirty="0">
                          <a:solidFill>
                            <a:srgbClr val="E3391D"/>
                          </a:solidFill>
                          <a:latin typeface="Candara" pitchFamily="34" charset="0"/>
                        </a:rPr>
                        <a:t>01.07.2024</a:t>
                      </a:r>
                    </a:p>
                  </a:txBody>
                  <a:tcP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3175" cap="flat" cmpd="sng" algn="ctr">
                      <a:solidFill>
                        <a:schemeClr val="tx1">
                          <a:lumMod val="95000"/>
                          <a:lumOff val="5000"/>
                        </a:schemeClr>
                      </a:solidFill>
                      <a:prstDash val="solid"/>
                      <a:round/>
                      <a:headEnd type="none" w="med" len="med"/>
                      <a:tailEnd type="none" w="med" len="med"/>
                    </a:lnT>
                    <a:lnB w="3175" cap="flat" cmpd="sng" algn="ctr">
                      <a:solidFill>
                        <a:schemeClr val="tx1">
                          <a:lumMod val="95000"/>
                          <a:lumOff val="5000"/>
                        </a:schemeClr>
                      </a:solidFill>
                      <a:prstDash val="solid"/>
                      <a:round/>
                      <a:headEnd type="none" w="med" len="med"/>
                      <a:tailEnd type="none" w="med" len="med"/>
                    </a:lnB>
                    <a:noFill/>
                  </a:tcPr>
                </a:tc>
                <a:extLst>
                  <a:ext uri="{0D108BD9-81ED-4DB2-BD59-A6C34878D82A}">
                    <a16:rowId xmlns:a16="http://schemas.microsoft.com/office/drawing/2014/main" val="10008"/>
                  </a:ext>
                </a:extLst>
              </a:tr>
              <a:tr h="370840">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IN" sz="2400" b="1" kern="1200" baseline="0" dirty="0">
                          <a:solidFill>
                            <a:srgbClr val="0070C0"/>
                          </a:solidFill>
                          <a:latin typeface="Candara" pitchFamily="34" charset="0"/>
                          <a:ea typeface="+mn-ea"/>
                          <a:cs typeface="+mn-cs"/>
                        </a:rPr>
                        <a:t>Reason of NPA date</a:t>
                      </a:r>
                    </a:p>
                  </a:txBody>
                  <a:tcP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3175" cap="flat" cmpd="sng" algn="ctr">
                      <a:solidFill>
                        <a:schemeClr val="tx1">
                          <a:lumMod val="95000"/>
                          <a:lumOff val="5000"/>
                        </a:schemeClr>
                      </a:solidFill>
                      <a:prstDash val="solid"/>
                      <a:round/>
                      <a:headEnd type="none" w="med" len="med"/>
                      <a:tailEnd type="none" w="med" len="med"/>
                    </a:lnT>
                    <a:lnB w="3175" cap="flat" cmpd="sng" algn="ctr">
                      <a:solidFill>
                        <a:schemeClr val="tx1">
                          <a:lumMod val="95000"/>
                          <a:lumOff val="5000"/>
                        </a:schemeClr>
                      </a:solidFill>
                      <a:prstDash val="solid"/>
                      <a:round/>
                      <a:headEnd type="none" w="med" len="med"/>
                      <a:tailEnd type="none" w="med" len="med"/>
                    </a:lnB>
                    <a:noFill/>
                  </a:tcPr>
                </a:tc>
                <a:tc>
                  <a:txBody>
                    <a:bodyPr/>
                    <a:lstStyle/>
                    <a:p>
                      <a:pPr algn="ctr"/>
                      <a:r>
                        <a:rPr lang="en-IN" sz="2000" b="1" i="1" dirty="0">
                          <a:solidFill>
                            <a:srgbClr val="E3391D"/>
                          </a:solidFill>
                          <a:latin typeface="Candara" pitchFamily="34" charset="0"/>
                        </a:rPr>
                        <a:t>Since 2</a:t>
                      </a:r>
                      <a:r>
                        <a:rPr lang="en-IN" sz="2000" b="1" i="1" baseline="30000" dirty="0">
                          <a:solidFill>
                            <a:srgbClr val="E3391D"/>
                          </a:solidFill>
                          <a:latin typeface="Candara" pitchFamily="34" charset="0"/>
                        </a:rPr>
                        <a:t>nd</a:t>
                      </a:r>
                      <a:r>
                        <a:rPr lang="en-IN" sz="2000" b="1" i="1" dirty="0">
                          <a:solidFill>
                            <a:srgbClr val="E3391D"/>
                          </a:solidFill>
                          <a:latin typeface="Candara" pitchFamily="34" charset="0"/>
                        </a:rPr>
                        <a:t> crop season is Kharif which ends on 31.12.24</a:t>
                      </a:r>
                    </a:p>
                  </a:txBody>
                  <a:tcP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3175" cap="flat" cmpd="sng" algn="ctr">
                      <a:solidFill>
                        <a:schemeClr val="tx1">
                          <a:lumMod val="95000"/>
                          <a:lumOff val="5000"/>
                        </a:schemeClr>
                      </a:solidFill>
                      <a:prstDash val="solid"/>
                      <a:round/>
                      <a:headEnd type="none" w="med" len="med"/>
                      <a:tailEnd type="none" w="med" len="med"/>
                    </a:lnT>
                    <a:lnB w="3175" cap="flat" cmpd="sng" algn="ctr">
                      <a:solidFill>
                        <a:schemeClr val="tx1">
                          <a:lumMod val="95000"/>
                          <a:lumOff val="5000"/>
                        </a:schemeClr>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800" b="1" i="1" dirty="0">
                          <a:solidFill>
                            <a:srgbClr val="E3391D"/>
                          </a:solidFill>
                          <a:latin typeface="Candara" pitchFamily="34" charset="0"/>
                        </a:rPr>
                        <a:t>Since 2</a:t>
                      </a:r>
                      <a:r>
                        <a:rPr lang="en-IN" sz="1800" b="1" i="1" baseline="30000" dirty="0">
                          <a:solidFill>
                            <a:srgbClr val="E3391D"/>
                          </a:solidFill>
                          <a:latin typeface="Candara" pitchFamily="34" charset="0"/>
                        </a:rPr>
                        <a:t>nd</a:t>
                      </a:r>
                      <a:r>
                        <a:rPr lang="en-IN" sz="1800" b="1" i="1" dirty="0">
                          <a:solidFill>
                            <a:srgbClr val="E3391D"/>
                          </a:solidFill>
                          <a:latin typeface="Candara" pitchFamily="34" charset="0"/>
                        </a:rPr>
                        <a:t> crop season ends on 30.06.24</a:t>
                      </a:r>
                    </a:p>
                    <a:p>
                      <a:pPr algn="ctr"/>
                      <a:endParaRPr lang="en-IN" sz="2400" b="1" dirty="0">
                        <a:solidFill>
                          <a:srgbClr val="E3391D"/>
                        </a:solidFill>
                        <a:latin typeface="Candara" pitchFamily="34" charset="0"/>
                      </a:endParaRPr>
                    </a:p>
                  </a:txBody>
                  <a:tcP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3175" cap="flat" cmpd="sng" algn="ctr">
                      <a:solidFill>
                        <a:schemeClr val="tx1">
                          <a:lumMod val="95000"/>
                          <a:lumOff val="5000"/>
                        </a:schemeClr>
                      </a:solidFill>
                      <a:prstDash val="solid"/>
                      <a:round/>
                      <a:headEnd type="none" w="med" len="med"/>
                      <a:tailEnd type="none" w="med" len="med"/>
                    </a:lnT>
                    <a:lnB w="3175" cap="flat" cmpd="sng" algn="ctr">
                      <a:solidFill>
                        <a:schemeClr val="tx1">
                          <a:lumMod val="95000"/>
                          <a:lumOff val="5000"/>
                        </a:schemeClr>
                      </a:solidFill>
                      <a:prstDash val="solid"/>
                      <a:round/>
                      <a:headEnd type="none" w="med" len="med"/>
                      <a:tailEnd type="none" w="med" len="med"/>
                    </a:lnB>
                    <a:noFill/>
                  </a:tcPr>
                </a:tc>
                <a:extLst>
                  <a:ext uri="{0D108BD9-81ED-4DB2-BD59-A6C34878D82A}">
                    <a16:rowId xmlns:a16="http://schemas.microsoft.com/office/drawing/2014/main" val="3191391971"/>
                  </a:ext>
                </a:extLst>
              </a:tr>
            </a:tbl>
          </a:graphicData>
        </a:graphic>
      </p:graphicFrame>
      <p:sp>
        <p:nvSpPr>
          <p:cNvPr id="8" name="Slide Number Placeholder 17"/>
          <p:cNvSpPr txBox="1">
            <a:spLocks/>
          </p:cNvSpPr>
          <p:nvPr/>
        </p:nvSpPr>
        <p:spPr>
          <a:xfrm>
            <a:off x="10991820" y="6096000"/>
            <a:ext cx="609600" cy="304800"/>
          </a:xfrm>
          <a:prstGeom prst="rect">
            <a:avLst/>
          </a:prstGeom>
        </p:spPr>
        <p:txBody>
          <a:bodyPr/>
          <a:lstStyle/>
          <a:p>
            <a:pPr fontAlgn="base">
              <a:spcBef>
                <a:spcPct val="0"/>
              </a:spcBef>
              <a:spcAft>
                <a:spcPct val="0"/>
              </a:spcAft>
              <a:defRPr/>
            </a:pPr>
            <a:fld id="{0176C1F2-587E-42C9-B506-53C0D6E30F46}" type="slidenum">
              <a:rPr lang="en-US" sz="1600" b="1">
                <a:solidFill>
                  <a:srgbClr val="000000"/>
                </a:solidFill>
                <a:latin typeface="Arial" pitchFamily="34" charset="0"/>
                <a:cs typeface="Arial" pitchFamily="34" charset="0"/>
              </a:rPr>
              <a:pPr fontAlgn="base">
                <a:spcBef>
                  <a:spcPct val="0"/>
                </a:spcBef>
                <a:spcAft>
                  <a:spcPct val="0"/>
                </a:spcAft>
                <a:defRPr/>
              </a:pPr>
              <a:t>68</a:t>
            </a:fld>
            <a:endParaRPr lang="en-US" sz="1600" b="1" dirty="0">
              <a:solidFill>
                <a:srgbClr val="000000"/>
              </a:solidFill>
              <a:latin typeface="Arial" pitchFamily="34" charset="0"/>
              <a:cs typeface="Arial" pitchFamily="34" charset="0"/>
            </a:endParaRPr>
          </a:p>
        </p:txBody>
      </p:sp>
      <p:sp>
        <p:nvSpPr>
          <p:cNvPr id="9" name="Title 1">
            <a:extLst>
              <a:ext uri="{FF2B5EF4-FFF2-40B4-BE49-F238E27FC236}">
                <a16:creationId xmlns:a16="http://schemas.microsoft.com/office/drawing/2014/main" id="{B8E3B397-8870-4930-9D7A-00A387340C27}"/>
              </a:ext>
            </a:extLst>
          </p:cNvPr>
          <p:cNvSpPr txBox="1">
            <a:spLocks/>
          </p:cNvSpPr>
          <p:nvPr/>
        </p:nvSpPr>
        <p:spPr>
          <a:xfrm>
            <a:off x="628620" y="93182"/>
            <a:ext cx="10972800" cy="827123"/>
          </a:xfrm>
          <a:prstGeom prst="rect">
            <a:avLst/>
          </a:prstGeom>
        </p:spPr>
        <p:txBody>
          <a:bodyPr>
            <a:normAutofit fontScale="77500" lnSpcReduction="20000"/>
          </a:bodyPr>
          <a:lstStyle>
            <a:lvl1pPr algn="l" defTabSz="914400" rtl="0" eaLnBrk="1" latinLnBrk="0" hangingPunct="1">
              <a:spcBef>
                <a:spcPct val="0"/>
              </a:spcBef>
              <a:buNone/>
              <a:defRPr sz="3200" kern="1200">
                <a:solidFill>
                  <a:schemeClr val="tx1"/>
                </a:solidFill>
                <a:latin typeface="Candara" panose="020E0502030303020204" pitchFamily="34" charset="0"/>
                <a:ea typeface="+mj-ea"/>
                <a:cs typeface="+mj-cs"/>
              </a:defRPr>
            </a:lvl1pPr>
          </a:lstStyle>
          <a:p>
            <a:pPr algn="ctr"/>
            <a:r>
              <a:rPr lang="en-US" sz="3600" b="1" dirty="0">
                <a:solidFill>
                  <a:srgbClr val="0070C0"/>
                </a:solidFill>
              </a:rPr>
              <a:t>NPA Classification – Short Duration Crops</a:t>
            </a:r>
          </a:p>
          <a:p>
            <a:pPr algn="ctr"/>
            <a:r>
              <a:rPr lang="en-US" sz="3600" b="1" dirty="0">
                <a:solidFill>
                  <a:srgbClr val="0070C0"/>
                </a:solidFill>
              </a:rPr>
              <a:t>Multi Cropping/ Double Cropping farmer loans</a:t>
            </a:r>
          </a:p>
        </p:txBody>
      </p:sp>
    </p:spTree>
    <p:extLst>
      <p:ext uri="{BB962C8B-B14F-4D97-AF65-F5344CB8AC3E}">
        <p14:creationId xmlns:p14="http://schemas.microsoft.com/office/powerpoint/2010/main" val="3391558576"/>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randombar(horizontal)">
                                      <p:cBhvr>
                                        <p:cTn id="10" dur="500"/>
                                        <p:tgtEl>
                                          <p:spTgt spid="8"/>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randombar(horizontal)">
                                      <p:cBhvr>
                                        <p:cTn id="1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6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 name="Slide Number Placeholder 17"/>
          <p:cNvSpPr txBox="1">
            <a:spLocks/>
          </p:cNvSpPr>
          <p:nvPr/>
        </p:nvSpPr>
        <p:spPr>
          <a:xfrm>
            <a:off x="9906000" y="6324600"/>
            <a:ext cx="609600" cy="304800"/>
          </a:xfrm>
          <a:prstGeom prst="rect">
            <a:avLst/>
          </a:prstGeom>
        </p:spPr>
        <p:txBody>
          <a:bodyPr/>
          <a:lstStyle/>
          <a:p>
            <a:pPr fontAlgn="base">
              <a:spcBef>
                <a:spcPct val="0"/>
              </a:spcBef>
              <a:spcAft>
                <a:spcPct val="0"/>
              </a:spcAft>
              <a:defRPr/>
            </a:pPr>
            <a:fld id="{0176C1F2-587E-42C9-B506-53C0D6E30F46}" type="slidenum">
              <a:rPr lang="en-US" sz="1600" b="1">
                <a:solidFill>
                  <a:srgbClr val="000000"/>
                </a:solidFill>
                <a:latin typeface="Arial" pitchFamily="34" charset="0"/>
                <a:cs typeface="Arial" pitchFamily="34" charset="0"/>
              </a:rPr>
              <a:pPr fontAlgn="base">
                <a:spcBef>
                  <a:spcPct val="0"/>
                </a:spcBef>
                <a:spcAft>
                  <a:spcPct val="0"/>
                </a:spcAft>
                <a:defRPr/>
              </a:pPr>
              <a:t>69</a:t>
            </a:fld>
            <a:endParaRPr lang="en-US" sz="1600" b="1" dirty="0">
              <a:solidFill>
                <a:srgbClr val="000000"/>
              </a:solidFill>
              <a:latin typeface="Arial" pitchFamily="34" charset="0"/>
              <a:cs typeface="Arial" pitchFamily="34" charset="0"/>
            </a:endParaRPr>
          </a:p>
        </p:txBody>
      </p:sp>
      <p:sp>
        <p:nvSpPr>
          <p:cNvPr id="5" name="Title 1">
            <a:extLst>
              <a:ext uri="{FF2B5EF4-FFF2-40B4-BE49-F238E27FC236}">
                <a16:creationId xmlns:a16="http://schemas.microsoft.com/office/drawing/2014/main" id="{7B5C8A44-9E18-44EB-8DC5-C0F8DB5A887A}"/>
              </a:ext>
            </a:extLst>
          </p:cNvPr>
          <p:cNvSpPr txBox="1">
            <a:spLocks/>
          </p:cNvSpPr>
          <p:nvPr/>
        </p:nvSpPr>
        <p:spPr>
          <a:xfrm>
            <a:off x="609600" y="228600"/>
            <a:ext cx="10972800" cy="827123"/>
          </a:xfrm>
          <a:prstGeom prst="rect">
            <a:avLst/>
          </a:prstGeom>
        </p:spPr>
        <p:txBody>
          <a:bodyPr>
            <a:normAutofit/>
          </a:bodyPr>
          <a:lstStyle>
            <a:lvl1pPr algn="l" defTabSz="914400" rtl="0" eaLnBrk="1" latinLnBrk="0" hangingPunct="1">
              <a:spcBef>
                <a:spcPct val="0"/>
              </a:spcBef>
              <a:buNone/>
              <a:defRPr sz="3200" kern="1200">
                <a:solidFill>
                  <a:schemeClr val="tx1"/>
                </a:solidFill>
                <a:latin typeface="Candara" panose="020E0502030303020204" pitchFamily="34" charset="0"/>
                <a:ea typeface="+mj-ea"/>
                <a:cs typeface="+mj-cs"/>
              </a:defRPr>
            </a:lvl1pPr>
          </a:lstStyle>
          <a:p>
            <a:pPr algn="ctr"/>
            <a:r>
              <a:rPr lang="en-US" sz="3600" b="1" dirty="0">
                <a:solidFill>
                  <a:srgbClr val="0070C0"/>
                </a:solidFill>
              </a:rPr>
              <a:t>NPA Classification – Long Duration Crops</a:t>
            </a:r>
          </a:p>
        </p:txBody>
      </p:sp>
      <p:graphicFrame>
        <p:nvGraphicFramePr>
          <p:cNvPr id="10" name="Table 9">
            <a:extLst>
              <a:ext uri="{FF2B5EF4-FFF2-40B4-BE49-F238E27FC236}">
                <a16:creationId xmlns:a16="http://schemas.microsoft.com/office/drawing/2014/main" id="{D70203E3-524E-4CF6-BD4F-53FA7CA48161}"/>
              </a:ext>
            </a:extLst>
          </p:cNvPr>
          <p:cNvGraphicFramePr>
            <a:graphicFrameLocks noGrp="1"/>
          </p:cNvGraphicFramePr>
          <p:nvPr>
            <p:extLst>
              <p:ext uri="{D42A27DB-BD31-4B8C-83A1-F6EECF244321}">
                <p14:modId xmlns:p14="http://schemas.microsoft.com/office/powerpoint/2010/main" val="3006093134"/>
              </p:ext>
            </p:extLst>
          </p:nvPr>
        </p:nvGraphicFramePr>
        <p:xfrm>
          <a:off x="609600" y="1055723"/>
          <a:ext cx="10972800" cy="5150884"/>
        </p:xfrm>
        <a:graphic>
          <a:graphicData uri="http://schemas.openxmlformats.org/drawingml/2006/table">
            <a:tbl>
              <a:tblPr firstRow="1" bandRow="1">
                <a:tableStyleId>{5C22544A-7EE6-4342-B048-85BDC9FD1C3A}</a:tableStyleId>
              </a:tblPr>
              <a:tblGrid>
                <a:gridCol w="5009322">
                  <a:extLst>
                    <a:ext uri="{9D8B030D-6E8A-4147-A177-3AD203B41FA5}">
                      <a16:colId xmlns:a16="http://schemas.microsoft.com/office/drawing/2014/main" val="2182922013"/>
                    </a:ext>
                  </a:extLst>
                </a:gridCol>
                <a:gridCol w="5963478">
                  <a:extLst>
                    <a:ext uri="{9D8B030D-6E8A-4147-A177-3AD203B41FA5}">
                      <a16:colId xmlns:a16="http://schemas.microsoft.com/office/drawing/2014/main" val="2755429004"/>
                    </a:ext>
                  </a:extLst>
                </a:gridCol>
              </a:tblGrid>
              <a:tr h="773077">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IN" sz="2400" b="1" kern="1200" baseline="0" dirty="0">
                          <a:solidFill>
                            <a:schemeClr val="tx1"/>
                          </a:solidFill>
                          <a:latin typeface="Candara" pitchFamily="34" charset="0"/>
                          <a:ea typeface="+mn-ea"/>
                          <a:cs typeface="+mn-cs"/>
                        </a:rPr>
                        <a:t>Particulars 	</a:t>
                      </a:r>
                    </a:p>
                  </a:txBody>
                  <a:tcP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3175" cap="flat" cmpd="sng" algn="ctr">
                      <a:solidFill>
                        <a:schemeClr val="tx1">
                          <a:lumMod val="95000"/>
                          <a:lumOff val="5000"/>
                        </a:schemeClr>
                      </a:solidFill>
                      <a:prstDash val="solid"/>
                      <a:round/>
                      <a:headEnd type="none" w="med" len="med"/>
                      <a:tailEnd type="none" w="med" len="med"/>
                    </a:lnT>
                    <a:lnB w="3175" cap="flat" cmpd="sng" algn="ctr">
                      <a:solidFill>
                        <a:schemeClr val="tx1">
                          <a:lumMod val="95000"/>
                          <a:lumOff val="5000"/>
                        </a:schemeClr>
                      </a:solidFill>
                      <a:prstDash val="solid"/>
                      <a:round/>
                      <a:headEnd type="none" w="med" len="med"/>
                      <a:tailEnd type="none" w="med" len="med"/>
                    </a:lnB>
                    <a:solidFill>
                      <a:srgbClr val="D6F5F6"/>
                    </a:solidFill>
                  </a:tcPr>
                </a:tc>
                <a:tc>
                  <a:txBody>
                    <a:bodyPr/>
                    <a:lstStyle/>
                    <a:p>
                      <a:pPr algn="ctr"/>
                      <a:r>
                        <a:rPr lang="en-IN" sz="2400" b="1" kern="1200" baseline="0" dirty="0">
                          <a:solidFill>
                            <a:schemeClr val="tx1"/>
                          </a:solidFill>
                          <a:latin typeface="Candara" pitchFamily="34" charset="0"/>
                          <a:ea typeface="+mn-ea"/>
                          <a:cs typeface="+mn-cs"/>
                        </a:rPr>
                        <a:t>       Rabi/ Summer Season (Sugarcane)</a:t>
                      </a:r>
                      <a:endParaRPr lang="en-IN" sz="2400" b="1" dirty="0">
                        <a:solidFill>
                          <a:schemeClr val="tx1"/>
                        </a:solidFill>
                        <a:latin typeface="Candara" pitchFamily="34" charset="0"/>
                      </a:endParaRPr>
                    </a:p>
                  </a:txBody>
                  <a:tcP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3175" cap="flat" cmpd="sng" algn="ctr">
                      <a:solidFill>
                        <a:schemeClr val="tx1">
                          <a:lumMod val="95000"/>
                          <a:lumOff val="5000"/>
                        </a:schemeClr>
                      </a:solidFill>
                      <a:prstDash val="solid"/>
                      <a:round/>
                      <a:headEnd type="none" w="med" len="med"/>
                      <a:tailEnd type="none" w="med" len="med"/>
                    </a:lnT>
                    <a:lnB w="3175" cap="flat" cmpd="sng" algn="ctr">
                      <a:solidFill>
                        <a:schemeClr val="tx1">
                          <a:lumMod val="95000"/>
                          <a:lumOff val="5000"/>
                        </a:schemeClr>
                      </a:solidFill>
                      <a:prstDash val="solid"/>
                      <a:round/>
                      <a:headEnd type="none" w="med" len="med"/>
                      <a:tailEnd type="none" w="med" len="med"/>
                    </a:lnB>
                    <a:solidFill>
                      <a:srgbClr val="D6F5F6"/>
                    </a:solidFill>
                  </a:tcPr>
                </a:tc>
                <a:extLst>
                  <a:ext uri="{0D108BD9-81ED-4DB2-BD59-A6C34878D82A}">
                    <a16:rowId xmlns:a16="http://schemas.microsoft.com/office/drawing/2014/main" val="4026664457"/>
                  </a:ext>
                </a:extLst>
              </a:tr>
              <a:tr h="636309">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IN" sz="2400" b="1" kern="1200" baseline="0" dirty="0">
                          <a:solidFill>
                            <a:srgbClr val="000000"/>
                          </a:solidFill>
                          <a:latin typeface="Candara" pitchFamily="34" charset="0"/>
                          <a:ea typeface="+mn-ea"/>
                          <a:cs typeface="+mn-cs"/>
                        </a:rPr>
                        <a:t>Year of sanction of loan</a:t>
                      </a:r>
                    </a:p>
                  </a:txBody>
                  <a:tcP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3175" cap="flat" cmpd="sng" algn="ctr">
                      <a:solidFill>
                        <a:schemeClr val="tx1">
                          <a:lumMod val="95000"/>
                          <a:lumOff val="5000"/>
                        </a:schemeClr>
                      </a:solidFill>
                      <a:prstDash val="solid"/>
                      <a:round/>
                      <a:headEnd type="none" w="med" len="med"/>
                      <a:tailEnd type="none" w="med" len="med"/>
                    </a:lnT>
                    <a:lnB w="3175" cap="flat" cmpd="sng" algn="ctr">
                      <a:solidFill>
                        <a:schemeClr val="tx1">
                          <a:lumMod val="95000"/>
                          <a:lumOff val="5000"/>
                        </a:schemeClr>
                      </a:solidFill>
                      <a:prstDash val="solid"/>
                      <a:round/>
                      <a:headEnd type="none" w="med" len="med"/>
                      <a:tailEnd type="none" w="med" len="med"/>
                    </a:lnB>
                    <a:noFill/>
                  </a:tcPr>
                </a:tc>
                <a:tc>
                  <a:txBody>
                    <a:bodyPr/>
                    <a:lstStyle/>
                    <a:p>
                      <a:pPr algn="ctr"/>
                      <a:r>
                        <a:rPr lang="en-US" sz="2400" b="1" dirty="0">
                          <a:solidFill>
                            <a:schemeClr val="tx2">
                              <a:lumMod val="75000"/>
                            </a:schemeClr>
                          </a:solidFill>
                          <a:latin typeface="Candara" pitchFamily="34" charset="0"/>
                        </a:rPr>
                        <a:t>2021-22</a:t>
                      </a:r>
                      <a:endParaRPr lang="en-IN" sz="2400" b="1" dirty="0">
                        <a:solidFill>
                          <a:schemeClr val="tx2">
                            <a:lumMod val="75000"/>
                          </a:schemeClr>
                        </a:solidFill>
                        <a:latin typeface="Candara" pitchFamily="34" charset="0"/>
                      </a:endParaRPr>
                    </a:p>
                  </a:txBody>
                  <a:tcP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3175" cap="flat" cmpd="sng" algn="ctr">
                      <a:solidFill>
                        <a:schemeClr val="tx1">
                          <a:lumMod val="95000"/>
                          <a:lumOff val="5000"/>
                        </a:schemeClr>
                      </a:solidFill>
                      <a:prstDash val="solid"/>
                      <a:round/>
                      <a:headEnd type="none" w="med" len="med"/>
                      <a:tailEnd type="none" w="med" len="med"/>
                    </a:lnT>
                    <a:lnB w="3175" cap="flat" cmpd="sng" algn="ctr">
                      <a:solidFill>
                        <a:schemeClr val="tx1">
                          <a:lumMod val="95000"/>
                          <a:lumOff val="5000"/>
                        </a:schemeClr>
                      </a:solidFill>
                      <a:prstDash val="solid"/>
                      <a:round/>
                      <a:headEnd type="none" w="med" len="med"/>
                      <a:tailEnd type="none" w="med" len="med"/>
                    </a:lnB>
                    <a:noFill/>
                  </a:tcPr>
                </a:tc>
                <a:extLst>
                  <a:ext uri="{0D108BD9-81ED-4DB2-BD59-A6C34878D82A}">
                    <a16:rowId xmlns:a16="http://schemas.microsoft.com/office/drawing/2014/main" val="858011585"/>
                  </a:ext>
                </a:extLst>
              </a:tr>
              <a:tr h="636309">
                <a:tc>
                  <a:txBody>
                    <a:bodyPr/>
                    <a:lstStyle/>
                    <a:p>
                      <a:pPr algn="just"/>
                      <a:r>
                        <a:rPr lang="en-IN" sz="2400" b="1" kern="1200" baseline="0" dirty="0">
                          <a:solidFill>
                            <a:srgbClr val="000000"/>
                          </a:solidFill>
                          <a:latin typeface="Candara" pitchFamily="34" charset="0"/>
                          <a:ea typeface="+mn-ea"/>
                          <a:cs typeface="+mn-cs"/>
                        </a:rPr>
                        <a:t>Cropping Season</a:t>
                      </a:r>
                    </a:p>
                  </a:txBody>
                  <a:tcP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3175" cap="flat" cmpd="sng" algn="ctr">
                      <a:solidFill>
                        <a:schemeClr val="tx1">
                          <a:lumMod val="95000"/>
                          <a:lumOff val="5000"/>
                        </a:schemeClr>
                      </a:solidFill>
                      <a:prstDash val="solid"/>
                      <a:round/>
                      <a:headEnd type="none" w="med" len="med"/>
                      <a:tailEnd type="none" w="med" len="med"/>
                    </a:lnT>
                    <a:lnB w="3175" cap="flat" cmpd="sng" algn="ctr">
                      <a:solidFill>
                        <a:schemeClr val="tx1">
                          <a:lumMod val="95000"/>
                          <a:lumOff val="5000"/>
                        </a:schemeClr>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IN" sz="2400" b="1" kern="1200" baseline="0" dirty="0">
                          <a:solidFill>
                            <a:schemeClr val="tx2">
                              <a:lumMod val="75000"/>
                            </a:schemeClr>
                          </a:solidFill>
                          <a:latin typeface="Candara" pitchFamily="34" charset="0"/>
                          <a:ea typeface="+mn-ea"/>
                          <a:cs typeface="+mn-cs"/>
                        </a:rPr>
                        <a:t>January to December or January to June (Crop maturity period of 12 or 18 months)</a:t>
                      </a:r>
                    </a:p>
                  </a:txBody>
                  <a:tcP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3175" cap="flat" cmpd="sng" algn="ctr">
                      <a:solidFill>
                        <a:schemeClr val="tx1">
                          <a:lumMod val="95000"/>
                          <a:lumOff val="5000"/>
                        </a:schemeClr>
                      </a:solidFill>
                      <a:prstDash val="solid"/>
                      <a:round/>
                      <a:headEnd type="none" w="med" len="med"/>
                      <a:tailEnd type="none" w="med" len="med"/>
                    </a:lnT>
                    <a:lnB w="3175" cap="flat" cmpd="sng" algn="ctr">
                      <a:solidFill>
                        <a:schemeClr val="tx1">
                          <a:lumMod val="95000"/>
                          <a:lumOff val="5000"/>
                        </a:schemeClr>
                      </a:solidFill>
                      <a:prstDash val="solid"/>
                      <a:round/>
                      <a:headEnd type="none" w="med" len="med"/>
                      <a:tailEnd type="none" w="med" len="med"/>
                    </a:lnB>
                    <a:noFill/>
                  </a:tcPr>
                </a:tc>
                <a:extLst>
                  <a:ext uri="{0D108BD9-81ED-4DB2-BD59-A6C34878D82A}">
                    <a16:rowId xmlns:a16="http://schemas.microsoft.com/office/drawing/2014/main" val="2783194962"/>
                  </a:ext>
                </a:extLst>
              </a:tr>
              <a:tr h="636309">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IN" sz="2400" b="1" kern="1200" baseline="0" dirty="0">
                          <a:solidFill>
                            <a:srgbClr val="000000"/>
                          </a:solidFill>
                          <a:latin typeface="Candara" pitchFamily="34" charset="0"/>
                          <a:ea typeface="+mn-ea"/>
                          <a:cs typeface="+mn-cs"/>
                        </a:rPr>
                        <a:t>Date of loan disbursement</a:t>
                      </a:r>
                    </a:p>
                  </a:txBody>
                  <a:tcP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3175" cap="flat" cmpd="sng" algn="ctr">
                      <a:solidFill>
                        <a:schemeClr val="tx1">
                          <a:lumMod val="95000"/>
                          <a:lumOff val="5000"/>
                        </a:schemeClr>
                      </a:solidFill>
                      <a:prstDash val="solid"/>
                      <a:round/>
                      <a:headEnd type="none" w="med" len="med"/>
                      <a:tailEnd type="none" w="med" len="med"/>
                    </a:lnT>
                    <a:lnB w="3175" cap="flat" cmpd="sng" algn="ctr">
                      <a:solidFill>
                        <a:schemeClr val="tx1">
                          <a:lumMod val="95000"/>
                          <a:lumOff val="5000"/>
                        </a:schemeClr>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IN" sz="2400" b="1" kern="1200" baseline="0" dirty="0">
                          <a:solidFill>
                            <a:schemeClr val="tx2">
                              <a:lumMod val="75000"/>
                            </a:schemeClr>
                          </a:solidFill>
                          <a:latin typeface="Candara" pitchFamily="34" charset="0"/>
                          <a:ea typeface="+mn-ea"/>
                          <a:cs typeface="+mn-cs"/>
                        </a:rPr>
                        <a:t>01.01.2022</a:t>
                      </a:r>
                    </a:p>
                  </a:txBody>
                  <a:tcP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3175" cap="flat" cmpd="sng" algn="ctr">
                      <a:solidFill>
                        <a:schemeClr val="tx1">
                          <a:lumMod val="95000"/>
                          <a:lumOff val="5000"/>
                        </a:schemeClr>
                      </a:solidFill>
                      <a:prstDash val="solid"/>
                      <a:round/>
                      <a:headEnd type="none" w="med" len="med"/>
                      <a:tailEnd type="none" w="med" len="med"/>
                    </a:lnT>
                    <a:lnB w="3175" cap="flat" cmpd="sng" algn="ctr">
                      <a:solidFill>
                        <a:schemeClr val="tx1">
                          <a:lumMod val="95000"/>
                          <a:lumOff val="5000"/>
                        </a:schemeClr>
                      </a:solidFill>
                      <a:prstDash val="solid"/>
                      <a:round/>
                      <a:headEnd type="none" w="med" len="med"/>
                      <a:tailEnd type="none" w="med" len="med"/>
                    </a:lnB>
                    <a:noFill/>
                  </a:tcPr>
                </a:tc>
                <a:extLst>
                  <a:ext uri="{0D108BD9-81ED-4DB2-BD59-A6C34878D82A}">
                    <a16:rowId xmlns:a16="http://schemas.microsoft.com/office/drawing/2014/main" val="3063500654"/>
                  </a:ext>
                </a:extLst>
              </a:tr>
              <a:tr h="636309">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IN" sz="2400" b="1" kern="1200" baseline="0" dirty="0">
                          <a:solidFill>
                            <a:srgbClr val="000000"/>
                          </a:solidFill>
                          <a:latin typeface="Candara" pitchFamily="34" charset="0"/>
                          <a:ea typeface="+mn-ea"/>
                          <a:cs typeface="+mn-cs"/>
                        </a:rPr>
                        <a:t>Due date of repayment (12 months or 18 months from date of </a:t>
                      </a:r>
                      <a:r>
                        <a:rPr lang="en-IN" sz="2400" b="1" kern="1200" baseline="0" dirty="0" err="1">
                          <a:solidFill>
                            <a:srgbClr val="000000"/>
                          </a:solidFill>
                          <a:latin typeface="Candara" pitchFamily="34" charset="0"/>
                          <a:ea typeface="+mn-ea"/>
                          <a:cs typeface="+mn-cs"/>
                        </a:rPr>
                        <a:t>drawal</a:t>
                      </a:r>
                      <a:r>
                        <a:rPr lang="en-IN" sz="2400" b="1" kern="1200" baseline="0" dirty="0">
                          <a:solidFill>
                            <a:srgbClr val="000000"/>
                          </a:solidFill>
                          <a:latin typeface="Candara" pitchFamily="34" charset="0"/>
                          <a:ea typeface="+mn-ea"/>
                          <a:cs typeface="+mn-cs"/>
                        </a:rPr>
                        <a:t>)</a:t>
                      </a:r>
                    </a:p>
                  </a:txBody>
                  <a:tcP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3175" cap="flat" cmpd="sng" algn="ctr">
                      <a:solidFill>
                        <a:schemeClr val="tx1">
                          <a:lumMod val="95000"/>
                          <a:lumOff val="5000"/>
                        </a:schemeClr>
                      </a:solidFill>
                      <a:prstDash val="solid"/>
                      <a:round/>
                      <a:headEnd type="none" w="med" len="med"/>
                      <a:tailEnd type="none" w="med" len="med"/>
                    </a:lnT>
                    <a:lnB w="3175" cap="flat" cmpd="sng" algn="ctr">
                      <a:solidFill>
                        <a:schemeClr val="tx1">
                          <a:lumMod val="95000"/>
                          <a:lumOff val="5000"/>
                        </a:schemeClr>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IN" sz="2400" b="1" kern="1200" baseline="0" dirty="0">
                          <a:solidFill>
                            <a:schemeClr val="tx2">
                              <a:lumMod val="75000"/>
                            </a:schemeClr>
                          </a:solidFill>
                          <a:latin typeface="Candara" pitchFamily="34" charset="0"/>
                          <a:ea typeface="+mn-ea"/>
                          <a:cs typeface="+mn-cs"/>
                        </a:rPr>
                        <a:t>31.12.2022 or 30.06.2023</a:t>
                      </a:r>
                    </a:p>
                  </a:txBody>
                  <a:tcP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3175" cap="flat" cmpd="sng" algn="ctr">
                      <a:solidFill>
                        <a:schemeClr val="tx1">
                          <a:lumMod val="95000"/>
                          <a:lumOff val="5000"/>
                        </a:schemeClr>
                      </a:solidFill>
                      <a:prstDash val="solid"/>
                      <a:round/>
                      <a:headEnd type="none" w="med" len="med"/>
                      <a:tailEnd type="none" w="med" len="med"/>
                    </a:lnT>
                    <a:lnB w="3175" cap="flat" cmpd="sng" algn="ctr">
                      <a:solidFill>
                        <a:schemeClr val="tx1">
                          <a:lumMod val="95000"/>
                          <a:lumOff val="5000"/>
                        </a:schemeClr>
                      </a:solidFill>
                      <a:prstDash val="solid"/>
                      <a:round/>
                      <a:headEnd type="none" w="med" len="med"/>
                      <a:tailEnd type="none" w="med" len="med"/>
                    </a:lnB>
                    <a:noFill/>
                  </a:tcPr>
                </a:tc>
                <a:extLst>
                  <a:ext uri="{0D108BD9-81ED-4DB2-BD59-A6C34878D82A}">
                    <a16:rowId xmlns:a16="http://schemas.microsoft.com/office/drawing/2014/main" val="1983229681"/>
                  </a:ext>
                </a:extLst>
              </a:tr>
              <a:tr h="636309">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IN" sz="2400" b="1" kern="1200" baseline="0" dirty="0">
                          <a:solidFill>
                            <a:srgbClr val="000000"/>
                          </a:solidFill>
                          <a:latin typeface="Candara" pitchFamily="34" charset="0"/>
                          <a:ea typeface="+mn-ea"/>
                          <a:cs typeface="+mn-cs"/>
                        </a:rPr>
                        <a:t>Add: One long duration crop season ending on </a:t>
                      </a:r>
                    </a:p>
                  </a:txBody>
                  <a:tcP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3175" cap="flat" cmpd="sng" algn="ctr">
                      <a:solidFill>
                        <a:schemeClr val="tx1">
                          <a:lumMod val="95000"/>
                          <a:lumOff val="5000"/>
                        </a:schemeClr>
                      </a:solidFill>
                      <a:prstDash val="solid"/>
                      <a:round/>
                      <a:headEnd type="none" w="med" len="med"/>
                      <a:tailEnd type="none" w="med" len="med"/>
                    </a:lnT>
                    <a:lnB w="3175" cap="flat" cmpd="sng" algn="ctr">
                      <a:solidFill>
                        <a:schemeClr val="tx1">
                          <a:lumMod val="95000"/>
                          <a:lumOff val="5000"/>
                        </a:schemeClr>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IN" sz="2400" b="1" kern="1200" baseline="0" dirty="0">
                          <a:solidFill>
                            <a:schemeClr val="tx2">
                              <a:lumMod val="75000"/>
                            </a:schemeClr>
                          </a:solidFill>
                          <a:latin typeface="Candara" pitchFamily="34" charset="0"/>
                          <a:ea typeface="+mn-ea"/>
                          <a:cs typeface="+mn-cs"/>
                        </a:rPr>
                        <a:t>31.12.2023 or 30.06.2024</a:t>
                      </a:r>
                    </a:p>
                  </a:txBody>
                  <a:tcP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3175" cap="flat" cmpd="sng" algn="ctr">
                      <a:solidFill>
                        <a:schemeClr val="tx1">
                          <a:lumMod val="95000"/>
                          <a:lumOff val="5000"/>
                        </a:schemeClr>
                      </a:solidFill>
                      <a:prstDash val="solid"/>
                      <a:round/>
                      <a:headEnd type="none" w="med" len="med"/>
                      <a:tailEnd type="none" w="med" len="med"/>
                    </a:lnT>
                    <a:lnB w="3175" cap="flat" cmpd="sng" algn="ctr">
                      <a:solidFill>
                        <a:schemeClr val="tx1">
                          <a:lumMod val="95000"/>
                          <a:lumOff val="5000"/>
                        </a:schemeClr>
                      </a:solidFill>
                      <a:prstDash val="solid"/>
                      <a:round/>
                      <a:headEnd type="none" w="med" len="med"/>
                      <a:tailEnd type="none" w="med" len="med"/>
                    </a:lnB>
                    <a:noFill/>
                  </a:tcPr>
                </a:tc>
                <a:extLst>
                  <a:ext uri="{0D108BD9-81ED-4DB2-BD59-A6C34878D82A}">
                    <a16:rowId xmlns:a16="http://schemas.microsoft.com/office/drawing/2014/main" val="1648090308"/>
                  </a:ext>
                </a:extLst>
              </a:tr>
              <a:tr h="636309">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IN" sz="2400" b="1" kern="1200" baseline="0" dirty="0">
                          <a:solidFill>
                            <a:srgbClr val="FF0000"/>
                          </a:solidFill>
                          <a:latin typeface="Candara" pitchFamily="34" charset="0"/>
                          <a:ea typeface="+mn-ea"/>
                          <a:cs typeface="+mn-cs"/>
                        </a:rPr>
                        <a:t>Date of NPA</a:t>
                      </a:r>
                    </a:p>
                  </a:txBody>
                  <a:tcP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3175" cap="flat" cmpd="sng" algn="ctr">
                      <a:solidFill>
                        <a:schemeClr val="tx1">
                          <a:lumMod val="95000"/>
                          <a:lumOff val="5000"/>
                        </a:schemeClr>
                      </a:solidFill>
                      <a:prstDash val="solid"/>
                      <a:round/>
                      <a:headEnd type="none" w="med" len="med"/>
                      <a:tailEnd type="none" w="med" len="med"/>
                    </a:lnT>
                    <a:lnB w="3175" cap="flat" cmpd="sng" algn="ctr">
                      <a:solidFill>
                        <a:schemeClr val="tx1">
                          <a:lumMod val="95000"/>
                          <a:lumOff val="5000"/>
                        </a:schemeClr>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IN" sz="2400" b="1" kern="1200" baseline="0" dirty="0">
                          <a:solidFill>
                            <a:srgbClr val="FF0000"/>
                          </a:solidFill>
                          <a:latin typeface="Candara" pitchFamily="34" charset="0"/>
                          <a:ea typeface="+mn-ea"/>
                          <a:cs typeface="+mn-cs"/>
                        </a:rPr>
                        <a:t>01.01.2024 or 01.07.2024</a:t>
                      </a:r>
                    </a:p>
                  </a:txBody>
                  <a:tcPr>
                    <a:lnL w="3175" cap="flat" cmpd="sng" algn="ctr">
                      <a:solidFill>
                        <a:schemeClr val="tx1">
                          <a:lumMod val="95000"/>
                          <a:lumOff val="5000"/>
                        </a:schemeClr>
                      </a:solidFill>
                      <a:prstDash val="solid"/>
                      <a:round/>
                      <a:headEnd type="none" w="med" len="med"/>
                      <a:tailEnd type="none" w="med" len="med"/>
                    </a:lnL>
                    <a:lnR w="3175" cap="flat" cmpd="sng" algn="ctr">
                      <a:solidFill>
                        <a:schemeClr val="tx1">
                          <a:lumMod val="95000"/>
                          <a:lumOff val="5000"/>
                        </a:schemeClr>
                      </a:solidFill>
                      <a:prstDash val="solid"/>
                      <a:round/>
                      <a:headEnd type="none" w="med" len="med"/>
                      <a:tailEnd type="none" w="med" len="med"/>
                    </a:lnR>
                    <a:lnT w="3175" cap="flat" cmpd="sng" algn="ctr">
                      <a:solidFill>
                        <a:schemeClr val="tx1">
                          <a:lumMod val="95000"/>
                          <a:lumOff val="5000"/>
                        </a:schemeClr>
                      </a:solidFill>
                      <a:prstDash val="solid"/>
                      <a:round/>
                      <a:headEnd type="none" w="med" len="med"/>
                      <a:tailEnd type="none" w="med" len="med"/>
                    </a:lnT>
                    <a:lnB w="3175" cap="flat" cmpd="sng" algn="ctr">
                      <a:solidFill>
                        <a:schemeClr val="tx1">
                          <a:lumMod val="95000"/>
                          <a:lumOff val="5000"/>
                        </a:schemeClr>
                      </a:solidFill>
                      <a:prstDash val="solid"/>
                      <a:round/>
                      <a:headEnd type="none" w="med" len="med"/>
                      <a:tailEnd type="none" w="med" len="med"/>
                    </a:lnB>
                    <a:noFill/>
                  </a:tcPr>
                </a:tc>
                <a:extLst>
                  <a:ext uri="{0D108BD9-81ED-4DB2-BD59-A6C34878D82A}">
                    <a16:rowId xmlns:a16="http://schemas.microsoft.com/office/drawing/2014/main" val="3618429775"/>
                  </a:ext>
                </a:extLst>
              </a:tr>
            </a:tbl>
          </a:graphicData>
        </a:graphic>
      </p:graphicFrame>
    </p:spTree>
    <p:extLst>
      <p:ext uri="{BB962C8B-B14F-4D97-AF65-F5344CB8AC3E}">
        <p14:creationId xmlns:p14="http://schemas.microsoft.com/office/powerpoint/2010/main" val="3112878568"/>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randombar(horizontal)">
                                      <p:cBhvr>
                                        <p:cTn id="10" dur="500"/>
                                        <p:tgtEl>
                                          <p:spTgt spid="5"/>
                                        </p:tgtEl>
                                      </p:cBhvr>
                                    </p:animEffect>
                                  </p:childTnLst>
                                </p:cTn>
                              </p:par>
                              <p:par>
                                <p:cTn id="11" presetID="14" presetClass="entr" presetSubtype="1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randombar(horizontal)">
                                      <p:cBhvr>
                                        <p:cTn id="1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srgbClr val="002060"/>
                </a:solidFill>
                <a:effectLst/>
                <a:uLnTx/>
                <a:uFillTx/>
                <a:latin typeface="Candara" panose="020E0502030303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srgbClr val="002060"/>
              </a:solidFill>
              <a:effectLst/>
              <a:uLnTx/>
              <a:uFillTx/>
              <a:latin typeface="Candara" panose="020E0502030303020204" pitchFamily="34" charset="0"/>
              <a:ea typeface="+mn-ea"/>
              <a:cs typeface="+mn-cs"/>
            </a:endParaRPr>
          </a:p>
        </p:txBody>
      </p:sp>
      <p:sp>
        <p:nvSpPr>
          <p:cNvPr id="4" name="Rectangle 3"/>
          <p:cNvSpPr/>
          <p:nvPr/>
        </p:nvSpPr>
        <p:spPr>
          <a:xfrm>
            <a:off x="1181490" y="1179355"/>
            <a:ext cx="9829020" cy="857256"/>
          </a:xfrm>
          <a:prstGeom prst="rect">
            <a:avLst/>
          </a:prstGeom>
          <a:solidFill>
            <a:schemeClr val="bg1">
              <a:lumMod val="95000"/>
            </a:schemeClr>
          </a:solidFill>
          <a:ln w="3175">
            <a:solidFill>
              <a:schemeClr val="tx1"/>
            </a:solidFill>
          </a:ln>
          <a:effectLst/>
        </p:spPr>
        <p:style>
          <a:lnRef idx="1">
            <a:schemeClr val="dk1"/>
          </a:lnRef>
          <a:fillRef idx="2">
            <a:schemeClr val="dk1"/>
          </a:fillRef>
          <a:effectRef idx="1">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Candara" pitchFamily="34" charset="0"/>
                <a:ea typeface="+mn-ea"/>
                <a:cs typeface="+mn-cs"/>
              </a:rPr>
              <a:t>RECORD OF RECOVERY</a:t>
            </a:r>
          </a:p>
        </p:txBody>
      </p:sp>
      <p:pic>
        <p:nvPicPr>
          <p:cNvPr id="8" name="Picture 2" descr="C:\Users\Lenovo\Desktop\PPT Themes\check-mark-1292787__340.png"/>
          <p:cNvPicPr>
            <a:picLocks noChangeAspect="1" noChangeArrowheads="1"/>
          </p:cNvPicPr>
          <p:nvPr/>
        </p:nvPicPr>
        <p:blipFill>
          <a:blip r:embed="rId2" cstate="print"/>
          <a:srcRect/>
          <a:stretch>
            <a:fillRect/>
          </a:stretch>
        </p:blipFill>
        <p:spPr bwMode="auto">
          <a:xfrm>
            <a:off x="738944" y="1081456"/>
            <a:ext cx="1143008" cy="1123187"/>
          </a:xfrm>
          <a:prstGeom prst="rect">
            <a:avLst/>
          </a:prstGeom>
          <a:noFill/>
          <a:ln>
            <a:noFill/>
          </a:ln>
        </p:spPr>
      </p:pic>
      <p:sp>
        <p:nvSpPr>
          <p:cNvPr id="9" name="Rectangle 8"/>
          <p:cNvSpPr/>
          <p:nvPr/>
        </p:nvSpPr>
        <p:spPr>
          <a:xfrm>
            <a:off x="1676400" y="4419600"/>
            <a:ext cx="3429024" cy="1500198"/>
          </a:xfrm>
          <a:prstGeom prst="rect">
            <a:avLst/>
          </a:prstGeom>
          <a:solidFill>
            <a:srgbClr val="F3FEFF"/>
          </a:solidFill>
          <a:ln w="3175">
            <a:solidFill>
              <a:schemeClr val="tx1"/>
            </a:solidFill>
          </a:ln>
          <a:effectLst/>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Candara" pitchFamily="34" charset="0"/>
                <a:ea typeface="+mn-ea"/>
                <a:cs typeface="+mn-cs"/>
              </a:rPr>
              <a:t>Availability of Security</a:t>
            </a:r>
          </a:p>
        </p:txBody>
      </p:sp>
      <p:pic>
        <p:nvPicPr>
          <p:cNvPr id="12" name="Picture 3" descr="C:\Users\Lenovo\Desktop\PPT Themes\wrong-cross-transparent-background-5.png"/>
          <p:cNvPicPr>
            <a:picLocks noChangeAspect="1" noChangeArrowheads="1"/>
          </p:cNvPicPr>
          <p:nvPr/>
        </p:nvPicPr>
        <p:blipFill>
          <a:blip r:embed="rId3" cstate="print"/>
          <a:srcRect/>
          <a:stretch>
            <a:fillRect/>
          </a:stretch>
        </p:blipFill>
        <p:spPr bwMode="auto">
          <a:xfrm>
            <a:off x="1181490" y="4046135"/>
            <a:ext cx="1214446" cy="1214446"/>
          </a:xfrm>
          <a:prstGeom prst="rect">
            <a:avLst/>
          </a:prstGeom>
          <a:noFill/>
          <a:ln>
            <a:noFill/>
          </a:ln>
        </p:spPr>
      </p:pic>
      <p:sp>
        <p:nvSpPr>
          <p:cNvPr id="13" name="Rectangle 12"/>
          <p:cNvSpPr/>
          <p:nvPr/>
        </p:nvSpPr>
        <p:spPr>
          <a:xfrm>
            <a:off x="6747484" y="4419600"/>
            <a:ext cx="3429024" cy="1500198"/>
          </a:xfrm>
          <a:prstGeom prst="rect">
            <a:avLst/>
          </a:prstGeom>
          <a:solidFill>
            <a:srgbClr val="F3FEFF"/>
          </a:solidFill>
          <a:ln w="3175">
            <a:solidFill>
              <a:schemeClr val="tx1"/>
            </a:solidFill>
          </a:ln>
          <a:effectLst/>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Candara" pitchFamily="34" charset="0"/>
                <a:ea typeface="+mn-ea"/>
                <a:cs typeface="+mn-cs"/>
              </a:rPr>
              <a:t>Subjective conditions</a:t>
            </a:r>
          </a:p>
        </p:txBody>
      </p:sp>
      <p:pic>
        <p:nvPicPr>
          <p:cNvPr id="14" name="Picture 3" descr="C:\Users\Lenovo\Desktop\PPT Themes\wrong-cross-transparent-background-5.png"/>
          <p:cNvPicPr>
            <a:picLocks noChangeAspect="1" noChangeArrowheads="1"/>
          </p:cNvPicPr>
          <p:nvPr/>
        </p:nvPicPr>
        <p:blipFill>
          <a:blip r:embed="rId3" cstate="print"/>
          <a:srcRect/>
          <a:stretch>
            <a:fillRect/>
          </a:stretch>
        </p:blipFill>
        <p:spPr bwMode="auto">
          <a:xfrm>
            <a:off x="6340877" y="4002322"/>
            <a:ext cx="1214446" cy="1214446"/>
          </a:xfrm>
          <a:prstGeom prst="rect">
            <a:avLst/>
          </a:prstGeom>
          <a:noFill/>
          <a:ln>
            <a:noFill/>
          </a:ln>
        </p:spPr>
      </p:pic>
      <p:cxnSp>
        <p:nvCxnSpPr>
          <p:cNvPr id="16" name="Straight Arrow Connector 15"/>
          <p:cNvCxnSpPr>
            <a:cxnSpLocks/>
            <a:endCxn id="9" idx="0"/>
          </p:cNvCxnSpPr>
          <p:nvPr/>
        </p:nvCxnSpPr>
        <p:spPr>
          <a:xfrm flipH="1">
            <a:off x="3390912" y="3214686"/>
            <a:ext cx="2562212" cy="1204914"/>
          </a:xfrm>
          <a:prstGeom prst="straightConnector1">
            <a:avLst/>
          </a:prstGeom>
          <a:ln w="19050">
            <a:tailEnd type="arrow"/>
          </a:ln>
        </p:spPr>
        <p:style>
          <a:lnRef idx="1">
            <a:schemeClr val="dk1"/>
          </a:lnRef>
          <a:fillRef idx="0">
            <a:schemeClr val="dk1"/>
          </a:fillRef>
          <a:effectRef idx="0">
            <a:schemeClr val="dk1"/>
          </a:effectRef>
          <a:fontRef idx="minor">
            <a:schemeClr val="tx1"/>
          </a:fontRef>
        </p:style>
      </p:cxnSp>
      <p:cxnSp>
        <p:nvCxnSpPr>
          <p:cNvPr id="18" name="Straight Arrow Connector 17"/>
          <p:cNvCxnSpPr>
            <a:cxnSpLocks/>
            <a:endCxn id="13" idx="0"/>
          </p:cNvCxnSpPr>
          <p:nvPr/>
        </p:nvCxnSpPr>
        <p:spPr>
          <a:xfrm>
            <a:off x="5953124" y="3214686"/>
            <a:ext cx="2508872" cy="1204914"/>
          </a:xfrm>
          <a:prstGeom prst="straightConnector1">
            <a:avLst/>
          </a:prstGeom>
          <a:ln w="19050">
            <a:tailEnd type="arrow"/>
          </a:ln>
        </p:spPr>
        <p:style>
          <a:lnRef idx="1">
            <a:schemeClr val="dk1"/>
          </a:lnRef>
          <a:fillRef idx="0">
            <a:schemeClr val="dk1"/>
          </a:fillRef>
          <a:effectRef idx="0">
            <a:schemeClr val="dk1"/>
          </a:effectRef>
          <a:fontRef idx="minor">
            <a:schemeClr val="tx1"/>
          </a:fontRef>
        </p:style>
      </p:cxnSp>
      <p:cxnSp>
        <p:nvCxnSpPr>
          <p:cNvPr id="22" name="Straight Connector 21"/>
          <p:cNvCxnSpPr>
            <a:cxnSpLocks/>
          </p:cNvCxnSpPr>
          <p:nvPr/>
        </p:nvCxnSpPr>
        <p:spPr>
          <a:xfrm rot="5400000">
            <a:off x="5739605" y="2285993"/>
            <a:ext cx="427832" cy="794"/>
          </a:xfrm>
          <a:prstGeom prst="line">
            <a:avLst/>
          </a:prstGeom>
          <a:ln w="19050"/>
        </p:spPr>
        <p:style>
          <a:lnRef idx="1">
            <a:schemeClr val="dk1"/>
          </a:lnRef>
          <a:fillRef idx="0">
            <a:schemeClr val="dk1"/>
          </a:fillRef>
          <a:effectRef idx="0">
            <a:schemeClr val="dk1"/>
          </a:effectRef>
          <a:fontRef idx="minor">
            <a:schemeClr val="tx1"/>
          </a:fontRef>
        </p:style>
      </p:cxnSp>
      <p:sp>
        <p:nvSpPr>
          <p:cNvPr id="15" name="Title 1">
            <a:extLst>
              <a:ext uri="{FF2B5EF4-FFF2-40B4-BE49-F238E27FC236}">
                <a16:creationId xmlns:a16="http://schemas.microsoft.com/office/drawing/2014/main" id="{04FFFCE3-8F24-4E1A-BDA7-884BC409674D}"/>
              </a:ext>
            </a:extLst>
          </p:cNvPr>
          <p:cNvSpPr txBox="1">
            <a:spLocks/>
          </p:cNvSpPr>
          <p:nvPr/>
        </p:nvSpPr>
        <p:spPr>
          <a:xfrm>
            <a:off x="609600" y="281232"/>
            <a:ext cx="10972800" cy="728497"/>
          </a:xfrm>
          <a:prstGeom prst="rect">
            <a:avLst/>
          </a:prstGeom>
        </p:spPr>
        <p:txBody>
          <a:bodyPr>
            <a:normAutofit/>
          </a:bodyPr>
          <a:lstStyle>
            <a:lvl1pPr algn="l" defTabSz="914400" rtl="0" eaLnBrk="1" latinLnBrk="0" hangingPunct="1">
              <a:spcBef>
                <a:spcPct val="0"/>
              </a:spcBef>
              <a:buNone/>
              <a:defRPr sz="3200" kern="1200">
                <a:solidFill>
                  <a:schemeClr val="tx1"/>
                </a:solidFill>
                <a:latin typeface="Candara" panose="020E0502030303020204" pitchFamily="34" charset="0"/>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000" b="1" i="0" u="none" strike="noStrike" kern="1200" cap="none" spc="0" normalizeH="0" baseline="0" noProof="0" dirty="0">
                <a:ln>
                  <a:noFill/>
                </a:ln>
                <a:solidFill>
                  <a:srgbClr val="0070C0"/>
                </a:solidFill>
                <a:effectLst/>
                <a:uLnTx/>
                <a:uFillTx/>
                <a:latin typeface="Candara" panose="020E0502030303020204" pitchFamily="34" charset="0"/>
                <a:ea typeface="+mj-ea"/>
                <a:cs typeface="+mj-cs"/>
              </a:rPr>
              <a:t>Thumb Rule for NPA’s</a:t>
            </a:r>
          </a:p>
        </p:txBody>
      </p:sp>
      <p:sp>
        <p:nvSpPr>
          <p:cNvPr id="6" name="Oval 5">
            <a:extLst>
              <a:ext uri="{FF2B5EF4-FFF2-40B4-BE49-F238E27FC236}">
                <a16:creationId xmlns:a16="http://schemas.microsoft.com/office/drawing/2014/main" id="{1F673412-2996-F116-23EC-C05893E9C608}"/>
              </a:ext>
            </a:extLst>
          </p:cNvPr>
          <p:cNvSpPr/>
          <p:nvPr/>
        </p:nvSpPr>
        <p:spPr>
          <a:xfrm>
            <a:off x="4269175" y="2498488"/>
            <a:ext cx="3286148" cy="714380"/>
          </a:xfrm>
          <a:prstGeom prst="ellipse">
            <a:avLst/>
          </a:prstGeom>
          <a:solidFill>
            <a:schemeClr val="accent2">
              <a:lumMod val="20000"/>
              <a:lumOff val="80000"/>
            </a:schemeClr>
          </a:solidFill>
          <a:ln w="3175"/>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1F497D">
                    <a:lumMod val="75000"/>
                  </a:srgbClr>
                </a:solidFill>
                <a:effectLst/>
                <a:uLnTx/>
                <a:uFillTx/>
                <a:latin typeface="Candara" pitchFamily="34" charset="0"/>
                <a:ea typeface="+mn-ea"/>
                <a:cs typeface="+mn-cs"/>
              </a:rPr>
              <a:t>AND NOT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500"/>
                                        <p:tgtEl>
                                          <p:spTgt spid="2"/>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heel(1)">
                                      <p:cBhvr>
                                        <p:cTn id="10" dur="500"/>
                                        <p:tgtEl>
                                          <p:spTgt spid="4"/>
                                        </p:tgtEl>
                                      </p:cBhvr>
                                    </p:animEffect>
                                  </p:childTnLst>
                                </p:cTn>
                              </p:par>
                              <p:par>
                                <p:cTn id="11" presetID="21" presetClass="entr" presetSubtype="1"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wheel(1)">
                                      <p:cBhvr>
                                        <p:cTn id="13" dur="500"/>
                                        <p:tgtEl>
                                          <p:spTgt spid="8"/>
                                        </p:tgtEl>
                                      </p:cBhvr>
                                    </p:animEffect>
                                  </p:childTnLst>
                                </p:cTn>
                              </p:par>
                              <p:par>
                                <p:cTn id="14" presetID="21" presetClass="entr" presetSubtype="1" fill="hold" grpId="0"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wheel(1)">
                                      <p:cBhvr>
                                        <p:cTn id="16" dur="500"/>
                                        <p:tgtEl>
                                          <p:spTgt spid="9"/>
                                        </p:tgtEl>
                                      </p:cBhvr>
                                    </p:animEffect>
                                  </p:childTnLst>
                                </p:cTn>
                              </p:par>
                              <p:par>
                                <p:cTn id="17" presetID="21" presetClass="entr" presetSubtype="1"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wheel(1)">
                                      <p:cBhvr>
                                        <p:cTn id="19" dur="500"/>
                                        <p:tgtEl>
                                          <p:spTgt spid="12"/>
                                        </p:tgtEl>
                                      </p:cBhvr>
                                    </p:animEffect>
                                  </p:childTnLst>
                                </p:cTn>
                              </p:par>
                              <p:par>
                                <p:cTn id="20" presetID="21" presetClass="entr" presetSubtype="1" fill="hold" grpId="0" nodeType="with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wheel(1)">
                                      <p:cBhvr>
                                        <p:cTn id="22" dur="500"/>
                                        <p:tgtEl>
                                          <p:spTgt spid="13"/>
                                        </p:tgtEl>
                                      </p:cBhvr>
                                    </p:animEffect>
                                  </p:childTnLst>
                                </p:cTn>
                              </p:par>
                              <p:par>
                                <p:cTn id="23" presetID="21" presetClass="entr" presetSubtype="1" fill="hold" nodeType="with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wheel(1)">
                                      <p:cBhvr>
                                        <p:cTn id="25" dur="500"/>
                                        <p:tgtEl>
                                          <p:spTgt spid="14"/>
                                        </p:tgtEl>
                                      </p:cBhvr>
                                    </p:animEffect>
                                  </p:childTnLst>
                                </p:cTn>
                              </p:par>
                              <p:par>
                                <p:cTn id="26" presetID="21" presetClass="entr" presetSubtype="1" fill="hold" nodeType="with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wheel(1)">
                                      <p:cBhvr>
                                        <p:cTn id="28" dur="500"/>
                                        <p:tgtEl>
                                          <p:spTgt spid="16"/>
                                        </p:tgtEl>
                                      </p:cBhvr>
                                    </p:animEffect>
                                  </p:childTnLst>
                                </p:cTn>
                              </p:par>
                              <p:par>
                                <p:cTn id="29" presetID="21" presetClass="entr" presetSubtype="1" fill="hold" nodeType="with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wheel(1)">
                                      <p:cBhvr>
                                        <p:cTn id="31" dur="500"/>
                                        <p:tgtEl>
                                          <p:spTgt spid="18"/>
                                        </p:tgtEl>
                                      </p:cBhvr>
                                    </p:animEffect>
                                  </p:childTnLst>
                                </p:cTn>
                              </p:par>
                              <p:par>
                                <p:cTn id="32" presetID="21" presetClass="entr" presetSubtype="1" fill="hold" nodeType="withEffect">
                                  <p:stCondLst>
                                    <p:cond delay="0"/>
                                  </p:stCondLst>
                                  <p:childTnLst>
                                    <p:set>
                                      <p:cBhvr>
                                        <p:cTn id="33" dur="1" fill="hold">
                                          <p:stCondLst>
                                            <p:cond delay="0"/>
                                          </p:stCondLst>
                                        </p:cTn>
                                        <p:tgtEl>
                                          <p:spTgt spid="22"/>
                                        </p:tgtEl>
                                        <p:attrNameLst>
                                          <p:attrName>style.visibility</p:attrName>
                                        </p:attrNameLst>
                                      </p:cBhvr>
                                      <p:to>
                                        <p:strVal val="visible"/>
                                      </p:to>
                                    </p:set>
                                    <p:animEffect transition="in" filter="wheel(1)">
                                      <p:cBhvr>
                                        <p:cTn id="34" dur="500"/>
                                        <p:tgtEl>
                                          <p:spTgt spid="22"/>
                                        </p:tgtEl>
                                      </p:cBhvr>
                                    </p:animEffect>
                                  </p:childTnLst>
                                </p:cTn>
                              </p:par>
                              <p:par>
                                <p:cTn id="35" presetID="21" presetClass="entr" presetSubtype="1" fill="hold" grpId="0" nodeType="with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wheel(1)">
                                      <p:cBhvr>
                                        <p:cTn id="37" dur="500"/>
                                        <p:tgtEl>
                                          <p:spTgt spid="15"/>
                                        </p:tgtEl>
                                      </p:cBhvr>
                                    </p:animEffect>
                                  </p:childTnLst>
                                </p:cTn>
                              </p:par>
                              <p:par>
                                <p:cTn id="38" presetID="21" presetClass="entr" presetSubtype="1" fill="hold" grpId="0" nodeType="withEffect">
                                  <p:stCondLst>
                                    <p:cond delay="0"/>
                                  </p:stCondLst>
                                  <p:childTnLst>
                                    <p:set>
                                      <p:cBhvr>
                                        <p:cTn id="39" dur="1" fill="hold">
                                          <p:stCondLst>
                                            <p:cond delay="0"/>
                                          </p:stCondLst>
                                        </p:cTn>
                                        <p:tgtEl>
                                          <p:spTgt spid="6"/>
                                        </p:tgtEl>
                                        <p:attrNameLst>
                                          <p:attrName>style.visibility</p:attrName>
                                        </p:attrNameLst>
                                      </p:cBhvr>
                                      <p:to>
                                        <p:strVal val="visible"/>
                                      </p:to>
                                    </p:set>
                                    <p:animEffect transition="in" filter="wheel(1)">
                                      <p:cBhvr>
                                        <p:cTn id="4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animBg="1"/>
      <p:bldP spid="9" grpId="0" animBg="1"/>
      <p:bldP spid="13" grpId="0" animBg="1"/>
      <p:bldP spid="15" grpId="0"/>
      <p:bldP spid="6" grpId="0" animBg="1"/>
    </p:bldLst>
  </p:timing>
</p:sld>
</file>

<file path=ppt/slides/slide7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96290" name="Rectangle 2"/>
          <p:cNvSpPr>
            <a:spLocks noGrp="1"/>
          </p:cNvSpPr>
          <p:nvPr>
            <p:ph idx="1"/>
          </p:nvPr>
        </p:nvSpPr>
        <p:spPr>
          <a:xfrm>
            <a:off x="609600" y="1340768"/>
            <a:ext cx="11125200" cy="4724400"/>
          </a:xfrm>
          <a:solidFill>
            <a:schemeClr val="bg1"/>
          </a:solidFill>
        </p:spPr>
        <p:txBody>
          <a:bodyPr>
            <a:normAutofit/>
          </a:bodyPr>
          <a:lstStyle/>
          <a:p>
            <a:pPr marL="0" indent="0" algn="ctr">
              <a:buNone/>
            </a:pPr>
            <a:endParaRPr lang="en-US" sz="4800" b="1" dirty="0"/>
          </a:p>
          <a:p>
            <a:pPr marL="0" indent="0" algn="ctr">
              <a:buNone/>
            </a:pPr>
            <a:r>
              <a:rPr lang="en-US" sz="4800" b="1" dirty="0"/>
              <a:t>Auditors to check “cropping season” of specific “crops” in their State with the SLBC decision</a:t>
            </a:r>
          </a:p>
          <a:p>
            <a:pPr marL="609600" indent="-609600" algn="just"/>
            <a:endParaRPr lang="en-US" sz="3600" b="1" dirty="0"/>
          </a:p>
          <a:p>
            <a:pPr marL="609600" indent="-609600" algn="just"/>
            <a:endParaRPr lang="en-US" sz="3600" b="1" dirty="0"/>
          </a:p>
        </p:txBody>
      </p:sp>
      <p:sp>
        <p:nvSpPr>
          <p:cNvPr id="9" name="Slide Number Placeholder 17"/>
          <p:cNvSpPr txBox="1">
            <a:spLocks/>
          </p:cNvSpPr>
          <p:nvPr/>
        </p:nvSpPr>
        <p:spPr>
          <a:xfrm>
            <a:off x="9906000" y="6324600"/>
            <a:ext cx="609600" cy="304800"/>
          </a:xfrm>
          <a:prstGeom prst="rect">
            <a:avLst/>
          </a:prstGeom>
        </p:spPr>
        <p:txBody>
          <a:bodyPr/>
          <a:lstStyle/>
          <a:p>
            <a:pPr fontAlgn="base">
              <a:spcBef>
                <a:spcPct val="0"/>
              </a:spcBef>
              <a:spcAft>
                <a:spcPct val="0"/>
              </a:spcAft>
              <a:defRPr/>
            </a:pPr>
            <a:fld id="{0176C1F2-587E-42C9-B506-53C0D6E30F46}" type="slidenum">
              <a:rPr lang="en-US" sz="1600" b="1">
                <a:solidFill>
                  <a:srgbClr val="000000"/>
                </a:solidFill>
                <a:latin typeface="Arial" pitchFamily="34" charset="0"/>
                <a:cs typeface="Arial" pitchFamily="34" charset="0"/>
              </a:rPr>
              <a:pPr fontAlgn="base">
                <a:spcBef>
                  <a:spcPct val="0"/>
                </a:spcBef>
                <a:spcAft>
                  <a:spcPct val="0"/>
                </a:spcAft>
                <a:defRPr/>
              </a:pPr>
              <a:t>70</a:t>
            </a:fld>
            <a:endParaRPr lang="en-US" sz="1600" b="1" dirty="0">
              <a:solidFill>
                <a:srgbClr val="000000"/>
              </a:solidFill>
              <a:latin typeface="Arial" pitchFamily="34" charset="0"/>
              <a:cs typeface="Arial" pitchFamily="34" charset="0"/>
            </a:endParaRPr>
          </a:p>
        </p:txBody>
      </p:sp>
      <p:sp>
        <p:nvSpPr>
          <p:cNvPr id="5" name="Title 1">
            <a:extLst>
              <a:ext uri="{FF2B5EF4-FFF2-40B4-BE49-F238E27FC236}">
                <a16:creationId xmlns:a16="http://schemas.microsoft.com/office/drawing/2014/main" id="{01B63E60-7901-4078-8101-3487573933D3}"/>
              </a:ext>
            </a:extLst>
          </p:cNvPr>
          <p:cNvSpPr txBox="1">
            <a:spLocks/>
          </p:cNvSpPr>
          <p:nvPr/>
        </p:nvSpPr>
        <p:spPr>
          <a:xfrm>
            <a:off x="609600" y="254213"/>
            <a:ext cx="10972800" cy="827123"/>
          </a:xfrm>
          <a:prstGeom prst="rect">
            <a:avLst/>
          </a:prstGeom>
        </p:spPr>
        <p:txBody>
          <a:bodyPr>
            <a:normAutofit/>
          </a:bodyPr>
          <a:lstStyle>
            <a:lvl1pPr algn="l" defTabSz="914400" rtl="0" eaLnBrk="1" latinLnBrk="0" hangingPunct="1">
              <a:spcBef>
                <a:spcPct val="0"/>
              </a:spcBef>
              <a:buNone/>
              <a:defRPr sz="3200" kern="1200">
                <a:solidFill>
                  <a:schemeClr val="tx1"/>
                </a:solidFill>
                <a:latin typeface="Candara" panose="020E0502030303020204" pitchFamily="34" charset="0"/>
                <a:ea typeface="+mj-ea"/>
                <a:cs typeface="+mj-cs"/>
              </a:defRPr>
            </a:lvl1pPr>
          </a:lstStyle>
          <a:p>
            <a:pPr algn="ctr"/>
            <a:r>
              <a:rPr lang="en-US" sz="3600" b="1" dirty="0">
                <a:solidFill>
                  <a:srgbClr val="0070C0"/>
                </a:solidFill>
              </a:rPr>
              <a:t>Agricultural activities eligible for relaxed NPA norms</a:t>
            </a:r>
          </a:p>
        </p:txBody>
      </p:sp>
    </p:spTree>
    <p:extLst>
      <p:ext uri="{BB962C8B-B14F-4D97-AF65-F5344CB8AC3E}">
        <p14:creationId xmlns:p14="http://schemas.microsoft.com/office/powerpoint/2010/main" val="3201120528"/>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96290">
                                            <p:bg/>
                                          </p:spTgt>
                                        </p:tgtEl>
                                        <p:attrNameLst>
                                          <p:attrName>style.visibility</p:attrName>
                                        </p:attrNameLst>
                                      </p:cBhvr>
                                      <p:to>
                                        <p:strVal val="visible"/>
                                      </p:to>
                                    </p:set>
                                    <p:animEffect transition="in" filter="randombar(horizontal)">
                                      <p:cBhvr>
                                        <p:cTn id="7" dur="500"/>
                                        <p:tgtEl>
                                          <p:spTgt spid="396290">
                                            <p:bg/>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96290">
                                            <p:txEl>
                                              <p:pRg st="1" end="1"/>
                                            </p:txEl>
                                          </p:spTgt>
                                        </p:tgtEl>
                                        <p:attrNameLst>
                                          <p:attrName>style.visibility</p:attrName>
                                        </p:attrNameLst>
                                      </p:cBhvr>
                                      <p:to>
                                        <p:strVal val="visible"/>
                                      </p:to>
                                    </p:set>
                                    <p:animEffect transition="in" filter="randombar(horizontal)">
                                      <p:cBhvr>
                                        <p:cTn id="12" dur="500"/>
                                        <p:tgtEl>
                                          <p:spTgt spid="396290">
                                            <p:txEl>
                                              <p:pRg st="1" end="1"/>
                                            </p:txEl>
                                          </p:spTgt>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randombar(horizontal)">
                                      <p:cBhvr>
                                        <p:cTn id="15" dur="500"/>
                                        <p:tgtEl>
                                          <p:spTgt spid="9"/>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randombar(horizontal)">
                                      <p:cBhvr>
                                        <p:cTn id="1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6290" grpId="0" build="p" animBg="1"/>
      <p:bldP spid="9" grpId="0"/>
      <p:bldP spid="5" grpId="0"/>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lide Number Placeholder 17"/>
          <p:cNvSpPr txBox="1">
            <a:spLocks/>
          </p:cNvSpPr>
          <p:nvPr/>
        </p:nvSpPr>
        <p:spPr>
          <a:xfrm>
            <a:off x="11125200" y="6400409"/>
            <a:ext cx="609600" cy="304800"/>
          </a:xfrm>
          <a:prstGeom prst="rect">
            <a:avLst/>
          </a:prstGeom>
        </p:spPr>
        <p:txBody>
          <a:bodyPr/>
          <a:lstStyle/>
          <a:p>
            <a:pPr fontAlgn="base">
              <a:spcBef>
                <a:spcPct val="0"/>
              </a:spcBef>
              <a:spcAft>
                <a:spcPct val="0"/>
              </a:spcAft>
              <a:defRPr/>
            </a:pPr>
            <a:fld id="{0176C1F2-587E-42C9-B506-53C0D6E30F46}" type="slidenum">
              <a:rPr lang="en-US" sz="1600" b="1">
                <a:solidFill>
                  <a:srgbClr val="000000"/>
                </a:solidFill>
                <a:latin typeface="Arial" pitchFamily="34" charset="0"/>
                <a:cs typeface="Arial" pitchFamily="34" charset="0"/>
              </a:rPr>
              <a:pPr fontAlgn="base">
                <a:spcBef>
                  <a:spcPct val="0"/>
                </a:spcBef>
                <a:spcAft>
                  <a:spcPct val="0"/>
                </a:spcAft>
                <a:defRPr/>
              </a:pPr>
              <a:t>71</a:t>
            </a:fld>
            <a:endParaRPr lang="en-US" sz="1600" b="1" dirty="0">
              <a:solidFill>
                <a:srgbClr val="000000"/>
              </a:solidFill>
              <a:latin typeface="Arial" pitchFamily="34" charset="0"/>
              <a:cs typeface="Arial" pitchFamily="34" charset="0"/>
            </a:endParaRPr>
          </a:p>
        </p:txBody>
      </p:sp>
      <p:sp>
        <p:nvSpPr>
          <p:cNvPr id="9" name="AutoShape 7">
            <a:extLst>
              <a:ext uri="{FF2B5EF4-FFF2-40B4-BE49-F238E27FC236}">
                <a16:creationId xmlns:a16="http://schemas.microsoft.com/office/drawing/2014/main" id="{E475AEEB-9CD7-482D-BCEF-7C848F661121}"/>
              </a:ext>
            </a:extLst>
          </p:cNvPr>
          <p:cNvSpPr>
            <a:spLocks noChangeArrowheads="1"/>
          </p:cNvSpPr>
          <p:nvPr/>
        </p:nvSpPr>
        <p:spPr bwMode="auto">
          <a:xfrm rot="-5400000">
            <a:off x="895378" y="1231141"/>
            <a:ext cx="4938726" cy="4852917"/>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0 h 21600"/>
              <a:gd name="T8" fmla="*/ 0 60000 65536"/>
              <a:gd name="T9" fmla="*/ 0 60000 65536"/>
              <a:gd name="T10" fmla="*/ 0 60000 65536"/>
              <a:gd name="T11" fmla="*/ 0 60000 65536"/>
              <a:gd name="T12" fmla="*/ 2189 w 21600"/>
              <a:gd name="T13" fmla="*/ 2189 h 21600"/>
              <a:gd name="T14" fmla="*/ 19411 w 21600"/>
              <a:gd name="T15" fmla="*/ 19411 h 21600"/>
            </a:gdLst>
            <a:ahLst/>
            <a:cxnLst>
              <a:cxn ang="T8">
                <a:pos x="T0" y="T1"/>
              </a:cxn>
              <a:cxn ang="T9">
                <a:pos x="T2" y="T3"/>
              </a:cxn>
              <a:cxn ang="T10">
                <a:pos x="T4" y="T5"/>
              </a:cxn>
              <a:cxn ang="T11">
                <a:pos x="T6" y="T7"/>
              </a:cxn>
            </a:cxnLst>
            <a:rect l="T12" t="T13" r="T14" b="T15"/>
            <a:pathLst>
              <a:path w="21600" h="21600">
                <a:moveTo>
                  <a:pt x="0" y="0"/>
                </a:moveTo>
                <a:lnTo>
                  <a:pt x="778" y="21600"/>
                </a:lnTo>
                <a:lnTo>
                  <a:pt x="20822" y="21600"/>
                </a:lnTo>
                <a:lnTo>
                  <a:pt x="21600" y="0"/>
                </a:lnTo>
                <a:close/>
              </a:path>
            </a:pathLst>
          </a:custGeom>
          <a:solidFill>
            <a:srgbClr val="F3FEFF"/>
          </a:solidFill>
          <a:ln w="12700">
            <a:solidFill>
              <a:schemeClr val="bg1"/>
            </a:solidFill>
            <a:miter lim="800000"/>
            <a:headEnd/>
            <a:tailEnd/>
          </a:ln>
          <a:effectLst>
            <a:outerShdw blurRad="50800" dist="38100" dir="2700000" algn="tl" rotWithShape="0">
              <a:prstClr val="black">
                <a:alpha val="40000"/>
              </a:prstClr>
            </a:outerShdw>
          </a:effectLst>
        </p:spPr>
        <p:txBody>
          <a:bodyPr vert="vert" lIns="36000" tIns="36000" rIns="36000" bIns="36000" anchor="ctr"/>
          <a:lstStyle/>
          <a:p>
            <a:pPr algn="ctr"/>
            <a:r>
              <a:rPr lang="en-US" sz="3200" b="1" dirty="0">
                <a:solidFill>
                  <a:srgbClr val="002060"/>
                </a:solidFill>
                <a:latin typeface="Candara" pitchFamily="34" charset="0"/>
                <a:cs typeface="Times New Roman" pitchFamily="18" charset="0"/>
              </a:rPr>
              <a:t>Loans eligible for “Priority Sector” – as per Master Direction of 07.07.2016 but not in Annexure “2”</a:t>
            </a:r>
          </a:p>
        </p:txBody>
      </p:sp>
      <p:sp>
        <p:nvSpPr>
          <p:cNvPr id="10" name="AutoShape 5">
            <a:extLst>
              <a:ext uri="{FF2B5EF4-FFF2-40B4-BE49-F238E27FC236}">
                <a16:creationId xmlns:a16="http://schemas.microsoft.com/office/drawing/2014/main" id="{0B87CD15-BA9D-4A40-8C8B-50E095D9EABD}"/>
              </a:ext>
            </a:extLst>
          </p:cNvPr>
          <p:cNvSpPr>
            <a:spLocks noChangeArrowheads="1"/>
          </p:cNvSpPr>
          <p:nvPr/>
        </p:nvSpPr>
        <p:spPr bwMode="auto">
          <a:xfrm rot="-5400000">
            <a:off x="6629400" y="1676399"/>
            <a:ext cx="4572001" cy="3962398"/>
          </a:xfrm>
          <a:custGeom>
            <a:avLst/>
            <a:gdLst>
              <a:gd name="T0" fmla="*/ 353288952 w 21600"/>
              <a:gd name="T1" fmla="*/ 66790009 h 21600"/>
              <a:gd name="T2" fmla="*/ 179884086 w 21600"/>
              <a:gd name="T3" fmla="*/ 133579940 h 21600"/>
              <a:gd name="T4" fmla="*/ 6479221 w 21600"/>
              <a:gd name="T5" fmla="*/ 66790009 h 21600"/>
              <a:gd name="T6" fmla="*/ 179884086 w 21600"/>
              <a:gd name="T7" fmla="*/ 0 h 21600"/>
              <a:gd name="T8" fmla="*/ 0 60000 65536"/>
              <a:gd name="T9" fmla="*/ 0 60000 65536"/>
              <a:gd name="T10" fmla="*/ 0 60000 65536"/>
              <a:gd name="T11" fmla="*/ 0 60000 65536"/>
              <a:gd name="T12" fmla="*/ 2189 w 21600"/>
              <a:gd name="T13" fmla="*/ 2189 h 21600"/>
              <a:gd name="T14" fmla="*/ 19411 w 21600"/>
              <a:gd name="T15" fmla="*/ 19411 h 21600"/>
            </a:gdLst>
            <a:ahLst/>
            <a:cxnLst>
              <a:cxn ang="T8">
                <a:pos x="T0" y="T1"/>
              </a:cxn>
              <a:cxn ang="T9">
                <a:pos x="T2" y="T3"/>
              </a:cxn>
              <a:cxn ang="T10">
                <a:pos x="T4" y="T5"/>
              </a:cxn>
              <a:cxn ang="T11">
                <a:pos x="T6" y="T7"/>
              </a:cxn>
            </a:cxnLst>
            <a:rect l="T12" t="T13" r="T14" b="T15"/>
            <a:pathLst>
              <a:path w="21600" h="21600">
                <a:moveTo>
                  <a:pt x="0" y="0"/>
                </a:moveTo>
                <a:lnTo>
                  <a:pt x="778" y="21600"/>
                </a:lnTo>
                <a:lnTo>
                  <a:pt x="20822" y="21600"/>
                </a:lnTo>
                <a:lnTo>
                  <a:pt x="21600" y="0"/>
                </a:lnTo>
                <a:close/>
              </a:path>
            </a:pathLst>
          </a:custGeom>
          <a:solidFill>
            <a:schemeClr val="bg1">
              <a:lumMod val="95000"/>
            </a:schemeClr>
          </a:solidFill>
          <a:ln w="12700">
            <a:solidFill>
              <a:schemeClr val="bg1"/>
            </a:solidFill>
            <a:miter lim="800000"/>
            <a:headEnd/>
            <a:tailEnd/>
          </a:ln>
          <a:effectLst>
            <a:outerShdw blurRad="50800" dist="38100" dir="2700000" algn="tl" rotWithShape="0">
              <a:prstClr val="black">
                <a:alpha val="40000"/>
              </a:prstClr>
            </a:outerShdw>
          </a:effectLst>
        </p:spPr>
        <p:txBody>
          <a:bodyPr vert="vert" lIns="36000" tIns="36000" rIns="36000" bIns="36000" anchor="ctr"/>
          <a:lstStyle/>
          <a:p>
            <a:pPr algn="ctr">
              <a:defRPr/>
            </a:pPr>
            <a:r>
              <a:rPr lang="en-US" sz="2800" b="1" dirty="0">
                <a:solidFill>
                  <a:srgbClr val="002060"/>
                </a:solidFill>
                <a:latin typeface="Candara" pitchFamily="34" charset="0"/>
                <a:cs typeface="Andalus" pitchFamily="18" charset="-78"/>
              </a:rPr>
              <a:t>All Priority Sector loans are NOT NECESSARILY ELIGIBLE FOR RELAXED NPA NORMS</a:t>
            </a:r>
          </a:p>
        </p:txBody>
      </p:sp>
      <p:sp>
        <p:nvSpPr>
          <p:cNvPr id="13" name="Title 1">
            <a:extLst>
              <a:ext uri="{FF2B5EF4-FFF2-40B4-BE49-F238E27FC236}">
                <a16:creationId xmlns:a16="http://schemas.microsoft.com/office/drawing/2014/main" id="{E11796F5-7227-4EEA-97E3-C9B73DCDBE38}"/>
              </a:ext>
            </a:extLst>
          </p:cNvPr>
          <p:cNvSpPr txBox="1">
            <a:spLocks/>
          </p:cNvSpPr>
          <p:nvPr/>
        </p:nvSpPr>
        <p:spPr>
          <a:xfrm>
            <a:off x="752472" y="276519"/>
            <a:ext cx="10972800" cy="674723"/>
          </a:xfrm>
          <a:prstGeom prst="rect">
            <a:avLst/>
          </a:prstGeom>
        </p:spPr>
        <p:txBody>
          <a:bodyPr>
            <a:normAutofit/>
          </a:bodyPr>
          <a:lstStyle>
            <a:lvl1pPr algn="l" defTabSz="914400" rtl="0" eaLnBrk="1" latinLnBrk="0" hangingPunct="1">
              <a:spcBef>
                <a:spcPct val="0"/>
              </a:spcBef>
              <a:buNone/>
              <a:defRPr sz="3200" kern="1200">
                <a:solidFill>
                  <a:schemeClr val="tx1"/>
                </a:solidFill>
                <a:latin typeface="Candara" panose="020E0502030303020204" pitchFamily="34" charset="0"/>
                <a:ea typeface="+mj-ea"/>
                <a:cs typeface="+mj-cs"/>
              </a:defRPr>
            </a:lvl1pPr>
          </a:lstStyle>
          <a:p>
            <a:pPr algn="ctr"/>
            <a:r>
              <a:rPr lang="en-US" sz="3600" b="1" dirty="0">
                <a:solidFill>
                  <a:srgbClr val="0070C0"/>
                </a:solidFill>
              </a:rPr>
              <a:t>90 days NPA norms – Priority Sector</a:t>
            </a:r>
          </a:p>
        </p:txBody>
      </p:sp>
    </p:spTree>
    <p:extLst>
      <p:ext uri="{BB962C8B-B14F-4D97-AF65-F5344CB8AC3E}">
        <p14:creationId xmlns:p14="http://schemas.microsoft.com/office/powerpoint/2010/main" val="235394539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randombar(horizontal)">
                                      <p:cBhvr>
                                        <p:cTn id="7" dur="500"/>
                                        <p:tgtEl>
                                          <p:spTgt spid="12"/>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randombar(horizontal)">
                                      <p:cBhvr>
                                        <p:cTn id="10" dur="500"/>
                                        <p:tgtEl>
                                          <p:spTgt spid="9"/>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randombar(horizontal)">
                                      <p:cBhvr>
                                        <p:cTn id="13" dur="500"/>
                                        <p:tgtEl>
                                          <p:spTgt spid="10"/>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randombar(horizontal)">
                                      <p:cBhvr>
                                        <p:cTn id="16"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9" grpId="0" animBg="1"/>
      <p:bldP spid="10" grpId="0" animBg="1"/>
      <p:bldP spid="13" grpId="0"/>
    </p:bldLst>
  </p:timing>
</p:sld>
</file>

<file path=ppt/slides/slide7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96290" name="Rectangle 2"/>
          <p:cNvSpPr>
            <a:spLocks noGrp="1"/>
          </p:cNvSpPr>
          <p:nvPr>
            <p:ph idx="1"/>
          </p:nvPr>
        </p:nvSpPr>
        <p:spPr>
          <a:xfrm>
            <a:off x="762000" y="1343931"/>
            <a:ext cx="10820400" cy="4724400"/>
          </a:xfrm>
          <a:solidFill>
            <a:schemeClr val="bg1"/>
          </a:solidFill>
        </p:spPr>
        <p:txBody>
          <a:bodyPr>
            <a:normAutofit/>
          </a:bodyPr>
          <a:lstStyle/>
          <a:p>
            <a:pPr marL="609600" indent="-609600" algn="ctr">
              <a:buNone/>
            </a:pPr>
            <a:r>
              <a:rPr lang="en-US" sz="3200" dirty="0"/>
              <a:t>Identify all accounts where </a:t>
            </a:r>
            <a:r>
              <a:rPr lang="en-US" sz="3200" b="1" dirty="0">
                <a:solidFill>
                  <a:schemeClr val="tx2">
                    <a:lumMod val="60000"/>
                    <a:lumOff val="40000"/>
                  </a:schemeClr>
                </a:solidFill>
              </a:rPr>
              <a:t>the balance outstanding is either double or more than the sanctioned limit from the data </a:t>
            </a:r>
            <a:r>
              <a:rPr lang="en-US" sz="3200" dirty="0"/>
              <a:t>or loan balance outstanding file as at the year end to identify Potential NPAs. </a:t>
            </a:r>
          </a:p>
          <a:p>
            <a:pPr marL="609600" indent="-609600" algn="ctr">
              <a:buNone/>
            </a:pPr>
            <a:endParaRPr lang="en-US" sz="3200" dirty="0"/>
          </a:p>
          <a:p>
            <a:pPr marL="609600" indent="-609600" algn="ctr">
              <a:buNone/>
            </a:pPr>
            <a:endParaRPr lang="en-US" sz="3200" dirty="0"/>
          </a:p>
          <a:p>
            <a:pPr marL="609600" indent="-609600" algn="ctr">
              <a:buNone/>
            </a:pPr>
            <a:r>
              <a:rPr lang="en-US" sz="3200" b="1" dirty="0"/>
              <a:t>Review can also be extended to those accounts where the said balance is more than 50% of the sanctioned limit</a:t>
            </a:r>
            <a:endParaRPr lang="en-US" sz="3200" b="1" dirty="0">
              <a:solidFill>
                <a:srgbClr val="FF3300"/>
              </a:solidFill>
            </a:endParaRPr>
          </a:p>
        </p:txBody>
      </p:sp>
      <p:sp>
        <p:nvSpPr>
          <p:cNvPr id="9" name="Slide Number Placeholder 17"/>
          <p:cNvSpPr txBox="1">
            <a:spLocks/>
          </p:cNvSpPr>
          <p:nvPr/>
        </p:nvSpPr>
        <p:spPr>
          <a:xfrm>
            <a:off x="9906000" y="6324600"/>
            <a:ext cx="609600" cy="304800"/>
          </a:xfrm>
          <a:prstGeom prst="rect">
            <a:avLst/>
          </a:prstGeom>
        </p:spPr>
        <p:txBody>
          <a:bodyPr/>
          <a:lstStyle/>
          <a:p>
            <a:pPr fontAlgn="base">
              <a:spcBef>
                <a:spcPct val="0"/>
              </a:spcBef>
              <a:spcAft>
                <a:spcPct val="0"/>
              </a:spcAft>
              <a:defRPr/>
            </a:pPr>
            <a:fld id="{0176C1F2-587E-42C9-B506-53C0D6E30F46}" type="slidenum">
              <a:rPr lang="en-US" sz="1600" b="1">
                <a:solidFill>
                  <a:srgbClr val="000000"/>
                </a:solidFill>
                <a:latin typeface="Arial" pitchFamily="34" charset="0"/>
                <a:cs typeface="Arial" pitchFamily="34" charset="0"/>
              </a:rPr>
              <a:pPr fontAlgn="base">
                <a:spcBef>
                  <a:spcPct val="0"/>
                </a:spcBef>
                <a:spcAft>
                  <a:spcPct val="0"/>
                </a:spcAft>
                <a:defRPr/>
              </a:pPr>
              <a:t>72</a:t>
            </a:fld>
            <a:endParaRPr lang="en-US" sz="1600" b="1" dirty="0">
              <a:solidFill>
                <a:srgbClr val="000000"/>
              </a:solidFill>
              <a:latin typeface="Arial" pitchFamily="34" charset="0"/>
              <a:cs typeface="Arial" pitchFamily="34" charset="0"/>
            </a:endParaRPr>
          </a:p>
        </p:txBody>
      </p:sp>
      <p:sp>
        <p:nvSpPr>
          <p:cNvPr id="2" name="Title 1">
            <a:extLst>
              <a:ext uri="{FF2B5EF4-FFF2-40B4-BE49-F238E27FC236}">
                <a16:creationId xmlns:a16="http://schemas.microsoft.com/office/drawing/2014/main" id="{378820FB-EA7A-0674-3908-2A386459D544}"/>
              </a:ext>
            </a:extLst>
          </p:cNvPr>
          <p:cNvSpPr txBox="1">
            <a:spLocks/>
          </p:cNvSpPr>
          <p:nvPr/>
        </p:nvSpPr>
        <p:spPr>
          <a:xfrm>
            <a:off x="609600" y="228600"/>
            <a:ext cx="10972800" cy="827123"/>
          </a:xfrm>
          <a:prstGeom prst="rect">
            <a:avLst/>
          </a:prstGeom>
        </p:spPr>
        <p:txBody>
          <a:bodyPr>
            <a:normAutofit/>
          </a:bodyPr>
          <a:lstStyle>
            <a:lvl1pPr algn="l" defTabSz="914400" rtl="0" eaLnBrk="1" latinLnBrk="0" hangingPunct="1">
              <a:spcBef>
                <a:spcPct val="0"/>
              </a:spcBef>
              <a:buNone/>
              <a:defRPr sz="3200" kern="1200">
                <a:solidFill>
                  <a:schemeClr val="tx1"/>
                </a:solidFill>
                <a:latin typeface="Candara" panose="020E0502030303020204" pitchFamily="34" charset="0"/>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C00000"/>
                </a:solidFill>
                <a:effectLst/>
                <a:uLnTx/>
                <a:uFillTx/>
                <a:latin typeface="Candara" panose="020E0502030303020204" pitchFamily="34" charset="0"/>
                <a:ea typeface="+mj-ea"/>
                <a:cs typeface="+mj-cs"/>
              </a:rPr>
              <a:t>Smart Execution : </a:t>
            </a:r>
            <a:r>
              <a:rPr kumimoji="0" lang="en-US" sz="3600" b="1" i="0" u="none" strike="noStrike" kern="1200" cap="none" spc="0" normalizeH="0" baseline="0" noProof="0" dirty="0">
                <a:ln>
                  <a:noFill/>
                </a:ln>
                <a:solidFill>
                  <a:srgbClr val="0070C0"/>
                </a:solidFill>
                <a:effectLst/>
                <a:uLnTx/>
                <a:uFillTx/>
                <a:latin typeface="Candara" panose="020E0502030303020204" pitchFamily="34" charset="0"/>
                <a:ea typeface="+mj-ea"/>
                <a:cs typeface="+mj-cs"/>
              </a:rPr>
              <a:t>Agricultural Advances</a:t>
            </a:r>
          </a:p>
        </p:txBody>
      </p:sp>
    </p:spTree>
    <p:extLst>
      <p:ext uri="{BB962C8B-B14F-4D97-AF65-F5344CB8AC3E}">
        <p14:creationId xmlns:p14="http://schemas.microsoft.com/office/powerpoint/2010/main" val="1787354421"/>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96290">
                                            <p:bg/>
                                          </p:spTgt>
                                        </p:tgtEl>
                                        <p:attrNameLst>
                                          <p:attrName>style.visibility</p:attrName>
                                        </p:attrNameLst>
                                      </p:cBhvr>
                                      <p:to>
                                        <p:strVal val="visible"/>
                                      </p:to>
                                    </p:set>
                                    <p:animEffect transition="in" filter="randombar(horizontal)">
                                      <p:cBhvr>
                                        <p:cTn id="7" dur="500"/>
                                        <p:tgtEl>
                                          <p:spTgt spid="396290">
                                            <p:bg/>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96290">
                                            <p:txEl>
                                              <p:pRg st="0" end="0"/>
                                            </p:txEl>
                                          </p:spTgt>
                                        </p:tgtEl>
                                        <p:attrNameLst>
                                          <p:attrName>style.visibility</p:attrName>
                                        </p:attrNameLst>
                                      </p:cBhvr>
                                      <p:to>
                                        <p:strVal val="visible"/>
                                      </p:to>
                                    </p:set>
                                    <p:animEffect transition="in" filter="randombar(horizontal)">
                                      <p:cBhvr>
                                        <p:cTn id="12" dur="500"/>
                                        <p:tgtEl>
                                          <p:spTgt spid="396290">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396290">
                                            <p:txEl>
                                              <p:pRg st="3" end="3"/>
                                            </p:txEl>
                                          </p:spTgt>
                                        </p:tgtEl>
                                        <p:attrNameLst>
                                          <p:attrName>style.visibility</p:attrName>
                                        </p:attrNameLst>
                                      </p:cBhvr>
                                      <p:to>
                                        <p:strVal val="visible"/>
                                      </p:to>
                                    </p:set>
                                    <p:animEffect transition="in" filter="randombar(horizontal)">
                                      <p:cBhvr>
                                        <p:cTn id="17" dur="500"/>
                                        <p:tgtEl>
                                          <p:spTgt spid="396290">
                                            <p:txEl>
                                              <p:pRg st="3" end="3"/>
                                            </p:txEl>
                                          </p:spTgt>
                                        </p:tgtEl>
                                      </p:cBhvr>
                                    </p:animEffect>
                                  </p:childTnLst>
                                </p:cTn>
                              </p:par>
                              <p:par>
                                <p:cTn id="18" presetID="14" presetClass="entr" presetSubtype="10" fill="hold" grpId="0" nodeType="with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randombar(horizontal)">
                                      <p:cBhvr>
                                        <p:cTn id="20" dur="500"/>
                                        <p:tgtEl>
                                          <p:spTgt spid="9"/>
                                        </p:tgtEl>
                                      </p:cBhvr>
                                    </p:animEffect>
                                  </p:childTnLst>
                                </p:cTn>
                              </p:par>
                              <p:par>
                                <p:cTn id="21" presetID="14" presetClass="entr" presetSubtype="10" fill="hold" grpId="0" nodeType="with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randombar(horizontal)">
                                      <p:cBhvr>
                                        <p:cTn id="2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6290" grpId="0" build="p" animBg="1"/>
      <p:bldP spid="9" grpId="0"/>
      <p:bldP spid="2" grpId="0"/>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73</a:t>
            </a:fld>
            <a:endParaRPr lang="en-US" dirty="0">
              <a:solidFill>
                <a:prstClr val="black">
                  <a:tint val="75000"/>
                </a:prstClr>
              </a:solidFill>
            </a:endParaRPr>
          </a:p>
        </p:txBody>
      </p:sp>
      <p:sp>
        <p:nvSpPr>
          <p:cNvPr id="31" name="Title 1"/>
          <p:cNvSpPr txBox="1">
            <a:spLocks/>
          </p:cNvSpPr>
          <p:nvPr/>
        </p:nvSpPr>
        <p:spPr>
          <a:xfrm>
            <a:off x="589902" y="81998"/>
            <a:ext cx="8229600" cy="1143000"/>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3200" kern="1200">
                <a:solidFill>
                  <a:schemeClr val="tx1"/>
                </a:solidFill>
                <a:latin typeface="Candara" panose="020E0502030303020204" pitchFamily="34" charset="0"/>
                <a:ea typeface="+mj-ea"/>
                <a:cs typeface="+mj-cs"/>
              </a:defRPr>
            </a:lvl1pPr>
          </a:lstStyle>
          <a:p>
            <a:r>
              <a:rPr lang="en-US" dirty="0">
                <a:solidFill>
                  <a:prstClr val="black"/>
                </a:solidFill>
              </a:rPr>
              <a:t>Contact</a:t>
            </a:r>
          </a:p>
        </p:txBody>
      </p:sp>
      <p:grpSp>
        <p:nvGrpSpPr>
          <p:cNvPr id="2" name="Group 2"/>
          <p:cNvGrpSpPr/>
          <p:nvPr/>
        </p:nvGrpSpPr>
        <p:grpSpPr>
          <a:xfrm>
            <a:off x="566607" y="1182716"/>
            <a:ext cx="6751830" cy="4435789"/>
            <a:chOff x="1928014" y="1247841"/>
            <a:chExt cx="4995084" cy="4176912"/>
          </a:xfrm>
        </p:grpSpPr>
        <p:sp>
          <p:nvSpPr>
            <p:cNvPr id="35" name="Text Placeholder 7"/>
            <p:cNvSpPr txBox="1">
              <a:spLocks/>
            </p:cNvSpPr>
            <p:nvPr/>
          </p:nvSpPr>
          <p:spPr>
            <a:xfrm>
              <a:off x="1928014" y="4329492"/>
              <a:ext cx="3820532" cy="1095261"/>
            </a:xfrm>
            <a:prstGeom prst="rect">
              <a:avLst/>
            </a:prstGeom>
            <a:ln>
              <a:noFill/>
            </a:ln>
          </p:spPr>
          <p:txBody>
            <a:bodyPr lIns="0" tIns="45716" rIns="91432" bIns="45716"/>
            <a:lstStyle>
              <a:lvl1pPr marL="0" indent="0" algn="l" defTabSz="1018824" rtl="0" eaLnBrk="1" latinLnBrk="0" hangingPunct="1">
                <a:spcBef>
                  <a:spcPts val="0"/>
                </a:spcBef>
                <a:spcAft>
                  <a:spcPts val="334"/>
                </a:spcAft>
                <a:buFont typeface="Arial" pitchFamily="34" charset="0"/>
                <a:buNone/>
                <a:defRPr lang="en-US" sz="1400" kern="1200" dirty="0" smtClean="0">
                  <a:solidFill>
                    <a:schemeClr val="accent1"/>
                  </a:solidFill>
                  <a:latin typeface="+mn-lt"/>
                  <a:ea typeface="+mj-ea"/>
                  <a:cs typeface="+mj-cs"/>
                </a:defRPr>
              </a:lvl1pPr>
              <a:lvl2pPr marL="203412" indent="-203412" algn="l" defTabSz="1018824" rtl="0" eaLnBrk="1" latinLnBrk="0" hangingPunct="1">
                <a:spcBef>
                  <a:spcPts val="0"/>
                </a:spcBef>
                <a:spcAft>
                  <a:spcPts val="334"/>
                </a:spcAft>
                <a:buFont typeface="Arial" pitchFamily="34" charset="0"/>
                <a:buChar char="•"/>
                <a:defRPr lang="en-US" sz="1400" kern="1200" dirty="0" smtClean="0">
                  <a:solidFill>
                    <a:schemeClr val="accent1"/>
                  </a:solidFill>
                  <a:latin typeface="+mn-lt"/>
                  <a:ea typeface="+mj-ea"/>
                  <a:cs typeface="+mj-cs"/>
                </a:defRPr>
              </a:lvl2pPr>
              <a:lvl3pPr marL="397979" indent="-194567" algn="l" defTabSz="1018824" rtl="0" eaLnBrk="1" latinLnBrk="0" hangingPunct="1">
                <a:spcBef>
                  <a:spcPts val="0"/>
                </a:spcBef>
                <a:spcAft>
                  <a:spcPts val="334"/>
                </a:spcAft>
                <a:buFont typeface="Arial" pitchFamily="34" charset="0"/>
                <a:buChar char="‒"/>
                <a:defRPr lang="en-US" sz="1400" kern="1200" dirty="0" smtClean="0">
                  <a:solidFill>
                    <a:schemeClr val="accent1"/>
                  </a:solidFill>
                  <a:latin typeface="+mn-lt"/>
                  <a:ea typeface="+mj-ea"/>
                  <a:cs typeface="+mj-cs"/>
                </a:defRPr>
              </a:lvl3pPr>
              <a:lvl4pPr marL="601389" indent="-203412" algn="l" defTabSz="1018824" rtl="0" eaLnBrk="1" latinLnBrk="0" hangingPunct="1">
                <a:spcBef>
                  <a:spcPts val="0"/>
                </a:spcBef>
                <a:spcAft>
                  <a:spcPts val="334"/>
                </a:spcAft>
                <a:buFont typeface="Arial" pitchFamily="34" charset="0"/>
                <a:buChar char="•"/>
                <a:defRPr lang="en-US" sz="1400" kern="1200" dirty="0" smtClean="0">
                  <a:solidFill>
                    <a:schemeClr val="accent1"/>
                  </a:solidFill>
                  <a:latin typeface="+mn-lt"/>
                  <a:ea typeface="+mj-ea"/>
                  <a:cs typeface="+mj-cs"/>
                </a:defRPr>
              </a:lvl4pPr>
              <a:lvl5pPr marL="794188" indent="-192799" algn="l" defTabSz="1018824" rtl="0" eaLnBrk="1" latinLnBrk="0" hangingPunct="1">
                <a:spcBef>
                  <a:spcPts val="0"/>
                </a:spcBef>
                <a:spcAft>
                  <a:spcPts val="334"/>
                </a:spcAft>
                <a:buFont typeface="Arial" pitchFamily="34" charset="0"/>
                <a:buChar char="‒"/>
                <a:defRPr lang="en-GB" sz="1400" kern="1200" baseline="0" dirty="0" smtClean="0">
                  <a:solidFill>
                    <a:schemeClr val="accent1"/>
                  </a:solidFill>
                  <a:latin typeface="+mn-lt"/>
                  <a:ea typeface="+mj-ea"/>
                  <a:cs typeface="+mj-cs"/>
                </a:defRPr>
              </a:lvl5pPr>
              <a:lvl6pPr marL="997599" indent="-203412" algn="l" defTabSz="1018824" rtl="0" eaLnBrk="1" latinLnBrk="0" hangingPunct="1">
                <a:spcBef>
                  <a:spcPts val="0"/>
                </a:spcBef>
                <a:spcAft>
                  <a:spcPts val="334"/>
                </a:spcAft>
                <a:buFont typeface="Arial" pitchFamily="34" charset="0"/>
                <a:buChar char="•"/>
                <a:defRPr sz="1800" kern="1200" baseline="0">
                  <a:solidFill>
                    <a:schemeClr val="accent1"/>
                  </a:solidFill>
                  <a:latin typeface="+mn-lt"/>
                  <a:ea typeface="+mn-ea"/>
                  <a:cs typeface="+mn-cs"/>
                </a:defRPr>
              </a:lvl6pPr>
              <a:lvl7pPr marL="1202779" indent="-205180" algn="l" defTabSz="1018824" rtl="0" eaLnBrk="1" latinLnBrk="0" hangingPunct="1">
                <a:spcBef>
                  <a:spcPts val="0"/>
                </a:spcBef>
                <a:spcAft>
                  <a:spcPts val="334"/>
                </a:spcAft>
                <a:buFont typeface="Arial" pitchFamily="34" charset="0"/>
                <a:buChar char="‒"/>
                <a:defRPr sz="1600" kern="1200">
                  <a:solidFill>
                    <a:schemeClr val="accent1"/>
                  </a:solidFill>
                  <a:latin typeface="+mn-lt"/>
                  <a:ea typeface="+mn-ea"/>
                  <a:cs typeface="+mn-cs"/>
                </a:defRPr>
              </a:lvl7pPr>
              <a:lvl8pPr marL="1395578" indent="-192799" algn="l" defTabSz="1018824" rtl="0" eaLnBrk="1" latinLnBrk="0" hangingPunct="1">
                <a:spcBef>
                  <a:spcPts val="0"/>
                </a:spcBef>
                <a:spcAft>
                  <a:spcPts val="334"/>
                </a:spcAft>
                <a:buFont typeface="Arial" pitchFamily="34" charset="0"/>
                <a:buChar char="•"/>
                <a:defRPr sz="1600" kern="1200">
                  <a:solidFill>
                    <a:schemeClr val="accent1"/>
                  </a:solidFill>
                  <a:latin typeface="+mn-lt"/>
                  <a:ea typeface="+mn-ea"/>
                  <a:cs typeface="+mn-cs"/>
                </a:defRPr>
              </a:lvl8pPr>
              <a:lvl9pPr marL="1598988" indent="-203412" algn="l" defTabSz="1018824" rtl="0" eaLnBrk="1" latinLnBrk="0" hangingPunct="1">
                <a:spcBef>
                  <a:spcPts val="0"/>
                </a:spcBef>
                <a:spcAft>
                  <a:spcPts val="334"/>
                </a:spcAft>
                <a:buFont typeface="Arial" pitchFamily="34" charset="0"/>
                <a:buChar char="‒"/>
                <a:defRPr sz="1600" kern="1200">
                  <a:solidFill>
                    <a:schemeClr val="accent1"/>
                  </a:solidFill>
                  <a:latin typeface="+mn-lt"/>
                  <a:ea typeface="+mn-ea"/>
                  <a:cs typeface="+mn-cs"/>
                </a:defRPr>
              </a:lvl9pPr>
            </a:lstStyle>
            <a:p>
              <a:r>
                <a:rPr sz="2400" b="1" dirty="0">
                  <a:solidFill>
                    <a:schemeClr val="tx2">
                      <a:lumMod val="75000"/>
                    </a:schemeClr>
                  </a:solidFill>
                  <a:latin typeface="Candara" panose="020E0502030303020204" pitchFamily="34" charset="0"/>
                </a:rPr>
                <a:t>CA Anil K. Saxena</a:t>
              </a:r>
            </a:p>
            <a:p>
              <a:pPr marL="0" lvl="1" indent="0">
                <a:buNone/>
              </a:pPr>
              <a:r>
                <a:rPr sz="1800" b="1" dirty="0">
                  <a:solidFill>
                    <a:schemeClr val="accent1">
                      <a:lumMod val="75000"/>
                    </a:schemeClr>
                  </a:solidFill>
                  <a:latin typeface="Candara" panose="020E0502030303020204" pitchFamily="34" charset="0"/>
                </a:rPr>
                <a:t>Senior Partner, Agarwal &amp; Saxena </a:t>
              </a:r>
            </a:p>
            <a:p>
              <a:pPr marL="0" lvl="1" indent="0">
                <a:buNone/>
              </a:pPr>
              <a:r>
                <a:rPr sz="1600" b="1" dirty="0" err="1">
                  <a:solidFill>
                    <a:schemeClr val="accent1">
                      <a:lumMod val="75000"/>
                    </a:schemeClr>
                  </a:solidFill>
                  <a:latin typeface="Candara" panose="020E0502030303020204" pitchFamily="34" charset="0"/>
                </a:rPr>
                <a:t>B.Sc</a:t>
              </a:r>
              <a:r>
                <a:rPr sz="1600" b="1" dirty="0">
                  <a:solidFill>
                    <a:schemeClr val="accent1">
                      <a:lumMod val="75000"/>
                    </a:schemeClr>
                  </a:solidFill>
                  <a:latin typeface="Candara" panose="020E0502030303020204" pitchFamily="34" charset="0"/>
                </a:rPr>
                <a:t>, FCA, DISA (ICAI)</a:t>
              </a:r>
            </a:p>
          </p:txBody>
        </p:sp>
        <p:pic>
          <p:nvPicPr>
            <p:cNvPr id="37" name="Picture 36" descr="26.emf"/>
            <p:cNvPicPr>
              <a:picLocks noChangeAspect="1"/>
            </p:cNvPicPr>
            <p:nvPr/>
          </p:nvPicPr>
          <p:blipFill>
            <a:blip r:embed="rId2" cstate="print">
              <a:duotone>
                <a:prstClr val="black"/>
                <a:schemeClr val="tx2">
                  <a:tint val="45000"/>
                  <a:satMod val="400000"/>
                </a:schemeClr>
              </a:duotone>
            </a:blip>
            <a:stretch>
              <a:fillRect/>
            </a:stretch>
          </p:blipFill>
          <p:spPr>
            <a:xfrm>
              <a:off x="3585872" y="1965465"/>
              <a:ext cx="466342" cy="306622"/>
            </a:xfrm>
            <a:prstGeom prst="rect">
              <a:avLst/>
            </a:prstGeom>
            <a:ln>
              <a:noFill/>
            </a:ln>
          </p:spPr>
        </p:pic>
        <p:sp>
          <p:nvSpPr>
            <p:cNvPr id="39" name="Freeform 383"/>
            <p:cNvSpPr>
              <a:spLocks noEditPoints="1"/>
            </p:cNvSpPr>
            <p:nvPr/>
          </p:nvSpPr>
          <p:spPr bwMode="auto">
            <a:xfrm>
              <a:off x="3633951" y="1272812"/>
              <a:ext cx="374941" cy="406090"/>
            </a:xfrm>
            <a:custGeom>
              <a:avLst/>
              <a:gdLst>
                <a:gd name="T0" fmla="*/ 238 w 293"/>
                <a:gd name="T1" fmla="*/ 288 h 288"/>
                <a:gd name="T2" fmla="*/ 225 w 293"/>
                <a:gd name="T3" fmla="*/ 287 h 288"/>
                <a:gd name="T4" fmla="*/ 82 w 293"/>
                <a:gd name="T5" fmla="*/ 210 h 288"/>
                <a:gd name="T6" fmla="*/ 6 w 293"/>
                <a:gd name="T7" fmla="*/ 67 h 288"/>
                <a:gd name="T8" fmla="*/ 18 w 293"/>
                <a:gd name="T9" fmla="*/ 26 h 288"/>
                <a:gd name="T10" fmla="*/ 20 w 293"/>
                <a:gd name="T11" fmla="*/ 23 h 288"/>
                <a:gd name="T12" fmla="*/ 47 w 293"/>
                <a:gd name="T13" fmla="*/ 1 h 288"/>
                <a:gd name="T14" fmla="*/ 47 w 293"/>
                <a:gd name="T15" fmla="*/ 1 h 288"/>
                <a:gd name="T16" fmla="*/ 76 w 293"/>
                <a:gd name="T17" fmla="*/ 9 h 288"/>
                <a:gd name="T18" fmla="*/ 125 w 293"/>
                <a:gd name="T19" fmla="*/ 71 h 288"/>
                <a:gd name="T20" fmla="*/ 123 w 293"/>
                <a:gd name="T21" fmla="*/ 80 h 288"/>
                <a:gd name="T22" fmla="*/ 99 w 293"/>
                <a:gd name="T23" fmla="*/ 104 h 288"/>
                <a:gd name="T24" fmla="*/ 106 w 293"/>
                <a:gd name="T25" fmla="*/ 116 h 288"/>
                <a:gd name="T26" fmla="*/ 138 w 293"/>
                <a:gd name="T27" fmla="*/ 155 h 288"/>
                <a:gd name="T28" fmla="*/ 177 w 293"/>
                <a:gd name="T29" fmla="*/ 186 h 288"/>
                <a:gd name="T30" fmla="*/ 189 w 293"/>
                <a:gd name="T31" fmla="*/ 193 h 288"/>
                <a:gd name="T32" fmla="*/ 213 w 293"/>
                <a:gd name="T33" fmla="*/ 170 h 288"/>
                <a:gd name="T34" fmla="*/ 222 w 293"/>
                <a:gd name="T35" fmla="*/ 167 h 288"/>
                <a:gd name="T36" fmla="*/ 284 w 293"/>
                <a:gd name="T37" fmla="*/ 216 h 288"/>
                <a:gd name="T38" fmla="*/ 291 w 293"/>
                <a:gd name="T39" fmla="*/ 244 h 288"/>
                <a:gd name="T40" fmla="*/ 291 w 293"/>
                <a:gd name="T41" fmla="*/ 244 h 288"/>
                <a:gd name="T42" fmla="*/ 269 w 293"/>
                <a:gd name="T43" fmla="*/ 272 h 288"/>
                <a:gd name="T44" fmla="*/ 266 w 293"/>
                <a:gd name="T45" fmla="*/ 275 h 288"/>
                <a:gd name="T46" fmla="*/ 238 w 293"/>
                <a:gd name="T47" fmla="*/ 288 h 288"/>
                <a:gd name="T48" fmla="*/ 53 w 293"/>
                <a:gd name="T49" fmla="*/ 22 h 288"/>
                <a:gd name="T50" fmla="*/ 36 w 293"/>
                <a:gd name="T51" fmla="*/ 38 h 288"/>
                <a:gd name="T52" fmla="*/ 33 w 293"/>
                <a:gd name="T53" fmla="*/ 41 h 288"/>
                <a:gd name="T54" fmla="*/ 27 w 293"/>
                <a:gd name="T55" fmla="*/ 63 h 288"/>
                <a:gd name="T56" fmla="*/ 27 w 293"/>
                <a:gd name="T57" fmla="*/ 65 h 288"/>
                <a:gd name="T58" fmla="*/ 97 w 293"/>
                <a:gd name="T59" fmla="*/ 195 h 288"/>
                <a:gd name="T60" fmla="*/ 228 w 293"/>
                <a:gd name="T61" fmla="*/ 266 h 288"/>
                <a:gd name="T62" fmla="*/ 229 w 293"/>
                <a:gd name="T63" fmla="*/ 266 h 288"/>
                <a:gd name="T64" fmla="*/ 251 w 293"/>
                <a:gd name="T65" fmla="*/ 259 h 288"/>
                <a:gd name="T66" fmla="*/ 255 w 293"/>
                <a:gd name="T67" fmla="*/ 256 h 288"/>
                <a:gd name="T68" fmla="*/ 270 w 293"/>
                <a:gd name="T69" fmla="*/ 240 h 288"/>
                <a:gd name="T70" fmla="*/ 224 w 293"/>
                <a:gd name="T71" fmla="*/ 189 h 288"/>
                <a:gd name="T72" fmla="*/ 198 w 293"/>
                <a:gd name="T73" fmla="*/ 215 h 288"/>
                <a:gd name="T74" fmla="*/ 184 w 293"/>
                <a:gd name="T75" fmla="*/ 216 h 288"/>
                <a:gd name="T76" fmla="*/ 166 w 293"/>
                <a:gd name="T77" fmla="*/ 204 h 288"/>
                <a:gd name="T78" fmla="*/ 122 w 293"/>
                <a:gd name="T79" fmla="*/ 170 h 288"/>
                <a:gd name="T80" fmla="*/ 88 w 293"/>
                <a:gd name="T81" fmla="*/ 127 h 288"/>
                <a:gd name="T82" fmla="*/ 76 w 293"/>
                <a:gd name="T83" fmla="*/ 108 h 288"/>
                <a:gd name="T84" fmla="*/ 78 w 293"/>
                <a:gd name="T85" fmla="*/ 95 h 288"/>
                <a:gd name="T86" fmla="*/ 104 w 293"/>
                <a:gd name="T87" fmla="*/ 69 h 288"/>
                <a:gd name="T88" fmla="*/ 53 w 293"/>
                <a:gd name="T89" fmla="*/ 22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93" h="288">
                  <a:moveTo>
                    <a:pt x="238" y="288"/>
                  </a:moveTo>
                  <a:cubicBezTo>
                    <a:pt x="234" y="288"/>
                    <a:pt x="230" y="288"/>
                    <a:pt x="225" y="287"/>
                  </a:cubicBezTo>
                  <a:cubicBezTo>
                    <a:pt x="216" y="286"/>
                    <a:pt x="144" y="275"/>
                    <a:pt x="82" y="210"/>
                  </a:cubicBezTo>
                  <a:cubicBezTo>
                    <a:pt x="17" y="148"/>
                    <a:pt x="7" y="76"/>
                    <a:pt x="6" y="67"/>
                  </a:cubicBezTo>
                  <a:cubicBezTo>
                    <a:pt x="0" y="44"/>
                    <a:pt x="9" y="35"/>
                    <a:pt x="18" y="26"/>
                  </a:cubicBezTo>
                  <a:cubicBezTo>
                    <a:pt x="20" y="23"/>
                    <a:pt x="20" y="23"/>
                    <a:pt x="20" y="23"/>
                  </a:cubicBezTo>
                  <a:cubicBezTo>
                    <a:pt x="30" y="13"/>
                    <a:pt x="36" y="4"/>
                    <a:pt x="47" y="1"/>
                  </a:cubicBezTo>
                  <a:cubicBezTo>
                    <a:pt x="47" y="1"/>
                    <a:pt x="47" y="1"/>
                    <a:pt x="47" y="1"/>
                  </a:cubicBezTo>
                  <a:cubicBezTo>
                    <a:pt x="47" y="0"/>
                    <a:pt x="58" y="0"/>
                    <a:pt x="76" y="9"/>
                  </a:cubicBezTo>
                  <a:cubicBezTo>
                    <a:pt x="103" y="23"/>
                    <a:pt x="121" y="45"/>
                    <a:pt x="125" y="71"/>
                  </a:cubicBezTo>
                  <a:cubicBezTo>
                    <a:pt x="126" y="74"/>
                    <a:pt x="125" y="77"/>
                    <a:pt x="123" y="80"/>
                  </a:cubicBezTo>
                  <a:cubicBezTo>
                    <a:pt x="99" y="104"/>
                    <a:pt x="99" y="104"/>
                    <a:pt x="99" y="104"/>
                  </a:cubicBezTo>
                  <a:cubicBezTo>
                    <a:pt x="102" y="108"/>
                    <a:pt x="104" y="112"/>
                    <a:pt x="106" y="116"/>
                  </a:cubicBezTo>
                  <a:cubicBezTo>
                    <a:pt x="114" y="127"/>
                    <a:pt x="119" y="136"/>
                    <a:pt x="138" y="155"/>
                  </a:cubicBezTo>
                  <a:cubicBezTo>
                    <a:pt x="156" y="174"/>
                    <a:pt x="165" y="179"/>
                    <a:pt x="177" y="186"/>
                  </a:cubicBezTo>
                  <a:cubicBezTo>
                    <a:pt x="180" y="188"/>
                    <a:pt x="184" y="191"/>
                    <a:pt x="189" y="193"/>
                  </a:cubicBezTo>
                  <a:cubicBezTo>
                    <a:pt x="213" y="170"/>
                    <a:pt x="213" y="170"/>
                    <a:pt x="213" y="170"/>
                  </a:cubicBezTo>
                  <a:cubicBezTo>
                    <a:pt x="215" y="167"/>
                    <a:pt x="218" y="166"/>
                    <a:pt x="222" y="167"/>
                  </a:cubicBezTo>
                  <a:cubicBezTo>
                    <a:pt x="248" y="170"/>
                    <a:pt x="270" y="188"/>
                    <a:pt x="284" y="216"/>
                  </a:cubicBezTo>
                  <a:cubicBezTo>
                    <a:pt x="290" y="229"/>
                    <a:pt x="293" y="239"/>
                    <a:pt x="291" y="244"/>
                  </a:cubicBezTo>
                  <a:cubicBezTo>
                    <a:pt x="291" y="244"/>
                    <a:pt x="291" y="244"/>
                    <a:pt x="291" y="244"/>
                  </a:cubicBezTo>
                  <a:cubicBezTo>
                    <a:pt x="289" y="253"/>
                    <a:pt x="280" y="262"/>
                    <a:pt x="269" y="272"/>
                  </a:cubicBezTo>
                  <a:cubicBezTo>
                    <a:pt x="266" y="275"/>
                    <a:pt x="266" y="275"/>
                    <a:pt x="266" y="275"/>
                  </a:cubicBezTo>
                  <a:cubicBezTo>
                    <a:pt x="259" y="281"/>
                    <a:pt x="252" y="288"/>
                    <a:pt x="238" y="288"/>
                  </a:cubicBezTo>
                  <a:close/>
                  <a:moveTo>
                    <a:pt x="53" y="22"/>
                  </a:moveTo>
                  <a:cubicBezTo>
                    <a:pt x="48" y="25"/>
                    <a:pt x="40" y="34"/>
                    <a:pt x="36" y="38"/>
                  </a:cubicBezTo>
                  <a:cubicBezTo>
                    <a:pt x="33" y="41"/>
                    <a:pt x="33" y="41"/>
                    <a:pt x="33" y="41"/>
                  </a:cubicBezTo>
                  <a:cubicBezTo>
                    <a:pt x="26" y="49"/>
                    <a:pt x="24" y="51"/>
                    <a:pt x="27" y="63"/>
                  </a:cubicBezTo>
                  <a:cubicBezTo>
                    <a:pt x="27" y="64"/>
                    <a:pt x="27" y="64"/>
                    <a:pt x="27" y="65"/>
                  </a:cubicBezTo>
                  <a:cubicBezTo>
                    <a:pt x="27" y="65"/>
                    <a:pt x="35" y="136"/>
                    <a:pt x="97" y="195"/>
                  </a:cubicBezTo>
                  <a:cubicBezTo>
                    <a:pt x="157" y="258"/>
                    <a:pt x="227" y="265"/>
                    <a:pt x="228" y="266"/>
                  </a:cubicBezTo>
                  <a:cubicBezTo>
                    <a:pt x="228" y="266"/>
                    <a:pt x="229" y="266"/>
                    <a:pt x="229" y="266"/>
                  </a:cubicBezTo>
                  <a:cubicBezTo>
                    <a:pt x="242" y="269"/>
                    <a:pt x="244" y="267"/>
                    <a:pt x="251" y="259"/>
                  </a:cubicBezTo>
                  <a:cubicBezTo>
                    <a:pt x="255" y="256"/>
                    <a:pt x="255" y="256"/>
                    <a:pt x="255" y="256"/>
                  </a:cubicBezTo>
                  <a:cubicBezTo>
                    <a:pt x="258" y="253"/>
                    <a:pt x="267" y="244"/>
                    <a:pt x="270" y="240"/>
                  </a:cubicBezTo>
                  <a:cubicBezTo>
                    <a:pt x="267" y="230"/>
                    <a:pt x="255" y="197"/>
                    <a:pt x="224" y="189"/>
                  </a:cubicBezTo>
                  <a:cubicBezTo>
                    <a:pt x="198" y="215"/>
                    <a:pt x="198" y="215"/>
                    <a:pt x="198" y="215"/>
                  </a:cubicBezTo>
                  <a:cubicBezTo>
                    <a:pt x="194" y="218"/>
                    <a:pt x="188" y="219"/>
                    <a:pt x="184" y="216"/>
                  </a:cubicBezTo>
                  <a:cubicBezTo>
                    <a:pt x="177" y="211"/>
                    <a:pt x="171" y="207"/>
                    <a:pt x="166" y="204"/>
                  </a:cubicBezTo>
                  <a:cubicBezTo>
                    <a:pt x="154" y="197"/>
                    <a:pt x="143" y="190"/>
                    <a:pt x="122" y="170"/>
                  </a:cubicBezTo>
                  <a:cubicBezTo>
                    <a:pt x="102" y="149"/>
                    <a:pt x="96" y="139"/>
                    <a:pt x="88" y="127"/>
                  </a:cubicBezTo>
                  <a:cubicBezTo>
                    <a:pt x="85" y="121"/>
                    <a:pt x="81" y="116"/>
                    <a:pt x="76" y="108"/>
                  </a:cubicBezTo>
                  <a:cubicBezTo>
                    <a:pt x="73" y="104"/>
                    <a:pt x="74" y="98"/>
                    <a:pt x="78" y="95"/>
                  </a:cubicBezTo>
                  <a:cubicBezTo>
                    <a:pt x="104" y="69"/>
                    <a:pt x="104" y="69"/>
                    <a:pt x="104" y="69"/>
                  </a:cubicBezTo>
                  <a:cubicBezTo>
                    <a:pt x="96" y="38"/>
                    <a:pt x="62" y="25"/>
                    <a:pt x="53" y="22"/>
                  </a:cubicBezTo>
                  <a:close/>
                </a:path>
              </a:pathLst>
            </a:custGeom>
            <a:solidFill>
              <a:srgbClr val="00206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prstClr val="black"/>
                </a:solidFill>
              </a:endParaRPr>
            </a:p>
          </p:txBody>
        </p:sp>
        <p:sp>
          <p:nvSpPr>
            <p:cNvPr id="7" name="Rectangle 6"/>
            <p:cNvSpPr/>
            <p:nvPr/>
          </p:nvSpPr>
          <p:spPr>
            <a:xfrm>
              <a:off x="4217162" y="1247841"/>
              <a:ext cx="2705936" cy="376759"/>
            </a:xfrm>
            <a:prstGeom prst="rect">
              <a:avLst/>
            </a:prstGeom>
            <a:ln>
              <a:noFill/>
            </a:ln>
          </p:spPr>
          <p:txBody>
            <a:bodyPr wrap="square">
              <a:spAutoFit/>
            </a:bodyPr>
            <a:lstStyle/>
            <a:p>
              <a:r>
                <a:rPr lang="en-US" sz="2000" b="1" dirty="0">
                  <a:solidFill>
                    <a:schemeClr val="tx2"/>
                  </a:solidFill>
                  <a:latin typeface="Candara" panose="020E0502030303020204" pitchFamily="34" charset="0"/>
                </a:rPr>
                <a:t>+91-9839112626/ 63880 24836 </a:t>
              </a:r>
            </a:p>
          </p:txBody>
        </p:sp>
        <p:sp>
          <p:nvSpPr>
            <p:cNvPr id="8" name="Rectangle 7"/>
            <p:cNvSpPr/>
            <p:nvPr/>
          </p:nvSpPr>
          <p:spPr>
            <a:xfrm>
              <a:off x="4217162" y="1934192"/>
              <a:ext cx="2705936" cy="376759"/>
            </a:xfrm>
            <a:prstGeom prst="rect">
              <a:avLst/>
            </a:prstGeom>
            <a:ln>
              <a:noFill/>
            </a:ln>
          </p:spPr>
          <p:txBody>
            <a:bodyPr wrap="square">
              <a:spAutoFit/>
            </a:bodyPr>
            <a:lstStyle/>
            <a:p>
              <a:r>
                <a:rPr lang="en-US" sz="2000" b="1" dirty="0">
                  <a:solidFill>
                    <a:schemeClr val="tx2"/>
                  </a:solidFill>
                  <a:latin typeface="Candara" panose="020E0502030303020204" pitchFamily="34" charset="0"/>
                </a:rPr>
                <a:t>anilk.saxena@agasax.com</a:t>
              </a:r>
            </a:p>
          </p:txBody>
        </p:sp>
      </p:grpSp>
      <p:grpSp>
        <p:nvGrpSpPr>
          <p:cNvPr id="3" name="Group 13"/>
          <p:cNvGrpSpPr/>
          <p:nvPr/>
        </p:nvGrpSpPr>
        <p:grpSpPr>
          <a:xfrm>
            <a:off x="738917" y="5500807"/>
            <a:ext cx="10799916" cy="845868"/>
            <a:chOff x="492455" y="1341050"/>
            <a:chExt cx="3885694" cy="518676"/>
          </a:xfrm>
          <a:solidFill>
            <a:schemeClr val="tx2">
              <a:lumMod val="50000"/>
            </a:schemeClr>
          </a:solidFill>
        </p:grpSpPr>
        <p:grpSp>
          <p:nvGrpSpPr>
            <p:cNvPr id="5" name="Group 14"/>
            <p:cNvGrpSpPr/>
            <p:nvPr/>
          </p:nvGrpSpPr>
          <p:grpSpPr>
            <a:xfrm flipH="1">
              <a:off x="3937915" y="1602572"/>
              <a:ext cx="440234" cy="257154"/>
              <a:chOff x="393699" y="2340303"/>
              <a:chExt cx="440234" cy="257154"/>
            </a:xfrm>
            <a:grpFill/>
          </p:grpSpPr>
          <p:sp>
            <p:nvSpPr>
              <p:cNvPr id="21" name="Chevron 10"/>
              <p:cNvSpPr/>
              <p:nvPr/>
            </p:nvSpPr>
            <p:spPr>
              <a:xfrm>
                <a:off x="393699" y="2340303"/>
                <a:ext cx="431597" cy="176688"/>
              </a:xfrm>
              <a:custGeom>
                <a:avLst/>
                <a:gdLst>
                  <a:gd name="connsiteX0" fmla="*/ 0 w 497434"/>
                  <a:gd name="connsiteY0" fmla="*/ 0 h 365760"/>
                  <a:gd name="connsiteX1" fmla="*/ 314554 w 497434"/>
                  <a:gd name="connsiteY1" fmla="*/ 0 h 365760"/>
                  <a:gd name="connsiteX2" fmla="*/ 497434 w 497434"/>
                  <a:gd name="connsiteY2" fmla="*/ 182880 h 365760"/>
                  <a:gd name="connsiteX3" fmla="*/ 314554 w 497434"/>
                  <a:gd name="connsiteY3" fmla="*/ 365760 h 365760"/>
                  <a:gd name="connsiteX4" fmla="*/ 0 w 497434"/>
                  <a:gd name="connsiteY4" fmla="*/ 365760 h 365760"/>
                  <a:gd name="connsiteX5" fmla="*/ 182880 w 497434"/>
                  <a:gd name="connsiteY5" fmla="*/ 182880 h 365760"/>
                  <a:gd name="connsiteX6" fmla="*/ 0 w 497434"/>
                  <a:gd name="connsiteY6" fmla="*/ 0 h 365760"/>
                  <a:gd name="connsiteX0" fmla="*/ 0 w 321869"/>
                  <a:gd name="connsiteY0" fmla="*/ 0 h 365760"/>
                  <a:gd name="connsiteX1" fmla="*/ 314554 w 321869"/>
                  <a:gd name="connsiteY1" fmla="*/ 0 h 365760"/>
                  <a:gd name="connsiteX2" fmla="*/ 321869 w 321869"/>
                  <a:gd name="connsiteY2" fmla="*/ 146304 h 365760"/>
                  <a:gd name="connsiteX3" fmla="*/ 314554 w 321869"/>
                  <a:gd name="connsiteY3" fmla="*/ 365760 h 365760"/>
                  <a:gd name="connsiteX4" fmla="*/ 0 w 321869"/>
                  <a:gd name="connsiteY4" fmla="*/ 365760 h 365760"/>
                  <a:gd name="connsiteX5" fmla="*/ 182880 w 321869"/>
                  <a:gd name="connsiteY5" fmla="*/ 182880 h 365760"/>
                  <a:gd name="connsiteX6" fmla="*/ 0 w 321869"/>
                  <a:gd name="connsiteY6" fmla="*/ 0 h 365760"/>
                  <a:gd name="connsiteX0" fmla="*/ 0 w 431597"/>
                  <a:gd name="connsiteY0" fmla="*/ 0 h 365760"/>
                  <a:gd name="connsiteX1" fmla="*/ 314554 w 431597"/>
                  <a:gd name="connsiteY1" fmla="*/ 0 h 365760"/>
                  <a:gd name="connsiteX2" fmla="*/ 321869 w 431597"/>
                  <a:gd name="connsiteY2" fmla="*/ 146304 h 365760"/>
                  <a:gd name="connsiteX3" fmla="*/ 431597 w 431597"/>
                  <a:gd name="connsiteY3" fmla="*/ 365760 h 365760"/>
                  <a:gd name="connsiteX4" fmla="*/ 0 w 431597"/>
                  <a:gd name="connsiteY4" fmla="*/ 365760 h 365760"/>
                  <a:gd name="connsiteX5" fmla="*/ 182880 w 431597"/>
                  <a:gd name="connsiteY5" fmla="*/ 182880 h 365760"/>
                  <a:gd name="connsiteX6" fmla="*/ 0 w 431597"/>
                  <a:gd name="connsiteY6" fmla="*/ 0 h 365760"/>
                  <a:gd name="connsiteX0" fmla="*/ 0 w 431597"/>
                  <a:gd name="connsiteY0" fmla="*/ 0 h 365760"/>
                  <a:gd name="connsiteX1" fmla="*/ 314554 w 431597"/>
                  <a:gd name="connsiteY1" fmla="*/ 0 h 365760"/>
                  <a:gd name="connsiteX2" fmla="*/ 321869 w 431597"/>
                  <a:gd name="connsiteY2" fmla="*/ 263348 h 365760"/>
                  <a:gd name="connsiteX3" fmla="*/ 431597 w 431597"/>
                  <a:gd name="connsiteY3" fmla="*/ 365760 h 365760"/>
                  <a:gd name="connsiteX4" fmla="*/ 0 w 431597"/>
                  <a:gd name="connsiteY4" fmla="*/ 365760 h 365760"/>
                  <a:gd name="connsiteX5" fmla="*/ 182880 w 431597"/>
                  <a:gd name="connsiteY5" fmla="*/ 182880 h 365760"/>
                  <a:gd name="connsiteX6" fmla="*/ 0 w 431597"/>
                  <a:gd name="connsiteY6" fmla="*/ 0 h 365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1597" h="365760">
                    <a:moveTo>
                      <a:pt x="0" y="0"/>
                    </a:moveTo>
                    <a:lnTo>
                      <a:pt x="314554" y="0"/>
                    </a:lnTo>
                    <a:lnTo>
                      <a:pt x="321869" y="263348"/>
                    </a:lnTo>
                    <a:lnTo>
                      <a:pt x="431597" y="365760"/>
                    </a:lnTo>
                    <a:lnTo>
                      <a:pt x="0" y="365760"/>
                    </a:lnTo>
                    <a:lnTo>
                      <a:pt x="182880" y="182880"/>
                    </a:lnTo>
                    <a:lnTo>
                      <a:pt x="0" y="0"/>
                    </a:lnTo>
                    <a:close/>
                  </a:path>
                </a:pathLst>
              </a:custGeom>
              <a:grpFill/>
              <a:ln w="12700" cap="flat" cmpd="sng" algn="ctr">
                <a:noFill/>
                <a:prstDash val="solid"/>
              </a:ln>
              <a:effectLst/>
            </p:spPr>
            <p:txBody>
              <a:bodyPr lIns="36000" tIns="36000" rIns="36000" bIns="36000" rtlCol="0" anchor="ctr">
                <a:spAutoFit/>
              </a:bodyPr>
              <a:lstStyle/>
              <a:p>
                <a:pPr algn="ctr">
                  <a:defRPr/>
                </a:pPr>
                <a:endParaRPr lang="en-US" sz="1400" kern="0" dirty="0" err="1">
                  <a:solidFill>
                    <a:schemeClr val="bg1"/>
                  </a:solidFill>
                  <a:latin typeface="Arial"/>
                </a:endParaRPr>
              </a:p>
            </p:txBody>
          </p:sp>
          <p:sp>
            <p:nvSpPr>
              <p:cNvPr id="22" name="Freeform 21"/>
              <p:cNvSpPr/>
              <p:nvPr/>
            </p:nvSpPr>
            <p:spPr>
              <a:xfrm>
                <a:off x="716890" y="2420769"/>
                <a:ext cx="117043" cy="176688"/>
              </a:xfrm>
              <a:custGeom>
                <a:avLst/>
                <a:gdLst>
                  <a:gd name="connsiteX0" fmla="*/ 109728 w 117043"/>
                  <a:gd name="connsiteY0" fmla="*/ 190195 h 190195"/>
                  <a:gd name="connsiteX1" fmla="*/ 117043 w 117043"/>
                  <a:gd name="connsiteY1" fmla="*/ 0 h 190195"/>
                  <a:gd name="connsiteX2" fmla="*/ 0 w 117043"/>
                  <a:gd name="connsiteY2" fmla="*/ 95098 h 190195"/>
                  <a:gd name="connsiteX3" fmla="*/ 109728 w 117043"/>
                  <a:gd name="connsiteY3" fmla="*/ 190195 h 190195"/>
                </a:gdLst>
                <a:ahLst/>
                <a:cxnLst>
                  <a:cxn ang="0">
                    <a:pos x="connsiteX0" y="connsiteY0"/>
                  </a:cxn>
                  <a:cxn ang="0">
                    <a:pos x="connsiteX1" y="connsiteY1"/>
                  </a:cxn>
                  <a:cxn ang="0">
                    <a:pos x="connsiteX2" y="connsiteY2"/>
                  </a:cxn>
                  <a:cxn ang="0">
                    <a:pos x="connsiteX3" y="connsiteY3"/>
                  </a:cxn>
                </a:cxnLst>
                <a:rect l="l" t="t" r="r" b="b"/>
                <a:pathLst>
                  <a:path w="117043" h="190195">
                    <a:moveTo>
                      <a:pt x="109728" y="190195"/>
                    </a:moveTo>
                    <a:lnTo>
                      <a:pt x="117043" y="0"/>
                    </a:lnTo>
                    <a:lnTo>
                      <a:pt x="0" y="95098"/>
                    </a:lnTo>
                    <a:lnTo>
                      <a:pt x="109728" y="190195"/>
                    </a:lnTo>
                    <a:close/>
                  </a:path>
                </a:pathLst>
              </a:custGeom>
              <a:grpFill/>
              <a:ln w="12700" cap="flat" cmpd="sng" algn="ctr">
                <a:noFill/>
                <a:prstDash val="solid"/>
              </a:ln>
              <a:effectLst/>
            </p:spPr>
            <p:txBody>
              <a:bodyPr lIns="36000" tIns="36000" rIns="36000" bIns="36000" rtlCol="0" anchor="ctr">
                <a:spAutoFit/>
              </a:bodyPr>
              <a:lstStyle/>
              <a:p>
                <a:pPr algn="ctr">
                  <a:defRPr/>
                </a:pPr>
                <a:endParaRPr lang="en-US" sz="1400" kern="0" dirty="0" err="1">
                  <a:solidFill>
                    <a:schemeClr val="bg1"/>
                  </a:solidFill>
                  <a:latin typeface="Arial"/>
                </a:endParaRPr>
              </a:p>
            </p:txBody>
          </p:sp>
        </p:grpSp>
        <p:grpSp>
          <p:nvGrpSpPr>
            <p:cNvPr id="6" name="Group 15"/>
            <p:cNvGrpSpPr/>
            <p:nvPr/>
          </p:nvGrpSpPr>
          <p:grpSpPr>
            <a:xfrm>
              <a:off x="492455" y="1602572"/>
              <a:ext cx="440234" cy="257154"/>
              <a:chOff x="393699" y="2340303"/>
              <a:chExt cx="440234" cy="257154"/>
            </a:xfrm>
            <a:grpFill/>
          </p:grpSpPr>
          <p:sp>
            <p:nvSpPr>
              <p:cNvPr id="19" name="Chevron 10"/>
              <p:cNvSpPr/>
              <p:nvPr/>
            </p:nvSpPr>
            <p:spPr>
              <a:xfrm>
                <a:off x="393699" y="2340303"/>
                <a:ext cx="431597" cy="176688"/>
              </a:xfrm>
              <a:custGeom>
                <a:avLst/>
                <a:gdLst>
                  <a:gd name="connsiteX0" fmla="*/ 0 w 497434"/>
                  <a:gd name="connsiteY0" fmla="*/ 0 h 365760"/>
                  <a:gd name="connsiteX1" fmla="*/ 314554 w 497434"/>
                  <a:gd name="connsiteY1" fmla="*/ 0 h 365760"/>
                  <a:gd name="connsiteX2" fmla="*/ 497434 w 497434"/>
                  <a:gd name="connsiteY2" fmla="*/ 182880 h 365760"/>
                  <a:gd name="connsiteX3" fmla="*/ 314554 w 497434"/>
                  <a:gd name="connsiteY3" fmla="*/ 365760 h 365760"/>
                  <a:gd name="connsiteX4" fmla="*/ 0 w 497434"/>
                  <a:gd name="connsiteY4" fmla="*/ 365760 h 365760"/>
                  <a:gd name="connsiteX5" fmla="*/ 182880 w 497434"/>
                  <a:gd name="connsiteY5" fmla="*/ 182880 h 365760"/>
                  <a:gd name="connsiteX6" fmla="*/ 0 w 497434"/>
                  <a:gd name="connsiteY6" fmla="*/ 0 h 365760"/>
                  <a:gd name="connsiteX0" fmla="*/ 0 w 321869"/>
                  <a:gd name="connsiteY0" fmla="*/ 0 h 365760"/>
                  <a:gd name="connsiteX1" fmla="*/ 314554 w 321869"/>
                  <a:gd name="connsiteY1" fmla="*/ 0 h 365760"/>
                  <a:gd name="connsiteX2" fmla="*/ 321869 w 321869"/>
                  <a:gd name="connsiteY2" fmla="*/ 146304 h 365760"/>
                  <a:gd name="connsiteX3" fmla="*/ 314554 w 321869"/>
                  <a:gd name="connsiteY3" fmla="*/ 365760 h 365760"/>
                  <a:gd name="connsiteX4" fmla="*/ 0 w 321869"/>
                  <a:gd name="connsiteY4" fmla="*/ 365760 h 365760"/>
                  <a:gd name="connsiteX5" fmla="*/ 182880 w 321869"/>
                  <a:gd name="connsiteY5" fmla="*/ 182880 h 365760"/>
                  <a:gd name="connsiteX6" fmla="*/ 0 w 321869"/>
                  <a:gd name="connsiteY6" fmla="*/ 0 h 365760"/>
                  <a:gd name="connsiteX0" fmla="*/ 0 w 431597"/>
                  <a:gd name="connsiteY0" fmla="*/ 0 h 365760"/>
                  <a:gd name="connsiteX1" fmla="*/ 314554 w 431597"/>
                  <a:gd name="connsiteY1" fmla="*/ 0 h 365760"/>
                  <a:gd name="connsiteX2" fmla="*/ 321869 w 431597"/>
                  <a:gd name="connsiteY2" fmla="*/ 146304 h 365760"/>
                  <a:gd name="connsiteX3" fmla="*/ 431597 w 431597"/>
                  <a:gd name="connsiteY3" fmla="*/ 365760 h 365760"/>
                  <a:gd name="connsiteX4" fmla="*/ 0 w 431597"/>
                  <a:gd name="connsiteY4" fmla="*/ 365760 h 365760"/>
                  <a:gd name="connsiteX5" fmla="*/ 182880 w 431597"/>
                  <a:gd name="connsiteY5" fmla="*/ 182880 h 365760"/>
                  <a:gd name="connsiteX6" fmla="*/ 0 w 431597"/>
                  <a:gd name="connsiteY6" fmla="*/ 0 h 365760"/>
                  <a:gd name="connsiteX0" fmla="*/ 0 w 431597"/>
                  <a:gd name="connsiteY0" fmla="*/ 0 h 365760"/>
                  <a:gd name="connsiteX1" fmla="*/ 314554 w 431597"/>
                  <a:gd name="connsiteY1" fmla="*/ 0 h 365760"/>
                  <a:gd name="connsiteX2" fmla="*/ 321869 w 431597"/>
                  <a:gd name="connsiteY2" fmla="*/ 263348 h 365760"/>
                  <a:gd name="connsiteX3" fmla="*/ 431597 w 431597"/>
                  <a:gd name="connsiteY3" fmla="*/ 365760 h 365760"/>
                  <a:gd name="connsiteX4" fmla="*/ 0 w 431597"/>
                  <a:gd name="connsiteY4" fmla="*/ 365760 h 365760"/>
                  <a:gd name="connsiteX5" fmla="*/ 182880 w 431597"/>
                  <a:gd name="connsiteY5" fmla="*/ 182880 h 365760"/>
                  <a:gd name="connsiteX6" fmla="*/ 0 w 431597"/>
                  <a:gd name="connsiteY6" fmla="*/ 0 h 365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1597" h="365760">
                    <a:moveTo>
                      <a:pt x="0" y="0"/>
                    </a:moveTo>
                    <a:lnTo>
                      <a:pt x="314554" y="0"/>
                    </a:lnTo>
                    <a:lnTo>
                      <a:pt x="321869" y="263348"/>
                    </a:lnTo>
                    <a:lnTo>
                      <a:pt x="431597" y="365760"/>
                    </a:lnTo>
                    <a:lnTo>
                      <a:pt x="0" y="365760"/>
                    </a:lnTo>
                    <a:lnTo>
                      <a:pt x="182880" y="182880"/>
                    </a:lnTo>
                    <a:lnTo>
                      <a:pt x="0" y="0"/>
                    </a:lnTo>
                    <a:close/>
                  </a:path>
                </a:pathLst>
              </a:custGeom>
              <a:grpFill/>
              <a:ln w="12700" cap="flat" cmpd="sng" algn="ctr">
                <a:noFill/>
                <a:prstDash val="solid"/>
              </a:ln>
              <a:effectLst/>
            </p:spPr>
            <p:txBody>
              <a:bodyPr lIns="36000" tIns="36000" rIns="36000" bIns="36000" rtlCol="0" anchor="ctr">
                <a:spAutoFit/>
              </a:bodyPr>
              <a:lstStyle/>
              <a:p>
                <a:pPr algn="ctr">
                  <a:defRPr/>
                </a:pPr>
                <a:endParaRPr lang="en-US" sz="1400" kern="0" dirty="0" err="1">
                  <a:solidFill>
                    <a:schemeClr val="bg1"/>
                  </a:solidFill>
                  <a:latin typeface="Arial"/>
                </a:endParaRPr>
              </a:p>
            </p:txBody>
          </p:sp>
          <p:sp>
            <p:nvSpPr>
              <p:cNvPr id="20" name="Freeform 19"/>
              <p:cNvSpPr/>
              <p:nvPr/>
            </p:nvSpPr>
            <p:spPr>
              <a:xfrm>
                <a:off x="716890" y="2420769"/>
                <a:ext cx="117043" cy="176688"/>
              </a:xfrm>
              <a:custGeom>
                <a:avLst/>
                <a:gdLst>
                  <a:gd name="connsiteX0" fmla="*/ 109728 w 117043"/>
                  <a:gd name="connsiteY0" fmla="*/ 190195 h 190195"/>
                  <a:gd name="connsiteX1" fmla="*/ 117043 w 117043"/>
                  <a:gd name="connsiteY1" fmla="*/ 0 h 190195"/>
                  <a:gd name="connsiteX2" fmla="*/ 0 w 117043"/>
                  <a:gd name="connsiteY2" fmla="*/ 95098 h 190195"/>
                  <a:gd name="connsiteX3" fmla="*/ 109728 w 117043"/>
                  <a:gd name="connsiteY3" fmla="*/ 190195 h 190195"/>
                </a:gdLst>
                <a:ahLst/>
                <a:cxnLst>
                  <a:cxn ang="0">
                    <a:pos x="connsiteX0" y="connsiteY0"/>
                  </a:cxn>
                  <a:cxn ang="0">
                    <a:pos x="connsiteX1" y="connsiteY1"/>
                  </a:cxn>
                  <a:cxn ang="0">
                    <a:pos x="connsiteX2" y="connsiteY2"/>
                  </a:cxn>
                  <a:cxn ang="0">
                    <a:pos x="connsiteX3" y="connsiteY3"/>
                  </a:cxn>
                </a:cxnLst>
                <a:rect l="l" t="t" r="r" b="b"/>
                <a:pathLst>
                  <a:path w="117043" h="190195">
                    <a:moveTo>
                      <a:pt x="109728" y="190195"/>
                    </a:moveTo>
                    <a:lnTo>
                      <a:pt x="117043" y="0"/>
                    </a:lnTo>
                    <a:lnTo>
                      <a:pt x="0" y="95098"/>
                    </a:lnTo>
                    <a:lnTo>
                      <a:pt x="109728" y="190195"/>
                    </a:lnTo>
                    <a:close/>
                  </a:path>
                </a:pathLst>
              </a:custGeom>
              <a:grpFill/>
              <a:ln w="12700" cap="flat" cmpd="sng" algn="ctr">
                <a:noFill/>
                <a:prstDash val="solid"/>
              </a:ln>
              <a:effectLst/>
            </p:spPr>
            <p:txBody>
              <a:bodyPr lIns="36000" tIns="36000" rIns="36000" bIns="36000" rtlCol="0" anchor="ctr">
                <a:spAutoFit/>
              </a:bodyPr>
              <a:lstStyle/>
              <a:p>
                <a:pPr algn="ctr">
                  <a:defRPr/>
                </a:pPr>
                <a:endParaRPr lang="en-US" sz="1400" kern="0" dirty="0" err="1">
                  <a:solidFill>
                    <a:schemeClr val="bg1"/>
                  </a:solidFill>
                  <a:latin typeface="Arial"/>
                </a:endParaRPr>
              </a:p>
            </p:txBody>
          </p:sp>
        </p:grpSp>
        <p:sp>
          <p:nvSpPr>
            <p:cNvPr id="17" name="Rectangle 16"/>
            <p:cNvSpPr/>
            <p:nvPr/>
          </p:nvSpPr>
          <p:spPr>
            <a:xfrm>
              <a:off x="805688" y="1376363"/>
              <a:ext cx="3257906" cy="395022"/>
            </a:xfrm>
            <a:prstGeom prst="rect">
              <a:avLst/>
            </a:prstGeom>
            <a:grpFill/>
            <a:ln w="6350" cap="flat" cmpd="sng" algn="ctr">
              <a:solidFill>
                <a:srgbClr val="002776">
                  <a:lumMod val="20000"/>
                  <a:lumOff val="80000"/>
                </a:srgbClr>
              </a:solidFill>
              <a:prstDash val="solid"/>
            </a:ln>
            <a:effectLst/>
          </p:spPr>
          <p:txBody>
            <a:bodyPr lIns="36000" tIns="36000" rIns="36000" bIns="36000" rtlCol="0" anchor="ctr">
              <a:noAutofit/>
            </a:bodyPr>
            <a:lstStyle/>
            <a:p>
              <a:pPr algn="ctr">
                <a:defRPr/>
              </a:pPr>
              <a:endParaRPr lang="en-US" sz="1400" kern="0" dirty="0" err="1">
                <a:solidFill>
                  <a:schemeClr val="bg1"/>
                </a:solidFill>
                <a:latin typeface="Arial"/>
              </a:endParaRPr>
            </a:p>
          </p:txBody>
        </p:sp>
        <p:sp>
          <p:nvSpPr>
            <p:cNvPr id="18" name="TextBox 17"/>
            <p:cNvSpPr txBox="1"/>
            <p:nvPr/>
          </p:nvSpPr>
          <p:spPr>
            <a:xfrm>
              <a:off x="914400" y="1341050"/>
              <a:ext cx="3060091" cy="440903"/>
            </a:xfrm>
            <a:prstGeom prst="rect">
              <a:avLst/>
            </a:prstGeom>
            <a:grpFill/>
          </p:spPr>
          <p:txBody>
            <a:bodyPr wrap="square" lIns="36000" tIns="36000" rIns="36000" bIns="36000" rtlCol="0">
              <a:spAutoFit/>
            </a:bodyPr>
            <a:lstStyle/>
            <a:p>
              <a:pPr algn="ctr">
                <a:defRPr/>
              </a:pPr>
              <a:r>
                <a:rPr lang="en-US" sz="2400" b="1" kern="0" dirty="0">
                  <a:solidFill>
                    <a:schemeClr val="bg1"/>
                  </a:solidFill>
                  <a:latin typeface="Candara" panose="020E0502030303020204" pitchFamily="34" charset="0"/>
                </a:rPr>
                <a:t>Author of ‘A Practical Guide For Bank Auditors’</a:t>
              </a:r>
            </a:p>
            <a:p>
              <a:pPr algn="ctr">
                <a:defRPr/>
              </a:pPr>
              <a:r>
                <a:rPr lang="en-US" b="1" kern="0" dirty="0">
                  <a:solidFill>
                    <a:schemeClr val="bg1"/>
                  </a:solidFill>
                  <a:latin typeface="Candara" panose="020E0502030303020204" pitchFamily="34" charset="0"/>
                </a:rPr>
                <a:t>Published by </a:t>
              </a:r>
              <a:r>
                <a:rPr lang="en-US" b="1" kern="0" dirty="0" err="1">
                  <a:solidFill>
                    <a:schemeClr val="bg1"/>
                  </a:solidFill>
                  <a:latin typeface="Candara" panose="020E0502030303020204" pitchFamily="34" charset="0"/>
                </a:rPr>
                <a:t>Taxmann</a:t>
              </a:r>
              <a:r>
                <a:rPr lang="en-US" b="1" kern="0" dirty="0">
                  <a:solidFill>
                    <a:schemeClr val="bg1"/>
                  </a:solidFill>
                  <a:latin typeface="Candara" panose="020E0502030303020204" pitchFamily="34" charset="0"/>
                </a:rPr>
                <a:t> (7</a:t>
              </a:r>
              <a:r>
                <a:rPr lang="en-US" b="1" kern="0" baseline="30000" dirty="0">
                  <a:solidFill>
                    <a:schemeClr val="bg1"/>
                  </a:solidFill>
                  <a:latin typeface="Candara" panose="020E0502030303020204" pitchFamily="34" charset="0"/>
                </a:rPr>
                <a:t>th</a:t>
              </a:r>
              <a:r>
                <a:rPr lang="en-US" b="1" kern="0" dirty="0">
                  <a:solidFill>
                    <a:schemeClr val="bg1"/>
                  </a:solidFill>
                  <a:latin typeface="Candara" panose="020E0502030303020204" pitchFamily="34" charset="0"/>
                </a:rPr>
                <a:t> edition – 2025)</a:t>
              </a:r>
            </a:p>
          </p:txBody>
        </p:sp>
      </p:grpSp>
      <p:pic>
        <p:nvPicPr>
          <p:cNvPr id="23" name="Picture 22" descr="images.png"/>
          <p:cNvPicPr>
            <a:picLocks noChangeAspect="1"/>
          </p:cNvPicPr>
          <p:nvPr/>
        </p:nvPicPr>
        <p:blipFill>
          <a:blip r:embed="rId3" cstate="print"/>
          <a:stretch>
            <a:fillRect/>
          </a:stretch>
        </p:blipFill>
        <p:spPr>
          <a:xfrm>
            <a:off x="2807525" y="2493495"/>
            <a:ext cx="571504" cy="500066"/>
          </a:xfrm>
          <a:prstGeom prst="rect">
            <a:avLst/>
          </a:prstGeom>
          <a:ln>
            <a:solidFill>
              <a:schemeClr val="bg1"/>
            </a:solidFill>
          </a:ln>
        </p:spPr>
      </p:pic>
      <p:sp>
        <p:nvSpPr>
          <p:cNvPr id="2054" name="AutoShape 6" descr="Image result for linked in image"/>
          <p:cNvSpPr>
            <a:spLocks noChangeAspect="1" noChangeArrowheads="1"/>
          </p:cNvSpPr>
          <p:nvPr/>
        </p:nvSpPr>
        <p:spPr bwMode="auto">
          <a:xfrm>
            <a:off x="1679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056" name="AutoShape 8" descr="Image result for linked in image"/>
          <p:cNvSpPr>
            <a:spLocks noChangeAspect="1" noChangeArrowheads="1"/>
          </p:cNvSpPr>
          <p:nvPr/>
        </p:nvSpPr>
        <p:spPr bwMode="auto">
          <a:xfrm>
            <a:off x="1679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2057" name="Picture 9" descr="C:\Users\Lenovo\Desktop\download.png"/>
          <p:cNvPicPr>
            <a:picLocks noChangeAspect="1" noChangeArrowheads="1"/>
          </p:cNvPicPr>
          <p:nvPr/>
        </p:nvPicPr>
        <p:blipFill>
          <a:blip r:embed="rId4" cstate="print"/>
          <a:srcRect/>
          <a:stretch>
            <a:fillRect/>
          </a:stretch>
        </p:blipFill>
        <p:spPr bwMode="auto">
          <a:xfrm>
            <a:off x="2696193" y="3052006"/>
            <a:ext cx="785818" cy="642942"/>
          </a:xfrm>
          <a:prstGeom prst="rect">
            <a:avLst/>
          </a:prstGeom>
          <a:noFill/>
        </p:spPr>
      </p:pic>
      <p:sp>
        <p:nvSpPr>
          <p:cNvPr id="28" name="Rectangle 27"/>
          <p:cNvSpPr/>
          <p:nvPr/>
        </p:nvSpPr>
        <p:spPr>
          <a:xfrm>
            <a:off x="3672007" y="2462408"/>
            <a:ext cx="3646430" cy="400110"/>
          </a:xfrm>
          <a:prstGeom prst="rect">
            <a:avLst/>
          </a:prstGeom>
          <a:ln>
            <a:noFill/>
          </a:ln>
        </p:spPr>
        <p:txBody>
          <a:bodyPr wrap="square">
            <a:spAutoFit/>
          </a:bodyPr>
          <a:lstStyle/>
          <a:p>
            <a:pPr>
              <a:buNone/>
            </a:pPr>
            <a:r>
              <a:rPr lang="en-US" sz="2000" b="1" dirty="0">
                <a:solidFill>
                  <a:schemeClr val="tx2"/>
                </a:solidFill>
                <a:latin typeface="Candara" panose="020E0502030303020204" pitchFamily="34" charset="0"/>
              </a:rPr>
              <a:t>@aks_iamhuman</a:t>
            </a:r>
          </a:p>
        </p:txBody>
      </p:sp>
      <p:sp>
        <p:nvSpPr>
          <p:cNvPr id="30" name="Rectangle 29"/>
          <p:cNvSpPr/>
          <p:nvPr/>
        </p:nvSpPr>
        <p:spPr>
          <a:xfrm>
            <a:off x="3660837" y="3075057"/>
            <a:ext cx="4332350" cy="707886"/>
          </a:xfrm>
          <a:prstGeom prst="rect">
            <a:avLst/>
          </a:prstGeom>
          <a:ln>
            <a:noFill/>
          </a:ln>
        </p:spPr>
        <p:txBody>
          <a:bodyPr wrap="square">
            <a:spAutoFit/>
          </a:bodyPr>
          <a:lstStyle/>
          <a:p>
            <a:pPr>
              <a:buNone/>
            </a:pPr>
            <a:r>
              <a:rPr lang="en-US" sz="2000" b="1" dirty="0">
                <a:solidFill>
                  <a:schemeClr val="tx2"/>
                </a:solidFill>
                <a:latin typeface="Candara" panose="020E0502030303020204" pitchFamily="34" charset="0"/>
              </a:rPr>
              <a:t>https://www.linkedin.com/in/anil-k-saxena-3240b3b2/</a:t>
            </a:r>
          </a:p>
        </p:txBody>
      </p:sp>
      <p:pic>
        <p:nvPicPr>
          <p:cNvPr id="1026" name="Picture 2" descr="Facebook - Log In or Sign Up">
            <a:extLst>
              <a:ext uri="{FF2B5EF4-FFF2-40B4-BE49-F238E27FC236}">
                <a16:creationId xmlns:a16="http://schemas.microsoft.com/office/drawing/2014/main" id="{BF9623AD-A2CB-47B0-9CC2-09E1292104BE}"/>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820391" y="3883267"/>
            <a:ext cx="558637" cy="471772"/>
          </a:xfrm>
          <a:prstGeom prst="rect">
            <a:avLst/>
          </a:prstGeom>
          <a:noFill/>
          <a:extLst>
            <a:ext uri="{909E8E84-426E-40DD-AFC4-6F175D3DCCD1}">
              <a14:hiddenFill xmlns:a14="http://schemas.microsoft.com/office/drawing/2010/main">
                <a:solidFill>
                  <a:srgbClr val="FFFFFF"/>
                </a:solidFill>
              </a14:hiddenFill>
            </a:ext>
          </a:extLst>
        </p:spPr>
      </p:pic>
      <p:sp>
        <p:nvSpPr>
          <p:cNvPr id="29" name="Rectangle 28">
            <a:extLst>
              <a:ext uri="{FF2B5EF4-FFF2-40B4-BE49-F238E27FC236}">
                <a16:creationId xmlns:a16="http://schemas.microsoft.com/office/drawing/2014/main" id="{E85396F9-EFE1-404D-A146-7ED4F321EDA2}"/>
              </a:ext>
            </a:extLst>
          </p:cNvPr>
          <p:cNvSpPr/>
          <p:nvPr/>
        </p:nvSpPr>
        <p:spPr>
          <a:xfrm>
            <a:off x="3607692" y="3803947"/>
            <a:ext cx="4164417" cy="707886"/>
          </a:xfrm>
          <a:prstGeom prst="rect">
            <a:avLst/>
          </a:prstGeom>
          <a:ln>
            <a:noFill/>
          </a:ln>
        </p:spPr>
        <p:txBody>
          <a:bodyPr wrap="square">
            <a:spAutoFit/>
          </a:bodyPr>
          <a:lstStyle/>
          <a:p>
            <a:pPr>
              <a:buNone/>
            </a:pPr>
            <a:r>
              <a:rPr lang="en-US" sz="2000" b="1" dirty="0">
                <a:solidFill>
                  <a:schemeClr val="tx2"/>
                </a:solidFill>
                <a:latin typeface="Candara" panose="020E0502030303020204" pitchFamily="34" charset="0"/>
              </a:rPr>
              <a:t>https://www.facebook.com/anilk.saxena.986</a:t>
            </a:r>
          </a:p>
        </p:txBody>
      </p:sp>
      <p:pic>
        <p:nvPicPr>
          <p:cNvPr id="10" name="Picture 9" descr="A person wearing glasses and a suit&#10;&#10;Description automatically generated with medium confidence">
            <a:extLst>
              <a:ext uri="{FF2B5EF4-FFF2-40B4-BE49-F238E27FC236}">
                <a16:creationId xmlns:a16="http://schemas.microsoft.com/office/drawing/2014/main" id="{F3150E7A-C489-9643-D2A0-B162DDB12FD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28600" y="1095048"/>
            <a:ext cx="2382520" cy="3343079"/>
          </a:xfrm>
          <a:prstGeom prst="rect">
            <a:avLst/>
          </a:prstGeom>
          <a:ln>
            <a:solidFill>
              <a:schemeClr val="tx1"/>
            </a:solidFill>
          </a:ln>
          <a:scene3d>
            <a:camera prst="orthographicFront"/>
            <a:lightRig rig="threePt" dir="t"/>
          </a:scene3d>
          <a:sp3d>
            <a:bevelT/>
          </a:sp3d>
        </p:spPr>
      </p:pic>
      <p:pic>
        <p:nvPicPr>
          <p:cNvPr id="12" name="Picture 11">
            <a:extLst>
              <a:ext uri="{FF2B5EF4-FFF2-40B4-BE49-F238E27FC236}">
                <a16:creationId xmlns:a16="http://schemas.microsoft.com/office/drawing/2014/main" id="{8DACD3C6-32CC-9861-E073-64B703483B7D}"/>
              </a:ext>
            </a:extLst>
          </p:cNvPr>
          <p:cNvPicPr>
            <a:picLocks noChangeAspect="1"/>
          </p:cNvPicPr>
          <p:nvPr/>
        </p:nvPicPr>
        <p:blipFill>
          <a:blip r:embed="rId7"/>
          <a:stretch>
            <a:fillRect/>
          </a:stretch>
        </p:blipFill>
        <p:spPr>
          <a:xfrm>
            <a:off x="8812683" y="1084184"/>
            <a:ext cx="2771836" cy="4224146"/>
          </a:xfrm>
          <a:prstGeom prst="rect">
            <a:avLst/>
          </a:prstGeom>
          <a:ln>
            <a:solidFill>
              <a:schemeClr val="tx1"/>
            </a:solidFill>
          </a:ln>
        </p:spPr>
      </p:pic>
    </p:spTree>
    <p:extLst>
      <p:ext uri="{BB962C8B-B14F-4D97-AF65-F5344CB8AC3E}">
        <p14:creationId xmlns:p14="http://schemas.microsoft.com/office/powerpoint/2010/main" val="4069210786"/>
      </p:ext>
    </p:extLst>
  </p:cSld>
  <p:clrMapOvr>
    <a:masterClrMapping/>
  </p:clrMapOvr>
  <p:transition>
    <p:spli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31"/>
                                        </p:tgtEl>
                                        <p:attrNameLst>
                                          <p:attrName>style.visibility</p:attrName>
                                        </p:attrNameLst>
                                      </p:cBhvr>
                                      <p:to>
                                        <p:strVal val="visible"/>
                                      </p:to>
                                    </p:set>
                                    <p:animEffect transition="in" filter="randombar(horizontal)">
                                      <p:cBhvr>
                                        <p:cTn id="10" dur="500"/>
                                        <p:tgtEl>
                                          <p:spTgt spid="31"/>
                                        </p:tgtEl>
                                      </p:cBhvr>
                                    </p:animEffect>
                                  </p:childTnLst>
                                </p:cTn>
                              </p:par>
                              <p:par>
                                <p:cTn id="11" presetID="14" presetClass="entr" presetSubtype="10" fill="hold"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randombar(horizontal)">
                                      <p:cBhvr>
                                        <p:cTn id="13" dur="500"/>
                                        <p:tgtEl>
                                          <p:spTgt spid="2"/>
                                        </p:tgtEl>
                                      </p:cBhvr>
                                    </p:animEffect>
                                  </p:childTnLst>
                                </p:cTn>
                              </p:par>
                              <p:par>
                                <p:cTn id="14" presetID="14" presetClass="entr" presetSubtype="10" fill="hold"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randombar(horizontal)">
                                      <p:cBhvr>
                                        <p:cTn id="16" dur="500"/>
                                        <p:tgtEl>
                                          <p:spTgt spid="3"/>
                                        </p:tgtEl>
                                      </p:cBhvr>
                                    </p:animEffect>
                                  </p:childTnLst>
                                </p:cTn>
                              </p:par>
                              <p:par>
                                <p:cTn id="17" presetID="14" presetClass="entr" presetSubtype="10" fill="hold" nodeType="with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randombar(horizontal)">
                                      <p:cBhvr>
                                        <p:cTn id="19" dur="500"/>
                                        <p:tgtEl>
                                          <p:spTgt spid="23"/>
                                        </p:tgtEl>
                                      </p:cBhvr>
                                    </p:animEffect>
                                  </p:childTnLst>
                                </p:cTn>
                              </p:par>
                              <p:par>
                                <p:cTn id="20" presetID="14" presetClass="entr" presetSubtype="10" fill="hold" grpId="0" nodeType="withEffect" nodePh="1">
                                  <p:stCondLst>
                                    <p:cond delay="0"/>
                                  </p:stCondLst>
                                  <p:endCondLst>
                                    <p:cond evt="begin" delay="0">
                                      <p:tn val="20"/>
                                    </p:cond>
                                  </p:endCondLst>
                                  <p:childTnLst>
                                    <p:set>
                                      <p:cBhvr>
                                        <p:cTn id="21" dur="1" fill="hold">
                                          <p:stCondLst>
                                            <p:cond delay="0"/>
                                          </p:stCondLst>
                                        </p:cTn>
                                        <p:tgtEl>
                                          <p:spTgt spid="2054"/>
                                        </p:tgtEl>
                                        <p:attrNameLst>
                                          <p:attrName>style.visibility</p:attrName>
                                        </p:attrNameLst>
                                      </p:cBhvr>
                                      <p:to>
                                        <p:strVal val="visible"/>
                                      </p:to>
                                    </p:set>
                                    <p:animEffect transition="in" filter="randombar(horizontal)">
                                      <p:cBhvr>
                                        <p:cTn id="22" dur="500"/>
                                        <p:tgtEl>
                                          <p:spTgt spid="2054"/>
                                        </p:tgtEl>
                                      </p:cBhvr>
                                    </p:animEffect>
                                  </p:childTnLst>
                                </p:cTn>
                              </p:par>
                              <p:par>
                                <p:cTn id="23" presetID="14" presetClass="entr" presetSubtype="10" fill="hold" grpId="0" nodeType="withEffect" nodePh="1">
                                  <p:stCondLst>
                                    <p:cond delay="0"/>
                                  </p:stCondLst>
                                  <p:endCondLst>
                                    <p:cond evt="begin" delay="0">
                                      <p:tn val="23"/>
                                    </p:cond>
                                  </p:endCondLst>
                                  <p:childTnLst>
                                    <p:set>
                                      <p:cBhvr>
                                        <p:cTn id="24" dur="1" fill="hold">
                                          <p:stCondLst>
                                            <p:cond delay="0"/>
                                          </p:stCondLst>
                                        </p:cTn>
                                        <p:tgtEl>
                                          <p:spTgt spid="2056"/>
                                        </p:tgtEl>
                                        <p:attrNameLst>
                                          <p:attrName>style.visibility</p:attrName>
                                        </p:attrNameLst>
                                      </p:cBhvr>
                                      <p:to>
                                        <p:strVal val="visible"/>
                                      </p:to>
                                    </p:set>
                                    <p:animEffect transition="in" filter="randombar(horizontal)">
                                      <p:cBhvr>
                                        <p:cTn id="25" dur="500"/>
                                        <p:tgtEl>
                                          <p:spTgt spid="2056"/>
                                        </p:tgtEl>
                                      </p:cBhvr>
                                    </p:animEffect>
                                  </p:childTnLst>
                                </p:cTn>
                              </p:par>
                              <p:par>
                                <p:cTn id="26" presetID="14" presetClass="entr" presetSubtype="10" fill="hold" nodeType="withEffect">
                                  <p:stCondLst>
                                    <p:cond delay="0"/>
                                  </p:stCondLst>
                                  <p:childTnLst>
                                    <p:set>
                                      <p:cBhvr>
                                        <p:cTn id="27" dur="1" fill="hold">
                                          <p:stCondLst>
                                            <p:cond delay="0"/>
                                          </p:stCondLst>
                                        </p:cTn>
                                        <p:tgtEl>
                                          <p:spTgt spid="2057"/>
                                        </p:tgtEl>
                                        <p:attrNameLst>
                                          <p:attrName>style.visibility</p:attrName>
                                        </p:attrNameLst>
                                      </p:cBhvr>
                                      <p:to>
                                        <p:strVal val="visible"/>
                                      </p:to>
                                    </p:set>
                                    <p:animEffect transition="in" filter="randombar(horizontal)">
                                      <p:cBhvr>
                                        <p:cTn id="28" dur="500"/>
                                        <p:tgtEl>
                                          <p:spTgt spid="2057"/>
                                        </p:tgtEl>
                                      </p:cBhvr>
                                    </p:animEffect>
                                  </p:childTnLst>
                                </p:cTn>
                              </p:par>
                              <p:par>
                                <p:cTn id="29" presetID="14" presetClass="entr" presetSubtype="10" fill="hold" grpId="0" nodeType="withEffect">
                                  <p:stCondLst>
                                    <p:cond delay="0"/>
                                  </p:stCondLst>
                                  <p:childTnLst>
                                    <p:set>
                                      <p:cBhvr>
                                        <p:cTn id="30" dur="1" fill="hold">
                                          <p:stCondLst>
                                            <p:cond delay="0"/>
                                          </p:stCondLst>
                                        </p:cTn>
                                        <p:tgtEl>
                                          <p:spTgt spid="28"/>
                                        </p:tgtEl>
                                        <p:attrNameLst>
                                          <p:attrName>style.visibility</p:attrName>
                                        </p:attrNameLst>
                                      </p:cBhvr>
                                      <p:to>
                                        <p:strVal val="visible"/>
                                      </p:to>
                                    </p:set>
                                    <p:animEffect transition="in" filter="randombar(horizontal)">
                                      <p:cBhvr>
                                        <p:cTn id="31" dur="500"/>
                                        <p:tgtEl>
                                          <p:spTgt spid="28"/>
                                        </p:tgtEl>
                                      </p:cBhvr>
                                    </p:animEffect>
                                  </p:childTnLst>
                                </p:cTn>
                              </p:par>
                              <p:par>
                                <p:cTn id="32" presetID="14" presetClass="entr" presetSubtype="10" fill="hold" grpId="0" nodeType="withEffect">
                                  <p:stCondLst>
                                    <p:cond delay="0"/>
                                  </p:stCondLst>
                                  <p:childTnLst>
                                    <p:set>
                                      <p:cBhvr>
                                        <p:cTn id="33" dur="1" fill="hold">
                                          <p:stCondLst>
                                            <p:cond delay="0"/>
                                          </p:stCondLst>
                                        </p:cTn>
                                        <p:tgtEl>
                                          <p:spTgt spid="30"/>
                                        </p:tgtEl>
                                        <p:attrNameLst>
                                          <p:attrName>style.visibility</p:attrName>
                                        </p:attrNameLst>
                                      </p:cBhvr>
                                      <p:to>
                                        <p:strVal val="visible"/>
                                      </p:to>
                                    </p:set>
                                    <p:animEffect transition="in" filter="randombar(horizontal)">
                                      <p:cBhvr>
                                        <p:cTn id="34" dur="500"/>
                                        <p:tgtEl>
                                          <p:spTgt spid="30"/>
                                        </p:tgtEl>
                                      </p:cBhvr>
                                    </p:animEffect>
                                  </p:childTnLst>
                                </p:cTn>
                              </p:par>
                              <p:par>
                                <p:cTn id="35" presetID="14" presetClass="entr" presetSubtype="10" fill="hold" nodeType="withEffect">
                                  <p:stCondLst>
                                    <p:cond delay="0"/>
                                  </p:stCondLst>
                                  <p:childTnLst>
                                    <p:set>
                                      <p:cBhvr>
                                        <p:cTn id="36" dur="1" fill="hold">
                                          <p:stCondLst>
                                            <p:cond delay="0"/>
                                          </p:stCondLst>
                                        </p:cTn>
                                        <p:tgtEl>
                                          <p:spTgt spid="1026"/>
                                        </p:tgtEl>
                                        <p:attrNameLst>
                                          <p:attrName>style.visibility</p:attrName>
                                        </p:attrNameLst>
                                      </p:cBhvr>
                                      <p:to>
                                        <p:strVal val="visible"/>
                                      </p:to>
                                    </p:set>
                                    <p:animEffect transition="in" filter="randombar(horizontal)">
                                      <p:cBhvr>
                                        <p:cTn id="37" dur="500"/>
                                        <p:tgtEl>
                                          <p:spTgt spid="1026"/>
                                        </p:tgtEl>
                                      </p:cBhvr>
                                    </p:animEffect>
                                  </p:childTnLst>
                                </p:cTn>
                              </p:par>
                              <p:par>
                                <p:cTn id="38" presetID="14" presetClass="entr" presetSubtype="10" fill="hold" grpId="0" nodeType="withEffect">
                                  <p:stCondLst>
                                    <p:cond delay="0"/>
                                  </p:stCondLst>
                                  <p:childTnLst>
                                    <p:set>
                                      <p:cBhvr>
                                        <p:cTn id="39" dur="1" fill="hold">
                                          <p:stCondLst>
                                            <p:cond delay="0"/>
                                          </p:stCondLst>
                                        </p:cTn>
                                        <p:tgtEl>
                                          <p:spTgt spid="29"/>
                                        </p:tgtEl>
                                        <p:attrNameLst>
                                          <p:attrName>style.visibility</p:attrName>
                                        </p:attrNameLst>
                                      </p:cBhvr>
                                      <p:to>
                                        <p:strVal val="visible"/>
                                      </p:to>
                                    </p:set>
                                    <p:animEffect transition="in" filter="randombar(horizontal)">
                                      <p:cBhvr>
                                        <p:cTn id="40" dur="500"/>
                                        <p:tgtEl>
                                          <p:spTgt spid="29"/>
                                        </p:tgtEl>
                                      </p:cBhvr>
                                    </p:animEffect>
                                  </p:childTnLst>
                                </p:cTn>
                              </p:par>
                              <p:par>
                                <p:cTn id="41" presetID="14" presetClass="entr" presetSubtype="10" fill="hold" nodeType="withEffect">
                                  <p:stCondLst>
                                    <p:cond delay="0"/>
                                  </p:stCondLst>
                                  <p:childTnLst>
                                    <p:set>
                                      <p:cBhvr>
                                        <p:cTn id="42" dur="1" fill="hold">
                                          <p:stCondLst>
                                            <p:cond delay="0"/>
                                          </p:stCondLst>
                                        </p:cTn>
                                        <p:tgtEl>
                                          <p:spTgt spid="10"/>
                                        </p:tgtEl>
                                        <p:attrNameLst>
                                          <p:attrName>style.visibility</p:attrName>
                                        </p:attrNameLst>
                                      </p:cBhvr>
                                      <p:to>
                                        <p:strVal val="visible"/>
                                      </p:to>
                                    </p:set>
                                    <p:animEffect transition="in" filter="randombar(horizontal)">
                                      <p:cBhvr>
                                        <p:cTn id="4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1" grpId="0"/>
      <p:bldP spid="2054" grpId="0"/>
      <p:bldP spid="2056" grpId="0"/>
      <p:bldP spid="28" grpId="0"/>
      <p:bldP spid="30" grpId="0"/>
      <p:bldP spid="29" grpId="0"/>
    </p:bld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5" name="Slide Number Placeholder 17"/>
          <p:cNvSpPr txBox="1">
            <a:spLocks/>
          </p:cNvSpPr>
          <p:nvPr/>
        </p:nvSpPr>
        <p:spPr>
          <a:xfrm>
            <a:off x="11277600" y="6457711"/>
            <a:ext cx="609600" cy="304800"/>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0176C1F2-587E-42C9-B506-53C0D6E30F46}" type="slidenum">
              <a:rPr kumimoji="0" lang="en-US" sz="1600" b="1"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l" defTabSz="914400" rtl="0" eaLnBrk="1" fontAlgn="base" latinLnBrk="0" hangingPunct="1">
                <a:lnSpc>
                  <a:spcPct val="100000"/>
                </a:lnSpc>
                <a:spcBef>
                  <a:spcPct val="0"/>
                </a:spcBef>
                <a:spcAft>
                  <a:spcPct val="0"/>
                </a:spcAft>
                <a:buClrTx/>
                <a:buSzTx/>
                <a:buFontTx/>
                <a:buNone/>
                <a:tabLst/>
                <a:defRPr/>
              </a:pPr>
              <a:t>8</a:t>
            </a:fld>
            <a:endParaRPr kumimoji="0" lang="en-US" sz="1600" b="1" i="0" u="none" strike="noStrike" kern="1200" cap="none" spc="0" normalizeH="0" baseline="0" noProof="0" dirty="0">
              <a:ln>
                <a:noFill/>
              </a:ln>
              <a:solidFill>
                <a:srgbClr val="000000"/>
              </a:solidFill>
              <a:effectLst/>
              <a:uLnTx/>
              <a:uFillTx/>
              <a:latin typeface="Arial" pitchFamily="34" charset="0"/>
              <a:ea typeface="+mn-ea"/>
              <a:cs typeface="Arial" pitchFamily="34" charset="0"/>
            </a:endParaRPr>
          </a:p>
        </p:txBody>
      </p:sp>
      <p:sp>
        <p:nvSpPr>
          <p:cNvPr id="23" name="Rectangle 22"/>
          <p:cNvSpPr/>
          <p:nvPr/>
        </p:nvSpPr>
        <p:spPr>
          <a:xfrm>
            <a:off x="469204" y="1166842"/>
            <a:ext cx="10515600" cy="550920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70C0"/>
                </a:solidFill>
                <a:effectLst/>
                <a:uLnTx/>
                <a:uFillTx/>
                <a:latin typeface="Candara" pitchFamily="34" charset="0"/>
                <a:ea typeface="+mn-ea"/>
                <a:cs typeface="+mn-cs"/>
              </a:rPr>
              <a:t>Classification of </a:t>
            </a:r>
            <a:r>
              <a:rPr kumimoji="0" lang="en-US" sz="3200" b="1" i="0" u="none" strike="noStrike" kern="1200" cap="none" spc="0" normalizeH="0" baseline="0" noProof="0" dirty="0">
                <a:ln>
                  <a:noFill/>
                </a:ln>
                <a:solidFill>
                  <a:srgbClr val="F62616"/>
                </a:solidFill>
                <a:effectLst/>
                <a:uLnTx/>
                <a:uFillTx/>
                <a:latin typeface="Candara" pitchFamily="34" charset="0"/>
                <a:ea typeface="+mn-ea"/>
                <a:cs typeface="+mn-cs"/>
              </a:rPr>
              <a:t>NPA and SMA </a:t>
            </a:r>
            <a:r>
              <a:rPr kumimoji="0" lang="en-US" sz="3200" b="1" i="0" u="none" strike="noStrike" kern="1200" cap="none" spc="0" normalizeH="0" baseline="0" noProof="0" dirty="0">
                <a:ln>
                  <a:noFill/>
                </a:ln>
                <a:solidFill>
                  <a:srgbClr val="0070C0"/>
                </a:solidFill>
                <a:effectLst/>
                <a:uLnTx/>
                <a:uFillTx/>
                <a:latin typeface="Candara" pitchFamily="34" charset="0"/>
                <a:ea typeface="+mn-ea"/>
                <a:cs typeface="+mn-cs"/>
              </a:rPr>
              <a:t>has to be done as part of</a:t>
            </a:r>
            <a:r>
              <a:rPr kumimoji="0" lang="en-US" sz="3200" b="1" i="0" u="none" strike="noStrike" kern="1200" cap="none" spc="0" normalizeH="0" baseline="0" noProof="0" dirty="0">
                <a:ln>
                  <a:noFill/>
                </a:ln>
                <a:solidFill>
                  <a:srgbClr val="00B050"/>
                </a:solidFill>
                <a:effectLst/>
                <a:uLnTx/>
                <a:uFillTx/>
                <a:latin typeface="Candara" pitchFamily="34" charset="0"/>
                <a:ea typeface="+mn-ea"/>
                <a:cs typeface="+mn-cs"/>
              </a:rPr>
              <a:t> </a:t>
            </a:r>
            <a:r>
              <a:rPr kumimoji="0" lang="en-US" sz="3200" b="1" i="0" u="sng" strike="noStrike" kern="1200" cap="none" spc="0" normalizeH="0" baseline="0" noProof="0" dirty="0">
                <a:ln>
                  <a:noFill/>
                </a:ln>
                <a:solidFill>
                  <a:srgbClr val="F62616"/>
                </a:solidFill>
                <a:effectLst/>
                <a:uLnTx/>
                <a:uFillTx/>
                <a:latin typeface="Candara" pitchFamily="34" charset="0"/>
                <a:ea typeface="+mn-ea"/>
                <a:cs typeface="+mn-cs"/>
              </a:rPr>
              <a:t>“day end process”.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sng" strike="noStrike" kern="1200" cap="none" spc="0" normalizeH="0" baseline="0" noProof="0" dirty="0">
              <a:ln>
                <a:noFill/>
              </a:ln>
              <a:solidFill>
                <a:srgbClr val="F62616"/>
              </a:solidFill>
              <a:effectLst/>
              <a:uLnTx/>
              <a:uFillTx/>
              <a:latin typeface="Candara"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sng" strike="noStrike" kern="1200" cap="none" spc="0" normalizeH="0" baseline="0" noProof="0" dirty="0">
                <a:ln>
                  <a:noFill/>
                </a:ln>
                <a:solidFill>
                  <a:srgbClr val="0070C0"/>
                </a:solidFill>
                <a:effectLst/>
                <a:uLnTx/>
                <a:uFillTx/>
                <a:latin typeface="Candara" pitchFamily="34" charset="0"/>
                <a:ea typeface="+mn-ea"/>
                <a:cs typeface="+mn-cs"/>
              </a:rPr>
              <a:t>SMA/ NPA date shall be the</a:t>
            </a:r>
            <a:r>
              <a:rPr kumimoji="0" lang="en-US" sz="3200" b="1" i="0" u="sng" strike="noStrike" kern="1200" cap="none" spc="0" normalizeH="0" baseline="0" noProof="0" dirty="0">
                <a:ln>
                  <a:noFill/>
                </a:ln>
                <a:solidFill>
                  <a:srgbClr val="F62616"/>
                </a:solidFill>
                <a:effectLst/>
                <a:uLnTx/>
                <a:uFillTx/>
                <a:latin typeface="Candara" pitchFamily="34" charset="0"/>
                <a:ea typeface="+mn-ea"/>
                <a:cs typeface="+mn-cs"/>
              </a:rPr>
              <a:t> </a:t>
            </a:r>
            <a:r>
              <a:rPr kumimoji="0" lang="en-US" sz="3200" b="1" i="0" u="none" strike="noStrike" kern="1200" cap="none" spc="0" normalizeH="0" baseline="0" noProof="0" dirty="0">
                <a:ln>
                  <a:noFill/>
                </a:ln>
                <a:solidFill>
                  <a:srgbClr val="FF0000"/>
                </a:solidFill>
                <a:effectLst/>
                <a:uLnTx/>
                <a:uFillTx/>
                <a:latin typeface="Candara" pitchFamily="34" charset="0"/>
                <a:ea typeface="+mn-ea"/>
                <a:cs typeface="+mn-cs"/>
              </a:rPr>
              <a:t>CALENDAR DATE</a:t>
            </a:r>
            <a:r>
              <a:rPr kumimoji="0" lang="en-US" sz="3200" b="1" i="0" u="none" strike="noStrike" kern="1200" cap="none" spc="0" normalizeH="0" baseline="0" noProof="0" dirty="0">
                <a:ln>
                  <a:noFill/>
                </a:ln>
                <a:solidFill>
                  <a:srgbClr val="00B050"/>
                </a:solidFill>
                <a:effectLst/>
                <a:uLnTx/>
                <a:uFillTx/>
                <a:latin typeface="Candara" pitchFamily="34" charset="0"/>
                <a:ea typeface="+mn-ea"/>
                <a:cs typeface="+mn-cs"/>
              </a:rPr>
              <a:t> </a:t>
            </a:r>
            <a:r>
              <a:rPr kumimoji="0" lang="en-US" sz="3200" b="1" i="0" u="none" strike="noStrike" kern="1200" cap="none" spc="0" normalizeH="0" baseline="0" noProof="0" dirty="0">
                <a:ln>
                  <a:noFill/>
                </a:ln>
                <a:solidFill>
                  <a:srgbClr val="0070C0"/>
                </a:solidFill>
                <a:effectLst/>
                <a:uLnTx/>
                <a:uFillTx/>
                <a:latin typeface="Candara" pitchFamily="34" charset="0"/>
                <a:ea typeface="+mn-ea"/>
                <a:cs typeface="+mn-cs"/>
              </a:rPr>
              <a:t>for which</a:t>
            </a:r>
            <a:r>
              <a:rPr kumimoji="0" lang="en-US" sz="3200" b="1" i="0" u="none" strike="noStrike" kern="1200" cap="none" spc="0" normalizeH="0" baseline="0" noProof="0" dirty="0">
                <a:ln>
                  <a:noFill/>
                </a:ln>
                <a:solidFill>
                  <a:srgbClr val="F62616"/>
                </a:solidFill>
                <a:effectLst/>
                <a:uLnTx/>
                <a:uFillTx/>
                <a:latin typeface="Candara" pitchFamily="34" charset="0"/>
                <a:ea typeface="+mn-ea"/>
                <a:cs typeface="+mn-cs"/>
              </a:rPr>
              <a:t> “day end” process </a:t>
            </a:r>
            <a:r>
              <a:rPr kumimoji="0" lang="en-US" sz="3200" b="1" i="0" u="none" strike="noStrike" kern="1200" cap="none" spc="0" normalizeH="0" baseline="0" noProof="0" dirty="0">
                <a:ln>
                  <a:noFill/>
                </a:ln>
                <a:solidFill>
                  <a:srgbClr val="0070C0"/>
                </a:solidFill>
                <a:effectLst/>
                <a:uLnTx/>
                <a:uFillTx/>
                <a:latin typeface="Candara" pitchFamily="34" charset="0"/>
                <a:ea typeface="+mn-ea"/>
                <a:cs typeface="+mn-cs"/>
              </a:rPr>
              <a:t>is run</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srgbClr val="00B050"/>
              </a:solidFill>
              <a:effectLst/>
              <a:uLnTx/>
              <a:uFillTx/>
              <a:latin typeface="Candara"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70C0"/>
                </a:solidFill>
                <a:effectLst/>
                <a:highlight>
                  <a:srgbClr val="00FFFF"/>
                </a:highlight>
                <a:uLnTx/>
                <a:uFillTx/>
                <a:latin typeface="Candara" pitchFamily="34" charset="0"/>
                <a:ea typeface="+mn-ea"/>
                <a:cs typeface="+mn-cs"/>
              </a:rPr>
              <a:t>System identified SMA/ NPA dates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highlight>
                  <a:srgbClr val="00FFFF"/>
                </a:highlight>
                <a:uLnTx/>
                <a:uFillTx/>
                <a:latin typeface="Candara" pitchFamily="34" charset="0"/>
                <a:ea typeface="+mn-ea"/>
                <a:cs typeface="+mn-cs"/>
              </a:rPr>
              <a:t>(Look out for “delays” vide manual intervention/ evergreening processes) </a:t>
            </a:r>
            <a:endParaRPr kumimoji="0" lang="en-US" sz="1200" b="1" i="0" u="none" strike="noStrike" kern="1200" cap="none" spc="0" normalizeH="0" baseline="0" noProof="0" dirty="0">
              <a:ln>
                <a:noFill/>
              </a:ln>
              <a:solidFill>
                <a:srgbClr val="002060"/>
              </a:solidFill>
              <a:effectLst/>
              <a:highlight>
                <a:srgbClr val="00FFFF"/>
              </a:highlight>
              <a:uLnTx/>
              <a:uFillTx/>
              <a:latin typeface="Candara"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srgbClr val="00B050"/>
              </a:solidFill>
              <a:effectLst/>
              <a:uLnTx/>
              <a:uFillTx/>
              <a:latin typeface="Candara"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srgbClr val="F62616"/>
              </a:solidFill>
              <a:effectLst/>
              <a:uLnTx/>
              <a:uFillTx/>
              <a:latin typeface="Candara" pitchFamily="34" charset="0"/>
              <a:ea typeface="+mn-ea"/>
              <a:cs typeface="+mn-cs"/>
            </a:endParaRPr>
          </a:p>
        </p:txBody>
      </p:sp>
      <p:sp>
        <p:nvSpPr>
          <p:cNvPr id="12" name="Title 1">
            <a:extLst>
              <a:ext uri="{FF2B5EF4-FFF2-40B4-BE49-F238E27FC236}">
                <a16:creationId xmlns:a16="http://schemas.microsoft.com/office/drawing/2014/main" id="{3FCEAFDA-8E42-4A65-A5AB-8BB6A0D606E5}"/>
              </a:ext>
            </a:extLst>
          </p:cNvPr>
          <p:cNvSpPr txBox="1">
            <a:spLocks/>
          </p:cNvSpPr>
          <p:nvPr/>
        </p:nvSpPr>
        <p:spPr>
          <a:xfrm>
            <a:off x="489524" y="247889"/>
            <a:ext cx="10972800" cy="728497"/>
          </a:xfrm>
          <a:prstGeom prst="rect">
            <a:avLst/>
          </a:prstGeom>
        </p:spPr>
        <p:txBody>
          <a:bodyPr>
            <a:normAutofit fontScale="85000" lnSpcReduction="10000"/>
          </a:bodyPr>
          <a:lstStyle>
            <a:lvl1pPr algn="l" defTabSz="914400" rtl="0" eaLnBrk="1" latinLnBrk="0" hangingPunct="1">
              <a:spcBef>
                <a:spcPct val="0"/>
              </a:spcBef>
              <a:buNone/>
              <a:defRPr sz="3200" kern="1200">
                <a:solidFill>
                  <a:schemeClr val="tx1"/>
                </a:solidFill>
                <a:latin typeface="Candara" panose="020E0502030303020204" pitchFamily="34" charset="0"/>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sz="4000" b="1" dirty="0">
                <a:solidFill>
                  <a:srgbClr val="0070C0"/>
                </a:solidFill>
                <a:effectLst>
                  <a:outerShdw blurRad="38100" dist="38100" dir="2700000" algn="tl">
                    <a:srgbClr val="000000">
                      <a:alpha val="43137"/>
                    </a:srgbClr>
                  </a:outerShdw>
                </a:effectLst>
              </a:rPr>
              <a:t>Date when an account should be classified as </a:t>
            </a:r>
            <a:r>
              <a:rPr kumimoji="0" lang="en-US" sz="4000" b="1" i="0" u="none" strike="noStrike" kern="1200" cap="none" spc="0" normalizeH="0" baseline="0" noProof="0" dirty="0">
                <a:ln>
                  <a:noFill/>
                </a:ln>
                <a:solidFill>
                  <a:srgbClr val="0070C0"/>
                </a:solidFill>
                <a:effectLst>
                  <a:outerShdw blurRad="38100" dist="38100" dir="2700000" algn="tl">
                    <a:srgbClr val="000000">
                      <a:alpha val="43137"/>
                    </a:srgbClr>
                  </a:outerShdw>
                </a:effectLst>
                <a:uLnTx/>
                <a:uFillTx/>
                <a:latin typeface="Candara" panose="020E0502030303020204" pitchFamily="34" charset="0"/>
                <a:ea typeface="+mj-ea"/>
                <a:cs typeface="+mj-cs"/>
              </a:rPr>
              <a:t>SMA/ NPA ?</a:t>
            </a:r>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randombar(horizontal)">
                                      <p:cBhvr>
                                        <p:cTn id="7" dur="500"/>
                                        <p:tgtEl>
                                          <p:spTgt spid="25"/>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randombar(horizontal)">
                                      <p:cBhvr>
                                        <p:cTn id="10" dur="500"/>
                                        <p:tgtEl>
                                          <p:spTgt spid="23"/>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randombar(horizontal)">
                                      <p:cBhvr>
                                        <p:cTn id="1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3" grpId="0"/>
      <p:bldP spid="1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5"/>
          <p:cNvSpPr txBox="1">
            <a:spLocks/>
          </p:cNvSpPr>
          <p:nvPr>
            <p:custDataLst>
              <p:tags r:id="rId1"/>
            </p:custDataLst>
          </p:nvPr>
        </p:nvSpPr>
        <p:spPr>
          <a:xfrm>
            <a:off x="489746" y="1219200"/>
            <a:ext cx="4639472" cy="3300600"/>
          </a:xfrm>
          <a:prstGeom prst="homePlate">
            <a:avLst>
              <a:gd name="adj" fmla="val 8173"/>
            </a:avLst>
          </a:prstGeom>
          <a:solidFill>
            <a:srgbClr val="F3FEFF"/>
          </a:solidFill>
          <a:ln>
            <a:noFill/>
          </a:ln>
          <a:effectLst>
            <a:outerShdw blurRad="50800" dist="38100" dir="2700000" algn="tl" rotWithShape="0">
              <a:prstClr val="black">
                <a:alpha val="40000"/>
              </a:prstClr>
            </a:outerShdw>
          </a:effectLst>
        </p:spPr>
        <p:style>
          <a:lnRef idx="1">
            <a:schemeClr val="accent5"/>
          </a:lnRef>
          <a:fillRef idx="2">
            <a:schemeClr val="accent5"/>
          </a:fillRef>
          <a:effectRef idx="1">
            <a:schemeClr val="accent5"/>
          </a:effectRef>
          <a:fontRef idx="minor">
            <a:schemeClr val="dk1"/>
          </a:fontRef>
        </p:style>
        <p:txBody>
          <a:bodyPr wrap="square" lIns="182880" tIns="137160" rIns="274320" bIns="36000"/>
          <a:lstStyle>
            <a:lvl1pPr marL="0" indent="0" algn="l" defTabSz="957263" rtl="0" eaLnBrk="1" fontAlgn="base" hangingPunct="1">
              <a:lnSpc>
                <a:spcPct val="100000"/>
              </a:lnSpc>
              <a:spcBef>
                <a:spcPts val="400"/>
              </a:spcBef>
              <a:spcAft>
                <a:spcPts val="0"/>
              </a:spcAft>
              <a:buFont typeface="Arial" charset="0"/>
              <a:defRPr lang="en-US" sz="1400" kern="1200">
                <a:solidFill>
                  <a:schemeClr val="tx2"/>
                </a:solidFill>
                <a:latin typeface="+mn-lt"/>
                <a:ea typeface="+mn-ea"/>
                <a:cs typeface="+mn-cs"/>
              </a:defRPr>
            </a:lvl1pPr>
            <a:lvl2pPr marL="180000" indent="-180000" algn="l" defTabSz="957263" rtl="0" eaLnBrk="1" fontAlgn="base" hangingPunct="1">
              <a:lnSpc>
                <a:spcPct val="100000"/>
              </a:lnSpc>
              <a:spcBef>
                <a:spcPts val="400"/>
              </a:spcBef>
              <a:spcAft>
                <a:spcPts val="0"/>
              </a:spcAft>
              <a:buFont typeface="Arial" charset="0"/>
              <a:buChar char="•"/>
              <a:defRPr lang="en-US" sz="1400" kern="1200">
                <a:solidFill>
                  <a:schemeClr val="tx2"/>
                </a:solidFill>
                <a:latin typeface="+mn-lt"/>
                <a:ea typeface="+mj-ea"/>
                <a:cs typeface="+mj-cs"/>
              </a:defRPr>
            </a:lvl2pPr>
            <a:lvl3pPr marL="360000" indent="-180000" algn="l" defTabSz="957263" rtl="0" eaLnBrk="1" fontAlgn="base" hangingPunct="1">
              <a:lnSpc>
                <a:spcPct val="100000"/>
              </a:lnSpc>
              <a:spcBef>
                <a:spcPts val="400"/>
              </a:spcBef>
              <a:spcAft>
                <a:spcPts val="0"/>
              </a:spcAft>
              <a:buFont typeface="Arial" charset="0"/>
              <a:buChar char="‒"/>
              <a:defRPr lang="en-US" sz="1200" kern="1200">
                <a:solidFill>
                  <a:schemeClr val="tx2"/>
                </a:solidFill>
                <a:latin typeface="+mn-lt"/>
                <a:ea typeface="+mj-ea"/>
                <a:cs typeface="+mj-cs"/>
              </a:defRPr>
            </a:lvl3pPr>
            <a:lvl4pPr marL="540000" indent="-180000" algn="l" defTabSz="957263" rtl="0" eaLnBrk="1" fontAlgn="base" hangingPunct="1">
              <a:lnSpc>
                <a:spcPct val="100000"/>
              </a:lnSpc>
              <a:spcBef>
                <a:spcPts val="400"/>
              </a:spcBef>
              <a:spcAft>
                <a:spcPts val="0"/>
              </a:spcAft>
              <a:buFont typeface="Arial" charset="0"/>
              <a:buChar char="•"/>
              <a:defRPr lang="en-US" sz="1200" kern="1200">
                <a:solidFill>
                  <a:schemeClr val="tx2"/>
                </a:solidFill>
                <a:latin typeface="+mn-lt"/>
                <a:ea typeface="+mj-ea"/>
                <a:cs typeface="+mj-cs"/>
              </a:defRPr>
            </a:lvl4pPr>
            <a:lvl5pPr marL="720000" indent="-179388" algn="l" defTabSz="957263" rtl="0" eaLnBrk="1" fontAlgn="base" hangingPunct="1">
              <a:lnSpc>
                <a:spcPct val="100000"/>
              </a:lnSpc>
              <a:spcBef>
                <a:spcPts val="400"/>
              </a:spcBef>
              <a:spcAft>
                <a:spcPts val="0"/>
              </a:spcAft>
              <a:buFont typeface="Arial" charset="0"/>
              <a:buChar char="‒"/>
              <a:defRPr lang="en-GB" sz="1200" kern="1200">
                <a:solidFill>
                  <a:schemeClr val="tx2"/>
                </a:solidFill>
                <a:latin typeface="+mn-lt"/>
                <a:ea typeface="+mj-ea"/>
                <a:cs typeface="+mj-cs"/>
              </a:defRPr>
            </a:lvl5pPr>
            <a:lvl6pPr marL="900000" indent="-180000" algn="l" defTabSz="859512" rtl="0" eaLnBrk="1" latinLnBrk="0" hangingPunct="1">
              <a:lnSpc>
                <a:spcPct val="100000"/>
              </a:lnSpc>
              <a:spcBef>
                <a:spcPts val="400"/>
              </a:spcBef>
              <a:spcAft>
                <a:spcPts val="0"/>
              </a:spcAft>
              <a:buFont typeface="Arial" pitchFamily="34" charset="0"/>
              <a:buChar char="•"/>
              <a:defRPr sz="1200" kern="1200" baseline="0">
                <a:solidFill>
                  <a:schemeClr val="accent1"/>
                </a:solidFill>
                <a:latin typeface="+mn-lt"/>
                <a:ea typeface="+mn-ea"/>
                <a:cs typeface="+mn-cs"/>
              </a:defRPr>
            </a:lvl6pPr>
            <a:lvl7pPr marL="1080000" indent="-180000" algn="l" defTabSz="859512" rtl="0" eaLnBrk="1" latinLnBrk="0" hangingPunct="1">
              <a:lnSpc>
                <a:spcPct val="100000"/>
              </a:lnSpc>
              <a:spcBef>
                <a:spcPts val="400"/>
              </a:spcBef>
              <a:spcAft>
                <a:spcPts val="0"/>
              </a:spcAft>
              <a:buFont typeface="Arial" pitchFamily="34" charset="0"/>
              <a:buChar char="‒"/>
              <a:defRPr sz="1200" kern="1200">
                <a:solidFill>
                  <a:schemeClr val="accent1"/>
                </a:solidFill>
                <a:latin typeface="+mn-lt"/>
                <a:ea typeface="+mn-ea"/>
                <a:cs typeface="+mn-cs"/>
              </a:defRPr>
            </a:lvl7pPr>
            <a:lvl8pPr marL="1260000" indent="-180000" algn="l" defTabSz="859512" rtl="0" eaLnBrk="1" latinLnBrk="0" hangingPunct="1">
              <a:lnSpc>
                <a:spcPct val="100000"/>
              </a:lnSpc>
              <a:spcBef>
                <a:spcPts val="400"/>
              </a:spcBef>
              <a:spcAft>
                <a:spcPts val="0"/>
              </a:spcAft>
              <a:buFont typeface="Arial" pitchFamily="34" charset="0"/>
              <a:buChar char="•"/>
              <a:defRPr sz="1200" kern="1200">
                <a:solidFill>
                  <a:schemeClr val="accent1"/>
                </a:solidFill>
                <a:latin typeface="+mn-lt"/>
                <a:ea typeface="+mn-ea"/>
                <a:cs typeface="+mn-cs"/>
              </a:defRPr>
            </a:lvl8pPr>
            <a:lvl9pPr marL="1440000" indent="-180000" algn="l" defTabSz="859512" rtl="0" eaLnBrk="1" latinLnBrk="0" hangingPunct="1">
              <a:lnSpc>
                <a:spcPct val="100000"/>
              </a:lnSpc>
              <a:spcBef>
                <a:spcPts val="400"/>
              </a:spcBef>
              <a:spcAft>
                <a:spcPts val="0"/>
              </a:spcAft>
              <a:buFont typeface="Arial" pitchFamily="34" charset="0"/>
              <a:buChar char="‒"/>
              <a:defRPr sz="1200" kern="1200">
                <a:solidFill>
                  <a:schemeClr val="accent1"/>
                </a:solidFill>
                <a:latin typeface="+mn-lt"/>
                <a:ea typeface="+mn-ea"/>
                <a:cs typeface="+mn-cs"/>
              </a:defRPr>
            </a:lvl9pPr>
          </a:lstStyle>
          <a:p>
            <a:pPr marL="0" marR="0" lvl="0" indent="0" algn="ctr" defTabSz="957263" rtl="0" eaLnBrk="1" fontAlgn="base" latinLnBrk="0" hangingPunct="1">
              <a:lnSpc>
                <a:spcPct val="100000"/>
              </a:lnSpc>
              <a:spcBef>
                <a:spcPts val="400"/>
              </a:spcBef>
              <a:spcAft>
                <a:spcPts val="0"/>
              </a:spcAft>
              <a:buClrTx/>
              <a:buSzTx/>
              <a:buFont typeface="Arial" charset="0"/>
              <a:buNone/>
              <a:tabLst/>
              <a:defRPr/>
            </a:pPr>
            <a:r>
              <a:rPr kumimoji="0" lang="en-US" sz="3200" b="1" i="0" u="none" strike="noStrike" kern="1200" cap="none" spc="0" normalizeH="0" baseline="0" noProof="0" dirty="0">
                <a:ln>
                  <a:noFill/>
                </a:ln>
                <a:solidFill>
                  <a:srgbClr val="002060"/>
                </a:solidFill>
                <a:effectLst/>
                <a:uLnTx/>
                <a:uFillTx/>
                <a:latin typeface="Candara" panose="020E0502030303020204" pitchFamily="34" charset="0"/>
                <a:ea typeface="+mn-ea"/>
                <a:cs typeface="Times New Roman" pitchFamily="18" charset="0"/>
              </a:rPr>
              <a:t>Interest</a:t>
            </a:r>
            <a:r>
              <a:rPr kumimoji="0" lang="en-US" sz="3200" b="1" i="0" u="none" strike="noStrike" kern="1200" cap="none" spc="0" normalizeH="0" baseline="0" noProof="0" dirty="0">
                <a:ln>
                  <a:noFill/>
                </a:ln>
                <a:solidFill>
                  <a:srgbClr val="1F497D"/>
                </a:solidFill>
                <a:effectLst/>
                <a:uLnTx/>
                <a:uFillTx/>
                <a:latin typeface="Candara" panose="020E0502030303020204" pitchFamily="34" charset="0"/>
                <a:ea typeface="+mn-ea"/>
                <a:cs typeface="Times New Roman" pitchFamily="18" charset="0"/>
              </a:rPr>
              <a:t> </a:t>
            </a:r>
            <a:r>
              <a:rPr kumimoji="0" lang="en-US" sz="3200" b="1" i="0" u="none" strike="noStrike" kern="1200" cap="none" spc="0" normalizeH="0" baseline="0" noProof="0" dirty="0">
                <a:ln>
                  <a:noFill/>
                </a:ln>
                <a:solidFill>
                  <a:srgbClr val="0000FF"/>
                </a:solidFill>
                <a:effectLst/>
                <a:uLnTx/>
                <a:uFillTx/>
                <a:latin typeface="Candara" panose="020E0502030303020204" pitchFamily="34" charset="0"/>
                <a:ea typeface="+mn-ea"/>
                <a:cs typeface="Times New Roman" pitchFamily="18" charset="0"/>
              </a:rPr>
              <a:t>and/ or</a:t>
            </a:r>
            <a:r>
              <a:rPr kumimoji="0" lang="en-US" sz="3200" b="1" i="0" u="none" strike="noStrike" kern="1200" cap="none" spc="0" normalizeH="0" baseline="0" noProof="0" dirty="0">
                <a:ln>
                  <a:noFill/>
                </a:ln>
                <a:solidFill>
                  <a:srgbClr val="1F497D"/>
                </a:solidFill>
                <a:effectLst/>
                <a:uLnTx/>
                <a:uFillTx/>
                <a:latin typeface="Candara" panose="020E0502030303020204" pitchFamily="34" charset="0"/>
                <a:ea typeface="+mn-ea"/>
                <a:cs typeface="Times New Roman" pitchFamily="18" charset="0"/>
              </a:rPr>
              <a:t> </a:t>
            </a:r>
            <a:r>
              <a:rPr kumimoji="0" lang="en-US" sz="3200" b="1" i="0" u="none" strike="noStrike" kern="1200" cap="none" spc="0" normalizeH="0" baseline="0" noProof="0" dirty="0">
                <a:ln>
                  <a:noFill/>
                </a:ln>
                <a:solidFill>
                  <a:srgbClr val="002060"/>
                </a:solidFill>
                <a:effectLst/>
                <a:uLnTx/>
                <a:uFillTx/>
                <a:latin typeface="Candara" panose="020E0502030303020204" pitchFamily="34" charset="0"/>
                <a:ea typeface="+mn-ea"/>
                <a:cs typeface="Times New Roman" pitchFamily="18" charset="0"/>
              </a:rPr>
              <a:t>instalment remains</a:t>
            </a:r>
            <a:r>
              <a:rPr kumimoji="0" lang="en-US" sz="3200" b="1" i="0" u="none" strike="noStrike" kern="1200" cap="none" spc="0" normalizeH="0" baseline="0" noProof="0" dirty="0">
                <a:ln>
                  <a:noFill/>
                </a:ln>
                <a:solidFill>
                  <a:prstClr val="black">
                    <a:lumMod val="75000"/>
                  </a:prstClr>
                </a:solidFill>
                <a:effectLst/>
                <a:uLnTx/>
                <a:uFillTx/>
                <a:latin typeface="Candara" panose="020E0502030303020204" pitchFamily="34" charset="0"/>
                <a:ea typeface="+mn-ea"/>
                <a:cs typeface="Times New Roman" pitchFamily="18" charset="0"/>
              </a:rPr>
              <a:t> </a:t>
            </a:r>
            <a:r>
              <a:rPr kumimoji="0" lang="en-US" sz="3200" b="1" i="0" u="none" strike="noStrike" kern="1200" cap="none" spc="0" normalizeH="0" baseline="0" noProof="0" dirty="0">
                <a:ln>
                  <a:noFill/>
                </a:ln>
                <a:solidFill>
                  <a:srgbClr val="0000FF"/>
                </a:solidFill>
                <a:effectLst/>
                <a:uLnTx/>
                <a:uFillTx/>
                <a:latin typeface="Candara" panose="020E0502030303020204" pitchFamily="34" charset="0"/>
                <a:ea typeface="+mn-ea"/>
                <a:cs typeface="Times New Roman" pitchFamily="18" charset="0"/>
              </a:rPr>
              <a:t>overdue</a:t>
            </a:r>
            <a:r>
              <a:rPr kumimoji="0" lang="en-US" sz="3200" b="1" i="0" u="none" strike="noStrike" kern="1200" cap="none" spc="0" normalizeH="0" baseline="0" noProof="0" dirty="0">
                <a:ln>
                  <a:noFill/>
                </a:ln>
                <a:solidFill>
                  <a:srgbClr val="1F497D"/>
                </a:solidFill>
                <a:effectLst/>
                <a:uLnTx/>
                <a:uFillTx/>
                <a:latin typeface="Candara" panose="020E0502030303020204" pitchFamily="34" charset="0"/>
                <a:ea typeface="+mn-ea"/>
                <a:cs typeface="Times New Roman" pitchFamily="18" charset="0"/>
              </a:rPr>
              <a:t> </a:t>
            </a:r>
            <a:r>
              <a:rPr kumimoji="0" lang="en-US" sz="3600" b="1" i="0" u="none" strike="noStrike" kern="1200" cap="none" spc="0" normalizeH="0" baseline="0" noProof="0" dirty="0">
                <a:ln>
                  <a:noFill/>
                </a:ln>
                <a:solidFill>
                  <a:srgbClr val="FF3300"/>
                </a:solidFill>
                <a:effectLst/>
                <a:uLnTx/>
                <a:uFillTx/>
                <a:latin typeface="Candara" panose="020E0502030303020204" pitchFamily="34" charset="0"/>
                <a:ea typeface="+mn-ea"/>
                <a:cs typeface="Times New Roman" pitchFamily="18" charset="0"/>
              </a:rPr>
              <a:t>for more than 90 days </a:t>
            </a:r>
            <a:r>
              <a:rPr kumimoji="0" lang="en-US" sz="3200" b="1" i="0" u="none" strike="noStrike" kern="1200" cap="none" spc="0" normalizeH="0" baseline="0" noProof="0" dirty="0">
                <a:ln>
                  <a:noFill/>
                </a:ln>
                <a:solidFill>
                  <a:srgbClr val="002060"/>
                </a:solidFill>
                <a:effectLst/>
                <a:uLnTx/>
                <a:uFillTx/>
                <a:latin typeface="Candara" panose="020E0502030303020204" pitchFamily="34" charset="0"/>
                <a:ea typeface="+mn-ea"/>
                <a:cs typeface="Times New Roman" pitchFamily="18" charset="0"/>
              </a:rPr>
              <a:t>in respect of Term loans.</a:t>
            </a:r>
          </a:p>
          <a:p>
            <a:pPr marL="0" marR="0" lvl="0" indent="0" algn="ctr" defTabSz="957263" rtl="0" eaLnBrk="1" fontAlgn="base" latinLnBrk="0" hangingPunct="1">
              <a:lnSpc>
                <a:spcPct val="100000"/>
              </a:lnSpc>
              <a:spcBef>
                <a:spcPts val="400"/>
              </a:spcBef>
              <a:spcAft>
                <a:spcPts val="0"/>
              </a:spcAft>
              <a:buClrTx/>
              <a:buSzTx/>
              <a:buFont typeface="Arial" charset="0"/>
              <a:buNone/>
              <a:tabLst/>
              <a:defRPr/>
            </a:pPr>
            <a:r>
              <a:rPr kumimoji="0" lang="en-US" sz="3200" b="1" i="0" u="none" strike="noStrike" kern="1200" cap="none" spc="0" normalizeH="0" baseline="0" noProof="0" dirty="0">
                <a:ln>
                  <a:noFill/>
                </a:ln>
                <a:solidFill>
                  <a:srgbClr val="FF0000"/>
                </a:solidFill>
                <a:effectLst/>
                <a:uLnTx/>
                <a:uFillTx/>
                <a:latin typeface="Candara" panose="020E0502030303020204" pitchFamily="34" charset="0"/>
                <a:ea typeface="+mn-ea"/>
                <a:cs typeface="Times New Roman" pitchFamily="18" charset="0"/>
              </a:rPr>
              <a:t>(01.01.2025)</a:t>
            </a:r>
          </a:p>
          <a:p>
            <a:pPr marL="0" marR="0" lvl="0" indent="0" algn="ctr" defTabSz="957263" rtl="0" eaLnBrk="1" fontAlgn="base" latinLnBrk="0" hangingPunct="1">
              <a:lnSpc>
                <a:spcPct val="100000"/>
              </a:lnSpc>
              <a:spcBef>
                <a:spcPts val="400"/>
              </a:spcBef>
              <a:spcAft>
                <a:spcPts val="0"/>
              </a:spcAft>
              <a:buClrTx/>
              <a:buSzTx/>
              <a:buFont typeface="Arial" charset="0"/>
              <a:buNone/>
              <a:tabLst/>
              <a:defRPr/>
            </a:pPr>
            <a:endParaRPr kumimoji="0" lang="en-US" sz="3200" b="1" i="0" u="none" strike="noStrike" kern="1200" cap="none" spc="0" normalizeH="0" baseline="0" noProof="0" dirty="0">
              <a:ln>
                <a:noFill/>
              </a:ln>
              <a:solidFill>
                <a:srgbClr val="FF0000"/>
              </a:solidFill>
              <a:effectLst/>
              <a:uLnTx/>
              <a:uFillTx/>
              <a:latin typeface="Candara" panose="020E0502030303020204" pitchFamily="34" charset="0"/>
              <a:ea typeface="+mn-ea"/>
              <a:cs typeface="Times New Roman" pitchFamily="18" charset="0"/>
            </a:endParaRPr>
          </a:p>
          <a:p>
            <a:pPr marL="0" marR="0" lvl="0" indent="0" algn="ctr" defTabSz="957263" rtl="0" eaLnBrk="1" fontAlgn="base" latinLnBrk="0" hangingPunct="1">
              <a:lnSpc>
                <a:spcPct val="100000"/>
              </a:lnSpc>
              <a:spcBef>
                <a:spcPts val="400"/>
              </a:spcBef>
              <a:spcAft>
                <a:spcPts val="0"/>
              </a:spcAft>
              <a:buClrTx/>
              <a:buSzTx/>
              <a:buFont typeface="Arial" charset="0"/>
              <a:buNone/>
              <a:tabLst/>
              <a:defRPr/>
            </a:pPr>
            <a:endParaRPr kumimoji="0" lang="en-US" sz="3200" b="1" i="0" u="none" strike="noStrike" kern="1200" cap="none" spc="0" normalizeH="0" baseline="0" noProof="0" dirty="0">
              <a:ln>
                <a:noFill/>
              </a:ln>
              <a:solidFill>
                <a:srgbClr val="FF0000"/>
              </a:solidFill>
              <a:effectLst/>
              <a:uLnTx/>
              <a:uFillTx/>
              <a:latin typeface="Candara" panose="020E0502030303020204" pitchFamily="34" charset="0"/>
              <a:ea typeface="+mn-ea"/>
              <a:cs typeface="Times New Roman" pitchFamily="18" charset="0"/>
            </a:endParaRPr>
          </a:p>
          <a:p>
            <a:pPr marL="0" marR="0" lvl="0" indent="0" algn="ctr" defTabSz="957263" rtl="0" eaLnBrk="1" fontAlgn="base" latinLnBrk="0" hangingPunct="1">
              <a:lnSpc>
                <a:spcPct val="100000"/>
              </a:lnSpc>
              <a:spcBef>
                <a:spcPts val="400"/>
              </a:spcBef>
              <a:spcAft>
                <a:spcPts val="0"/>
              </a:spcAft>
              <a:buClrTx/>
              <a:buSzTx/>
              <a:buFont typeface="Arial" charset="0"/>
              <a:buNone/>
              <a:tabLst/>
              <a:defRPr/>
            </a:pPr>
            <a:endParaRPr kumimoji="0" lang="en-US" sz="3200" b="1" i="0" u="none" strike="noStrike" kern="1200" cap="none" spc="0" normalizeH="0" baseline="0" noProof="0" dirty="0">
              <a:ln>
                <a:noFill/>
              </a:ln>
              <a:solidFill>
                <a:srgbClr val="002060"/>
              </a:solidFill>
              <a:effectLst/>
              <a:uLnTx/>
              <a:uFillTx/>
              <a:latin typeface="Candara" panose="020E0502030303020204" pitchFamily="34" charset="0"/>
              <a:ea typeface="+mn-ea"/>
              <a:cs typeface="Times New Roman" pitchFamily="18" charset="0"/>
            </a:endParaRPr>
          </a:p>
          <a:p>
            <a:pPr marL="0" marR="0" lvl="0" indent="0" algn="l" defTabSz="957263" rtl="0" eaLnBrk="1" fontAlgn="base" latinLnBrk="0" hangingPunct="1">
              <a:lnSpc>
                <a:spcPct val="100000"/>
              </a:lnSpc>
              <a:spcBef>
                <a:spcPts val="600"/>
              </a:spcBef>
              <a:spcAft>
                <a:spcPts val="0"/>
              </a:spcAft>
              <a:buClrTx/>
              <a:buSzTx/>
              <a:buFont typeface="Arial" charset="0"/>
              <a:buNone/>
              <a:tabLst/>
              <a:defRPr/>
            </a:pPr>
            <a:endParaRPr kumimoji="0" lang="en-US" sz="1100" b="1" i="0" u="none" strike="noStrike" kern="1200" cap="none" spc="0" normalizeH="0" baseline="0" noProof="0" dirty="0">
              <a:ln>
                <a:noFill/>
              </a:ln>
              <a:solidFill>
                <a:srgbClr val="313131"/>
              </a:solidFill>
              <a:effectLst/>
              <a:uLnTx/>
              <a:uFillTx/>
              <a:latin typeface="Candara" panose="020E0502030303020204" pitchFamily="34" charset="0"/>
              <a:ea typeface="+mn-ea"/>
              <a:cs typeface="+mn-cs"/>
            </a:endParaRPr>
          </a:p>
        </p:txBody>
      </p:sp>
      <p:sp>
        <p:nvSpPr>
          <p:cNvPr id="8" name="Text Placeholder 5"/>
          <p:cNvSpPr txBox="1">
            <a:spLocks/>
          </p:cNvSpPr>
          <p:nvPr/>
        </p:nvSpPr>
        <p:spPr>
          <a:xfrm flipH="1">
            <a:off x="7031944" y="3276600"/>
            <a:ext cx="4639473" cy="2840164"/>
          </a:xfrm>
          <a:prstGeom prst="homePlate">
            <a:avLst>
              <a:gd name="adj" fmla="val 8173"/>
            </a:avLst>
          </a:prstGeom>
          <a:solidFill>
            <a:srgbClr val="F3FEFF"/>
          </a:solidFill>
          <a:ln>
            <a:noFill/>
          </a:ln>
          <a:effectLst>
            <a:outerShdw blurRad="50800" dist="38100" dir="2700000" algn="tl" rotWithShape="0">
              <a:prstClr val="black">
                <a:alpha val="40000"/>
              </a:prstClr>
            </a:outerShdw>
          </a:effectLst>
        </p:spPr>
        <p:style>
          <a:lnRef idx="1">
            <a:schemeClr val="accent5"/>
          </a:lnRef>
          <a:fillRef idx="2">
            <a:schemeClr val="accent5"/>
          </a:fillRef>
          <a:effectRef idx="1">
            <a:schemeClr val="accent5"/>
          </a:effectRef>
          <a:fontRef idx="minor">
            <a:schemeClr val="dk1"/>
          </a:fontRef>
        </p:style>
        <p:txBody>
          <a:bodyPr wrap="square" lIns="274320" tIns="137160" rIns="274320" bIns="36000"/>
          <a:lstStyle>
            <a:lvl1pPr marL="0" indent="0" algn="l" defTabSz="957263" rtl="0" eaLnBrk="1" fontAlgn="base" hangingPunct="1">
              <a:lnSpc>
                <a:spcPct val="100000"/>
              </a:lnSpc>
              <a:spcBef>
                <a:spcPts val="400"/>
              </a:spcBef>
              <a:spcAft>
                <a:spcPts val="0"/>
              </a:spcAft>
              <a:buFont typeface="Arial" charset="0"/>
              <a:defRPr lang="en-US" sz="1400" kern="1200">
                <a:solidFill>
                  <a:schemeClr val="tx2"/>
                </a:solidFill>
                <a:latin typeface="+mn-lt"/>
                <a:ea typeface="+mn-ea"/>
                <a:cs typeface="+mn-cs"/>
              </a:defRPr>
            </a:lvl1pPr>
            <a:lvl2pPr marL="180000" indent="-180000" algn="l" defTabSz="957263" rtl="0" eaLnBrk="1" fontAlgn="base" hangingPunct="1">
              <a:lnSpc>
                <a:spcPct val="100000"/>
              </a:lnSpc>
              <a:spcBef>
                <a:spcPts val="400"/>
              </a:spcBef>
              <a:spcAft>
                <a:spcPts val="0"/>
              </a:spcAft>
              <a:buFont typeface="Arial" charset="0"/>
              <a:buChar char="•"/>
              <a:defRPr lang="en-US" sz="1400" kern="1200">
                <a:solidFill>
                  <a:schemeClr val="tx2"/>
                </a:solidFill>
                <a:latin typeface="+mn-lt"/>
                <a:ea typeface="+mj-ea"/>
                <a:cs typeface="+mj-cs"/>
              </a:defRPr>
            </a:lvl2pPr>
            <a:lvl3pPr marL="360000" indent="-180000" algn="l" defTabSz="957263" rtl="0" eaLnBrk="1" fontAlgn="base" hangingPunct="1">
              <a:lnSpc>
                <a:spcPct val="100000"/>
              </a:lnSpc>
              <a:spcBef>
                <a:spcPts val="400"/>
              </a:spcBef>
              <a:spcAft>
                <a:spcPts val="0"/>
              </a:spcAft>
              <a:buFont typeface="Arial" charset="0"/>
              <a:buChar char="‒"/>
              <a:defRPr lang="en-US" sz="1200" kern="1200">
                <a:solidFill>
                  <a:schemeClr val="tx2"/>
                </a:solidFill>
                <a:latin typeface="+mn-lt"/>
                <a:ea typeface="+mj-ea"/>
                <a:cs typeface="+mj-cs"/>
              </a:defRPr>
            </a:lvl3pPr>
            <a:lvl4pPr marL="540000" indent="-180000" algn="l" defTabSz="957263" rtl="0" eaLnBrk="1" fontAlgn="base" hangingPunct="1">
              <a:lnSpc>
                <a:spcPct val="100000"/>
              </a:lnSpc>
              <a:spcBef>
                <a:spcPts val="400"/>
              </a:spcBef>
              <a:spcAft>
                <a:spcPts val="0"/>
              </a:spcAft>
              <a:buFont typeface="Arial" charset="0"/>
              <a:buChar char="•"/>
              <a:defRPr lang="en-US" sz="1200" kern="1200">
                <a:solidFill>
                  <a:schemeClr val="tx2"/>
                </a:solidFill>
                <a:latin typeface="+mn-lt"/>
                <a:ea typeface="+mj-ea"/>
                <a:cs typeface="+mj-cs"/>
              </a:defRPr>
            </a:lvl4pPr>
            <a:lvl5pPr marL="720000" indent="-179388" algn="l" defTabSz="957263" rtl="0" eaLnBrk="1" fontAlgn="base" hangingPunct="1">
              <a:lnSpc>
                <a:spcPct val="100000"/>
              </a:lnSpc>
              <a:spcBef>
                <a:spcPts val="400"/>
              </a:spcBef>
              <a:spcAft>
                <a:spcPts val="0"/>
              </a:spcAft>
              <a:buFont typeface="Arial" charset="0"/>
              <a:buChar char="‒"/>
              <a:defRPr lang="en-GB" sz="1200" kern="1200">
                <a:solidFill>
                  <a:schemeClr val="tx2"/>
                </a:solidFill>
                <a:latin typeface="+mn-lt"/>
                <a:ea typeface="+mj-ea"/>
                <a:cs typeface="+mj-cs"/>
              </a:defRPr>
            </a:lvl5pPr>
            <a:lvl6pPr marL="900000" indent="-180000" algn="l" defTabSz="859512" rtl="0" eaLnBrk="1" latinLnBrk="0" hangingPunct="1">
              <a:lnSpc>
                <a:spcPct val="100000"/>
              </a:lnSpc>
              <a:spcBef>
                <a:spcPts val="400"/>
              </a:spcBef>
              <a:spcAft>
                <a:spcPts val="0"/>
              </a:spcAft>
              <a:buFont typeface="Arial" pitchFamily="34" charset="0"/>
              <a:buChar char="•"/>
              <a:defRPr sz="1200" kern="1200" baseline="0">
                <a:solidFill>
                  <a:schemeClr val="accent1"/>
                </a:solidFill>
                <a:latin typeface="+mn-lt"/>
                <a:ea typeface="+mn-ea"/>
                <a:cs typeface="+mn-cs"/>
              </a:defRPr>
            </a:lvl6pPr>
            <a:lvl7pPr marL="1080000" indent="-180000" algn="l" defTabSz="859512" rtl="0" eaLnBrk="1" latinLnBrk="0" hangingPunct="1">
              <a:lnSpc>
                <a:spcPct val="100000"/>
              </a:lnSpc>
              <a:spcBef>
                <a:spcPts val="400"/>
              </a:spcBef>
              <a:spcAft>
                <a:spcPts val="0"/>
              </a:spcAft>
              <a:buFont typeface="Arial" pitchFamily="34" charset="0"/>
              <a:buChar char="‒"/>
              <a:defRPr sz="1200" kern="1200">
                <a:solidFill>
                  <a:schemeClr val="accent1"/>
                </a:solidFill>
                <a:latin typeface="+mn-lt"/>
                <a:ea typeface="+mn-ea"/>
                <a:cs typeface="+mn-cs"/>
              </a:defRPr>
            </a:lvl7pPr>
            <a:lvl8pPr marL="1260000" indent="-180000" algn="l" defTabSz="859512" rtl="0" eaLnBrk="1" latinLnBrk="0" hangingPunct="1">
              <a:lnSpc>
                <a:spcPct val="100000"/>
              </a:lnSpc>
              <a:spcBef>
                <a:spcPts val="400"/>
              </a:spcBef>
              <a:spcAft>
                <a:spcPts val="0"/>
              </a:spcAft>
              <a:buFont typeface="Arial" pitchFamily="34" charset="0"/>
              <a:buChar char="•"/>
              <a:defRPr sz="1200" kern="1200">
                <a:solidFill>
                  <a:schemeClr val="accent1"/>
                </a:solidFill>
                <a:latin typeface="+mn-lt"/>
                <a:ea typeface="+mn-ea"/>
                <a:cs typeface="+mn-cs"/>
              </a:defRPr>
            </a:lvl8pPr>
            <a:lvl9pPr marL="1440000" indent="-180000" algn="l" defTabSz="859512" rtl="0" eaLnBrk="1" latinLnBrk="0" hangingPunct="1">
              <a:lnSpc>
                <a:spcPct val="100000"/>
              </a:lnSpc>
              <a:spcBef>
                <a:spcPts val="400"/>
              </a:spcBef>
              <a:spcAft>
                <a:spcPts val="0"/>
              </a:spcAft>
              <a:buFont typeface="Arial" pitchFamily="34" charset="0"/>
              <a:buChar char="‒"/>
              <a:defRPr sz="1200" kern="1200">
                <a:solidFill>
                  <a:schemeClr val="accent1"/>
                </a:solidFill>
                <a:latin typeface="+mn-lt"/>
                <a:ea typeface="+mn-ea"/>
                <a:cs typeface="+mn-cs"/>
              </a:defRPr>
            </a:lvl9pPr>
          </a:lstStyle>
          <a:p>
            <a:pPr marL="0" marR="0" lvl="0" indent="0" algn="ctr" defTabSz="957263" rtl="0" eaLnBrk="1" fontAlgn="base" latinLnBrk="0" hangingPunct="1">
              <a:lnSpc>
                <a:spcPct val="100000"/>
              </a:lnSpc>
              <a:spcBef>
                <a:spcPts val="400"/>
              </a:spcBef>
              <a:spcAft>
                <a:spcPts val="0"/>
              </a:spcAft>
              <a:buClrTx/>
              <a:buSzTx/>
              <a:buFont typeface="Arial" charset="0"/>
              <a:buNone/>
              <a:tabLst/>
              <a:defRPr/>
            </a:pPr>
            <a:r>
              <a:rPr kumimoji="0" lang="en-US" sz="3200" b="1" i="0" u="none" strike="noStrike" kern="1200" cap="none" spc="0" normalizeH="0" baseline="0" noProof="0" dirty="0">
                <a:ln>
                  <a:noFill/>
                </a:ln>
                <a:solidFill>
                  <a:srgbClr val="002060"/>
                </a:solidFill>
                <a:effectLst/>
                <a:uLnTx/>
                <a:uFillTx/>
                <a:latin typeface="Candara" panose="020E0502030303020204" pitchFamily="34" charset="0"/>
                <a:ea typeface="+mn-ea"/>
                <a:cs typeface="Times New Roman" pitchFamily="18" charset="0"/>
              </a:rPr>
              <a:t>Account remains </a:t>
            </a:r>
            <a:r>
              <a:rPr kumimoji="0" lang="en-US" sz="3200" b="1" i="0" u="none" strike="noStrike" kern="1200" cap="none" spc="0" normalizeH="0" baseline="0" noProof="0" dirty="0">
                <a:ln>
                  <a:noFill/>
                </a:ln>
                <a:solidFill>
                  <a:srgbClr val="0000FF"/>
                </a:solidFill>
                <a:effectLst/>
                <a:uLnTx/>
                <a:uFillTx/>
                <a:latin typeface="Candara" panose="020E0502030303020204" pitchFamily="34" charset="0"/>
                <a:ea typeface="+mn-ea"/>
                <a:cs typeface="Times New Roman" pitchFamily="18" charset="0"/>
              </a:rPr>
              <a:t>“Out of order”</a:t>
            </a:r>
            <a:r>
              <a:rPr kumimoji="0" lang="en-US" sz="3200" b="1" i="0" u="none" strike="noStrike" kern="1200" cap="none" spc="0" normalizeH="0" baseline="0" noProof="0" dirty="0">
                <a:ln>
                  <a:noFill/>
                </a:ln>
                <a:solidFill>
                  <a:srgbClr val="1F497D"/>
                </a:solidFill>
                <a:effectLst/>
                <a:uLnTx/>
                <a:uFillTx/>
                <a:latin typeface="Candara" panose="020E0502030303020204" pitchFamily="34" charset="0"/>
                <a:ea typeface="+mn-ea"/>
                <a:cs typeface="Times New Roman" pitchFamily="18" charset="0"/>
              </a:rPr>
              <a:t> </a:t>
            </a:r>
            <a:r>
              <a:rPr kumimoji="0" lang="en-US" sz="3600" b="1" i="0" u="none" strike="noStrike" kern="1200" cap="none" spc="0" normalizeH="0" baseline="0" noProof="0" dirty="0">
                <a:ln>
                  <a:noFill/>
                </a:ln>
                <a:solidFill>
                  <a:srgbClr val="FF3300"/>
                </a:solidFill>
                <a:effectLst/>
                <a:uLnTx/>
                <a:uFillTx/>
                <a:latin typeface="Candara" panose="020E0502030303020204" pitchFamily="34" charset="0"/>
                <a:ea typeface="+mn-ea"/>
                <a:cs typeface="Times New Roman" pitchFamily="18" charset="0"/>
              </a:rPr>
              <a:t>for 90 days</a:t>
            </a:r>
            <a:r>
              <a:rPr kumimoji="0" lang="en-US" sz="3600" b="1" i="0" u="none" strike="noStrike" kern="1200" cap="none" spc="0" normalizeH="0" baseline="0" noProof="0" dirty="0">
                <a:ln>
                  <a:noFill/>
                </a:ln>
                <a:solidFill>
                  <a:srgbClr val="1F497D"/>
                </a:solidFill>
                <a:effectLst/>
                <a:uLnTx/>
                <a:uFillTx/>
                <a:latin typeface="Candara" panose="020E0502030303020204" pitchFamily="34" charset="0"/>
                <a:ea typeface="+mn-ea"/>
                <a:cs typeface="Times New Roman" pitchFamily="18" charset="0"/>
              </a:rPr>
              <a:t> </a:t>
            </a:r>
            <a:r>
              <a:rPr kumimoji="0" lang="en-US" sz="3200" b="1" i="0" u="none" strike="noStrike" kern="1200" cap="none" spc="0" normalizeH="0" baseline="0" noProof="0" dirty="0">
                <a:ln>
                  <a:noFill/>
                </a:ln>
                <a:solidFill>
                  <a:srgbClr val="002060"/>
                </a:solidFill>
                <a:effectLst/>
                <a:uLnTx/>
                <a:uFillTx/>
                <a:latin typeface="Candara" panose="020E0502030303020204" pitchFamily="34" charset="0"/>
                <a:ea typeface="+mn-ea"/>
                <a:cs typeface="Times New Roman" pitchFamily="18" charset="0"/>
              </a:rPr>
              <a:t>in respect of an OD/ CC.</a:t>
            </a:r>
          </a:p>
          <a:p>
            <a:pPr marL="0" marR="0" lvl="0" indent="0" algn="ctr" defTabSz="957263" rtl="0" eaLnBrk="1" fontAlgn="base" latinLnBrk="0" hangingPunct="1">
              <a:lnSpc>
                <a:spcPct val="100000"/>
              </a:lnSpc>
              <a:spcBef>
                <a:spcPts val="400"/>
              </a:spcBef>
              <a:spcAft>
                <a:spcPts val="0"/>
              </a:spcAft>
              <a:buClrTx/>
              <a:buSzTx/>
              <a:buFont typeface="Arial" charset="0"/>
              <a:buNone/>
              <a:tabLst/>
              <a:defRPr/>
            </a:pPr>
            <a:r>
              <a:rPr kumimoji="0" lang="en-US" sz="3200" b="1" i="0" u="none" strike="noStrike" kern="1200" cap="none" spc="0" normalizeH="0" baseline="0" noProof="0" dirty="0">
                <a:ln>
                  <a:noFill/>
                </a:ln>
                <a:solidFill>
                  <a:srgbClr val="FF0000"/>
                </a:solidFill>
                <a:effectLst/>
                <a:uLnTx/>
                <a:uFillTx/>
                <a:latin typeface="Candara" panose="020E0502030303020204" pitchFamily="34" charset="0"/>
                <a:ea typeface="+mn-ea"/>
                <a:cs typeface="Times New Roman" pitchFamily="18" charset="0"/>
              </a:rPr>
              <a:t>(</a:t>
            </a:r>
            <a:r>
              <a:rPr lang="en-US" sz="3200" b="1" noProof="0" dirty="0">
                <a:solidFill>
                  <a:srgbClr val="FF0000"/>
                </a:solidFill>
                <a:latin typeface="Candara" panose="020E0502030303020204" pitchFamily="34" charset="0"/>
                <a:cs typeface="Times New Roman" pitchFamily="18" charset="0"/>
              </a:rPr>
              <a:t>1</a:t>
            </a:r>
            <a:r>
              <a:rPr kumimoji="0" lang="en-US" sz="3200" b="1" i="0" u="none" strike="noStrike" kern="1200" cap="none" spc="0" normalizeH="0" baseline="0" noProof="0" dirty="0">
                <a:ln>
                  <a:noFill/>
                </a:ln>
                <a:solidFill>
                  <a:srgbClr val="FF0000"/>
                </a:solidFill>
                <a:effectLst/>
                <a:uLnTx/>
                <a:uFillTx/>
                <a:latin typeface="Candara" panose="020E0502030303020204" pitchFamily="34" charset="0"/>
                <a:ea typeface="+mn-ea"/>
                <a:cs typeface="Times New Roman" pitchFamily="18" charset="0"/>
              </a:rPr>
              <a:t>.1.25 to 31.3.25)</a:t>
            </a:r>
          </a:p>
          <a:p>
            <a:pPr marL="0" marR="0" lvl="0" indent="0" algn="ctr" defTabSz="957263" rtl="0" eaLnBrk="1" fontAlgn="base" latinLnBrk="0" hangingPunct="1">
              <a:lnSpc>
                <a:spcPct val="100000"/>
              </a:lnSpc>
              <a:spcBef>
                <a:spcPts val="400"/>
              </a:spcBef>
              <a:spcAft>
                <a:spcPts val="0"/>
              </a:spcAft>
              <a:buClrTx/>
              <a:buSzTx/>
              <a:buFont typeface="Arial" charset="0"/>
              <a:buNone/>
              <a:tabLst/>
              <a:defRPr/>
            </a:pPr>
            <a:endParaRPr kumimoji="0" lang="en-US" sz="3200" b="1" i="0" u="none" strike="noStrike" kern="1200" cap="none" spc="0" normalizeH="0" baseline="0" noProof="0" dirty="0">
              <a:ln>
                <a:noFill/>
              </a:ln>
              <a:solidFill>
                <a:srgbClr val="002060"/>
              </a:solidFill>
              <a:effectLst/>
              <a:uLnTx/>
              <a:uFillTx/>
              <a:latin typeface="Candara" panose="020E0502030303020204" pitchFamily="34" charset="0"/>
              <a:ea typeface="+mn-ea"/>
              <a:cs typeface="Times New Roman" pitchFamily="18" charset="0"/>
            </a:endParaRPr>
          </a:p>
          <a:p>
            <a:pPr marL="0" marR="0" lvl="0" indent="0" algn="ctr" defTabSz="957263" rtl="0" eaLnBrk="1" fontAlgn="base" latinLnBrk="0" hangingPunct="1">
              <a:lnSpc>
                <a:spcPct val="100000"/>
              </a:lnSpc>
              <a:spcBef>
                <a:spcPts val="400"/>
              </a:spcBef>
              <a:spcAft>
                <a:spcPts val="0"/>
              </a:spcAft>
              <a:buClrTx/>
              <a:buSzTx/>
              <a:buFont typeface="Arial" charset="0"/>
              <a:buNone/>
              <a:tabLst/>
              <a:defRPr/>
            </a:pPr>
            <a:endParaRPr kumimoji="0" lang="en-US" sz="3200" b="1" i="0" u="none" strike="noStrike" kern="1200" cap="none" spc="0" normalizeH="0" baseline="0" noProof="0" dirty="0">
              <a:ln>
                <a:noFill/>
              </a:ln>
              <a:solidFill>
                <a:srgbClr val="FF0000"/>
              </a:solidFill>
              <a:effectLst/>
              <a:uLnTx/>
              <a:uFillTx/>
              <a:latin typeface="Candara" panose="020E0502030303020204" pitchFamily="34" charset="0"/>
              <a:ea typeface="+mn-ea"/>
              <a:cs typeface="Times New Roman" pitchFamily="18" charset="0"/>
            </a:endParaRPr>
          </a:p>
        </p:txBody>
      </p:sp>
      <p:sp>
        <p:nvSpPr>
          <p:cNvPr id="9" name="Oval 8"/>
          <p:cNvSpPr>
            <a:spLocks noChangeArrowheads="1"/>
          </p:cNvSpPr>
          <p:nvPr>
            <p:custDataLst>
              <p:tags r:id="rId2"/>
            </p:custDataLst>
          </p:nvPr>
        </p:nvSpPr>
        <p:spPr bwMode="auto">
          <a:xfrm>
            <a:off x="5211534" y="2971800"/>
            <a:ext cx="1646466" cy="1548000"/>
          </a:xfrm>
          <a:prstGeom prst="ellipse">
            <a:avLst/>
          </a:prstGeom>
          <a:solidFill>
            <a:schemeClr val="bg1">
              <a:lumMod val="95000"/>
            </a:schemeClr>
          </a:solidFill>
          <a:ln w="6350" algn="ctr">
            <a:solidFill>
              <a:schemeClr val="bg1"/>
            </a:solidFill>
            <a:round/>
            <a:headEnd/>
            <a:tailEnd/>
          </a:ln>
        </p:spPr>
        <p:txBody>
          <a:bodyPr lIns="36000" tIns="36000" rIns="36000" bIns="3600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ＭＳ Ｐゴシック" pitchFamily="50" charset="-128"/>
              <a:cs typeface="+mn-cs"/>
            </a:endParaRPr>
          </a:p>
        </p:txBody>
      </p:sp>
      <p:pic>
        <p:nvPicPr>
          <p:cNvPr id="10" name="Picture 9" descr="111.emf"/>
          <p:cNvPicPr>
            <a:picLocks noChangeAspect="1"/>
          </p:cNvPicPr>
          <p:nvPr/>
        </p:nvPicPr>
        <p:blipFill>
          <a:blip r:embed="rId4" cstate="print">
            <a:duotone>
              <a:schemeClr val="accent1">
                <a:shade val="45000"/>
                <a:satMod val="135000"/>
              </a:schemeClr>
              <a:prstClr val="white"/>
            </a:duotone>
          </a:blip>
          <a:stretch>
            <a:fillRect/>
          </a:stretch>
        </p:blipFill>
        <p:spPr>
          <a:xfrm>
            <a:off x="5703091" y="3290268"/>
            <a:ext cx="785818" cy="785818"/>
          </a:xfrm>
          <a:prstGeom prst="rect">
            <a:avLst/>
          </a:prstGeom>
        </p:spPr>
      </p:pic>
      <p:sp>
        <p:nvSpPr>
          <p:cNvPr id="11" name="Slide Number Placeholder 17"/>
          <p:cNvSpPr txBox="1">
            <a:spLocks/>
          </p:cNvSpPr>
          <p:nvPr/>
        </p:nvSpPr>
        <p:spPr>
          <a:xfrm>
            <a:off x="11366617" y="6360886"/>
            <a:ext cx="609600" cy="304800"/>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0176C1F2-587E-42C9-B506-53C0D6E30F46}" type="slidenum">
              <a:rPr kumimoji="0" lang="en-US" sz="1600" b="1"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l" defTabSz="914400" rtl="0" eaLnBrk="1" fontAlgn="base" latinLnBrk="0" hangingPunct="1">
                <a:lnSpc>
                  <a:spcPct val="100000"/>
                </a:lnSpc>
                <a:spcBef>
                  <a:spcPct val="0"/>
                </a:spcBef>
                <a:spcAft>
                  <a:spcPct val="0"/>
                </a:spcAft>
                <a:buClrTx/>
                <a:buSzTx/>
                <a:buFontTx/>
                <a:buNone/>
                <a:tabLst/>
                <a:defRPr/>
              </a:pPr>
              <a:t>9</a:t>
            </a:fld>
            <a:endParaRPr kumimoji="0" lang="en-US" sz="1600" b="1" i="0" u="none" strike="noStrike" kern="1200" cap="none" spc="0" normalizeH="0" baseline="0" noProof="0" dirty="0">
              <a:ln>
                <a:noFill/>
              </a:ln>
              <a:solidFill>
                <a:srgbClr val="000000"/>
              </a:solidFill>
              <a:effectLst/>
              <a:uLnTx/>
              <a:uFillTx/>
              <a:latin typeface="Arial" pitchFamily="34" charset="0"/>
              <a:ea typeface="+mn-ea"/>
              <a:cs typeface="Arial" pitchFamily="34" charset="0"/>
            </a:endParaRPr>
          </a:p>
        </p:txBody>
      </p:sp>
      <p:sp>
        <p:nvSpPr>
          <p:cNvPr id="12" name="Title 1">
            <a:extLst>
              <a:ext uri="{FF2B5EF4-FFF2-40B4-BE49-F238E27FC236}">
                <a16:creationId xmlns:a16="http://schemas.microsoft.com/office/drawing/2014/main" id="{D957D0C1-4D5D-4851-A850-EE5C271DC841}"/>
              </a:ext>
            </a:extLst>
          </p:cNvPr>
          <p:cNvSpPr txBox="1">
            <a:spLocks/>
          </p:cNvSpPr>
          <p:nvPr/>
        </p:nvSpPr>
        <p:spPr>
          <a:xfrm>
            <a:off x="502443" y="228600"/>
            <a:ext cx="10972800" cy="728497"/>
          </a:xfrm>
          <a:prstGeom prst="rect">
            <a:avLst/>
          </a:prstGeom>
        </p:spPr>
        <p:txBody>
          <a:bodyPr>
            <a:normAutofit/>
          </a:bodyPr>
          <a:lstStyle>
            <a:lvl1pPr algn="l" defTabSz="914400" rtl="0" eaLnBrk="1" latinLnBrk="0" hangingPunct="1">
              <a:spcBef>
                <a:spcPct val="0"/>
              </a:spcBef>
              <a:buNone/>
              <a:defRPr sz="3200" kern="1200">
                <a:solidFill>
                  <a:schemeClr val="tx1"/>
                </a:solidFill>
                <a:latin typeface="Candara" panose="020E0502030303020204" pitchFamily="34" charset="0"/>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000" b="1" i="0" u="none" strike="noStrike" kern="1200" cap="none" spc="0" normalizeH="0" baseline="0" noProof="0" dirty="0">
                <a:ln>
                  <a:noFill/>
                </a:ln>
                <a:solidFill>
                  <a:srgbClr val="0070C0"/>
                </a:solidFill>
                <a:effectLst/>
                <a:uLnTx/>
                <a:uFillTx/>
                <a:latin typeface="Candara" panose="020E0502030303020204" pitchFamily="34" charset="0"/>
                <a:ea typeface="+mj-ea"/>
                <a:cs typeface="+mj-cs"/>
              </a:rPr>
              <a:t>NPA – When ?</a:t>
            </a:r>
          </a:p>
        </p:txBody>
      </p:sp>
    </p:spTree>
  </p:cSld>
  <p:clrMapOvr>
    <a:masterClrMapping/>
  </p:clrMapOvr>
  <p:transition spd="med">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randombar(horizontal)">
                                      <p:cBhvr>
                                        <p:cTn id="10" dur="500"/>
                                        <p:tgtEl>
                                          <p:spTgt spid="8"/>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randombar(horizontal)">
                                      <p:cBhvr>
                                        <p:cTn id="13" dur="500"/>
                                        <p:tgtEl>
                                          <p:spTgt spid="9"/>
                                        </p:tgtEl>
                                      </p:cBhvr>
                                    </p:animEffect>
                                  </p:childTnLst>
                                </p:cTn>
                              </p:par>
                              <p:par>
                                <p:cTn id="14" presetID="14" presetClass="entr" presetSubtype="10" fill="hold"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randombar(horizontal)">
                                      <p:cBhvr>
                                        <p:cTn id="16" dur="500"/>
                                        <p:tgtEl>
                                          <p:spTgt spid="10"/>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randombar(horizontal)">
                                      <p:cBhvr>
                                        <p:cTn id="19" dur="500"/>
                                        <p:tgtEl>
                                          <p:spTgt spid="11"/>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randombar(horizontal)">
                                      <p:cBhvr>
                                        <p:cTn id="2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1" grpId="0"/>
      <p:bldP spid="12" grpId="0"/>
    </p:bldLst>
  </p:timing>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p8KEztrqPu0.ccF8qdOw.Lw"/>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p3G1cIaqRIkGtlVe3qPnLwQ"/>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pDetp3BlQHEu..aB4ho65.A"/>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ps_0AzFpXvkCFi5i6J4WK4Q"/>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pxgvd8z5ehEyj_QQBgI7qkA"/>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plTDxg2C8q0q167P6OBryTQ"/>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pMsPxXFmmGEqyC8gdNA_50A"/>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pMsPxXFmmGEqyC8gdNA_50A"/>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pPJwBj.ZXpUSO18YYB4rJUQ"/>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pGK8.aFC3p0ils54GIHuZgw"/>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p8KEztrqPu0.ccF8qdOw.Lw"/>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pGK8.aFC3p0ils54GIHuZgw"/>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p75iI88RpjEGRJa154ZZPwg"/>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pHNwTsWme7kidPlTHnEWwmQ"/>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pHNwTsWme7kidPlTHnEWwmQ"/>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pD32lYBAH6EK6lfAEJrvJZw"/>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puY3tzqsBKEu0fLjQdXPN9w"/>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pxr_LIQwEzU6tM993a37ycQ"/>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pMsPxXFmmGEqyC8gdNA_50A"/>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pMsPxXFmmGEqyC8gdNA_50A"/>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pvSDmtt5Eb0KhXZ5rlUZSlw"/>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solidFill>
          <a:schemeClr val="bg1">
            <a:lumMod val="95000"/>
          </a:schemeClr>
        </a:solidFill>
        <a:ln>
          <a:solidFill>
            <a:schemeClr val="accent1"/>
          </a:solidFill>
        </a:ln>
      </a:spPr>
      <a:bodyPr wrap="square" rtlCol="0">
        <a:spAutoFit/>
      </a:bodyPr>
      <a:lstStyle>
        <a:defPPr>
          <a:defRPr sz="1200" dirty="0" smtClean="0">
            <a:latin typeface="Candara" pitchFamily="34" charset="0"/>
          </a:defRPr>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22478</TotalTime>
  <Words>6013</Words>
  <Application>Microsoft Office PowerPoint</Application>
  <PresentationFormat>Widescreen</PresentationFormat>
  <Paragraphs>728</Paragraphs>
  <Slides>73</Slides>
  <Notes>39</Notes>
  <HiddenSlides>0</HiddenSlides>
  <MMClips>0</MMClips>
  <ScaleCrop>false</ScaleCrop>
  <HeadingPairs>
    <vt:vector size="8" baseType="variant">
      <vt:variant>
        <vt:lpstr>Fonts Used</vt:lpstr>
      </vt:variant>
      <vt:variant>
        <vt:i4>13</vt:i4>
      </vt:variant>
      <vt:variant>
        <vt:lpstr>Theme</vt:lpstr>
      </vt:variant>
      <vt:variant>
        <vt:i4>1</vt:i4>
      </vt:variant>
      <vt:variant>
        <vt:lpstr>Embedded OLE Servers</vt:lpstr>
      </vt:variant>
      <vt:variant>
        <vt:i4>1</vt:i4>
      </vt:variant>
      <vt:variant>
        <vt:lpstr>Slide Titles</vt:lpstr>
      </vt:variant>
      <vt:variant>
        <vt:i4>73</vt:i4>
      </vt:variant>
    </vt:vector>
  </HeadingPairs>
  <TitlesOfParts>
    <vt:vector size="88" baseType="lpstr">
      <vt:lpstr>ＭＳ Ｐゴシック</vt:lpstr>
      <vt:lpstr>Arial</vt:lpstr>
      <vt:lpstr>Calibri</vt:lpstr>
      <vt:lpstr>Cambria</vt:lpstr>
      <vt:lpstr>Candara</vt:lpstr>
      <vt:lpstr>Comic Sans MS</vt:lpstr>
      <vt:lpstr>Rupee Foradian</vt:lpstr>
      <vt:lpstr>Tahoma</vt:lpstr>
      <vt:lpstr>Times New Roman</vt:lpstr>
      <vt:lpstr>Trebuchet MS</vt:lpstr>
      <vt:lpstr>Verdana</vt:lpstr>
      <vt:lpstr>Wingdings</vt:lpstr>
      <vt:lpstr>Wingdings 2</vt:lpstr>
      <vt:lpstr>Office Theme</vt:lpstr>
      <vt:lpstr>think-cell Slide</vt:lpstr>
      <vt:lpstr>PowerPoint Presentation</vt:lpstr>
      <vt:lpstr>PowerPoint Presentation</vt:lpstr>
      <vt:lpstr>PowerPoint Presentation</vt:lpstr>
      <vt:lpstr>PowerPoint Presentation</vt:lpstr>
      <vt:lpstr>PowerPoint Presentation</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AGARWAL &amp; SAXENA CHARTERED ACCOUNTANTS</dc:title>
  <dc:creator>Gambhir, Sahiba (IN - Delhi)</dc:creator>
  <cp:lastModifiedBy>Anil K Saxena</cp:lastModifiedBy>
  <cp:revision>1792</cp:revision>
  <cp:lastPrinted>2023-03-14T10:14:44Z</cp:lastPrinted>
  <dcterms:created xsi:type="dcterms:W3CDTF">2006-08-16T00:00:00Z</dcterms:created>
  <dcterms:modified xsi:type="dcterms:W3CDTF">2025-03-29T07:20:23Z</dcterms:modified>
</cp:coreProperties>
</file>